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394" r:id="rId4"/>
    <p:sldId id="400" r:id="rId5"/>
    <p:sldId id="419" r:id="rId6"/>
    <p:sldId id="423" r:id="rId7"/>
    <p:sldId id="421" r:id="rId8"/>
    <p:sldId id="422" r:id="rId9"/>
    <p:sldId id="405" r:id="rId10"/>
    <p:sldId id="406" r:id="rId11"/>
    <p:sldId id="418" r:id="rId12"/>
    <p:sldId id="411" r:id="rId13"/>
    <p:sldId id="415" r:id="rId14"/>
    <p:sldId id="417" r:id="rId15"/>
    <p:sldId id="413" r:id="rId16"/>
    <p:sldId id="416" r:id="rId17"/>
    <p:sldId id="410" r:id="rId18"/>
    <p:sldId id="408" r:id="rId19"/>
    <p:sldId id="409" r:id="rId2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4285F4"/>
    <a:srgbClr val="939595"/>
    <a:srgbClr val="DC143C"/>
    <a:srgbClr val="F7C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71" autoAdjust="0"/>
    <p:restoredTop sz="95850" autoAdjust="0"/>
  </p:normalViewPr>
  <p:slideViewPr>
    <p:cSldViewPr snapToGrid="0">
      <p:cViewPr varScale="1">
        <p:scale>
          <a:sx n="102" d="100"/>
          <a:sy n="102" d="100"/>
        </p:scale>
        <p:origin x="5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D7A6C9D-BAB0-4988-A175-BA5FB13FFF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E996E98-91CA-4E51-8CAD-8CF148A33D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135F0-1ECA-4380-A477-76D6C0EDD1E8}" type="datetimeFigureOut">
              <a:rPr lang="ko-KR" altLang="en-US" smtClean="0"/>
              <a:t>2024-09-11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7C45718-CD9A-4774-8FA9-0106694FFC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D808A76-FC2A-49C0-8A14-EA8FA52F7E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8E4BB-B4DB-4B02-B543-461DC97382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52178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9DB07-FD48-41FE-BAEB-8507EDE3FFF7}" type="datetimeFigureOut">
              <a:rPr lang="ko-KR" altLang="en-US" smtClean="0"/>
              <a:t>2024-09-11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38792-24A0-4A11-8F1C-CA1576FACC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62088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3">
            <a:extLst>
              <a:ext uri="{FF2B5EF4-FFF2-40B4-BE49-F238E27FC236}">
                <a16:creationId xmlns:a16="http://schemas.microsoft.com/office/drawing/2014/main" id="{2CADD196-7616-472A-BDF1-55BC59962AA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85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8" name="Rettangolo 4">
            <a:extLst>
              <a:ext uri="{FF2B5EF4-FFF2-40B4-BE49-F238E27FC236}">
                <a16:creationId xmlns:a16="http://schemas.microsoft.com/office/drawing/2014/main" id="{6472593A-40E2-4186-B765-28FB72EFBEBE}"/>
              </a:ext>
            </a:extLst>
          </p:cNvPr>
          <p:cNvSpPr/>
          <p:nvPr userDrawn="1"/>
        </p:nvSpPr>
        <p:spPr>
          <a:xfrm>
            <a:off x="0" y="6202929"/>
            <a:ext cx="12192000" cy="666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12A829C7-137E-4F83-81C5-4C81C1C73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8593" y="1269814"/>
            <a:ext cx="5005114" cy="48197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68DCEE-C08D-44C1-B93E-A5515323BA7B}"/>
              </a:ext>
            </a:extLst>
          </p:cNvPr>
          <p:cNvSpPr txBox="1"/>
          <p:nvPr userDrawn="1"/>
        </p:nvSpPr>
        <p:spPr>
          <a:xfrm>
            <a:off x="1137678" y="1856505"/>
            <a:ext cx="535837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1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사용자 매뉴얼</a:t>
            </a:r>
            <a:endParaRPr lang="en-US" altLang="ko-KR" sz="31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1" name="그래픽 10">
            <a:extLst>
              <a:ext uri="{FF2B5EF4-FFF2-40B4-BE49-F238E27FC236}">
                <a16:creationId xmlns:a16="http://schemas.microsoft.com/office/drawing/2014/main" id="{E8545D91-C848-46FF-BC4E-582BEB4607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8235" y="6429682"/>
            <a:ext cx="1462751" cy="212537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13C3194E-E030-4F6D-8EA5-DE9AAD0C16E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34514" y="1282954"/>
            <a:ext cx="3332174" cy="48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7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10">
            <a:extLst>
              <a:ext uri="{FF2B5EF4-FFF2-40B4-BE49-F238E27FC236}">
                <a16:creationId xmlns:a16="http://schemas.microsoft.com/office/drawing/2014/main" id="{AAF88982-3276-4AF2-9970-86C546F62FC6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3351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5A91B-8AC3-4FC8-A1C8-D9B2A1BCF20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869073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50029C80-70F6-43AF-A61F-8ECA0644F444}"/>
              </a:ext>
            </a:extLst>
          </p:cNvPr>
          <p:cNvSpPr/>
          <p:nvPr userDrawn="1"/>
        </p:nvSpPr>
        <p:spPr>
          <a:xfrm>
            <a:off x="2785730" y="0"/>
            <a:ext cx="940627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6126DB9-1440-4DB4-BDAA-1A6F79FD4636}"/>
              </a:ext>
            </a:extLst>
          </p:cNvPr>
          <p:cNvSpPr/>
          <p:nvPr userDrawn="1"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9" name="슬라이드 번호 개체 틀 10">
            <a:extLst>
              <a:ext uri="{FF2B5EF4-FFF2-40B4-BE49-F238E27FC236}">
                <a16:creationId xmlns:a16="http://schemas.microsoft.com/office/drawing/2014/main" id="{02DD4841-E6EB-4350-8B21-B0A85F0F4243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3351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5A91B-8AC3-4FC8-A1C8-D9B2A1BCF20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052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1C210F6-F117-4239-A880-947D4C9C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1C5BD77-73CE-40E9-8CEF-6A15F6BB0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7795293-47E0-46FE-864A-791409A990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699FB-0F26-493D-8A63-BAFC948C6B5C}" type="datetimeFigureOut">
              <a:rPr lang="ko-KR" altLang="en-US" smtClean="0"/>
              <a:t>2024-09-11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5A3405-73C6-4616-B8D7-0C8EFE052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E7F8D5-7731-4AE6-BF0C-0D9583267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/>
              <a:t>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69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BA853741-D90B-48E5-A524-26F825207601}"/>
              </a:ext>
            </a:extLst>
          </p:cNvPr>
          <p:cNvSpPr txBox="1"/>
          <p:nvPr/>
        </p:nvSpPr>
        <p:spPr>
          <a:xfrm>
            <a:off x="1137678" y="5665874"/>
            <a:ext cx="33321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2024.09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C7A7CA-3CF1-4FE0-B3B8-B3EA632A8654}"/>
              </a:ext>
            </a:extLst>
          </p:cNvPr>
          <p:cNvSpPr txBox="1"/>
          <p:nvPr/>
        </p:nvSpPr>
        <p:spPr>
          <a:xfrm>
            <a:off x="1137678" y="3055470"/>
            <a:ext cx="21883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협업</a:t>
            </a:r>
            <a:r>
              <a:rPr lang="en-US" altLang="ko-KR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57742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협업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프로젝트 </a:t>
            </a: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첫화면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0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본 프로젝트의 처음 화면 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첫화면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2" y="553188"/>
            <a:ext cx="8899163" cy="1329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진행상황을 그래프로 볼 수 있습니다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금일 일정도 바로 확인이 가능합니다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1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즐겨찾기가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가능합니다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(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즐겨찾기 선택 시 협업의 별표가 네모색상 안에 표시됩니다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프로젝트를 숨김으로 선택할 수 있습니다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(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숨김 프로젝트는 메인에서 숨김으로 조회 가능합니다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: 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알림을 설정할 수 있습니다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8FE4B78-4315-41E2-A79F-79C35C582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886" y="1165066"/>
            <a:ext cx="190527" cy="200053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D25B913-8E8D-40C5-885D-09C6918FF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122" y="1404656"/>
            <a:ext cx="200053" cy="19052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98020ED-2ABD-7C37-6902-DAD766808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135" y="1404656"/>
            <a:ext cx="200028" cy="190504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984C9BE8-7CFD-920B-1F4B-096E989E99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8041" y="1650827"/>
            <a:ext cx="180976" cy="20002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2CB1F521-706F-B782-9271-B35D35DD22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8294" y="2041441"/>
            <a:ext cx="7652937" cy="40259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386B56E-B027-FCE8-3235-CAF9033F51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2908" y="4298684"/>
            <a:ext cx="1594708" cy="17973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E32C43CF-4843-1453-C33D-16989FA56811}"/>
              </a:ext>
            </a:extLst>
          </p:cNvPr>
          <p:cNvSpPr/>
          <p:nvPr/>
        </p:nvSpPr>
        <p:spPr>
          <a:xfrm>
            <a:off x="3848164" y="5091458"/>
            <a:ext cx="128524" cy="646290"/>
          </a:xfrm>
          <a:prstGeom prst="rect">
            <a:avLst/>
          </a:prstGeom>
          <a:noFill/>
          <a:ln w="222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FBA5F94C-66DD-C440-E650-65D32A38C576}"/>
              </a:ext>
            </a:extLst>
          </p:cNvPr>
          <p:cNvSpPr/>
          <p:nvPr/>
        </p:nvSpPr>
        <p:spPr>
          <a:xfrm>
            <a:off x="6733452" y="2184329"/>
            <a:ext cx="349973" cy="164377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32FAB938-F655-0C39-917E-B661A0B57032}"/>
              </a:ext>
            </a:extLst>
          </p:cNvPr>
          <p:cNvSpPr/>
          <p:nvPr/>
        </p:nvSpPr>
        <p:spPr>
          <a:xfrm>
            <a:off x="5302250" y="2197101"/>
            <a:ext cx="150019" cy="14836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7767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639926A-0971-2C63-A7BA-03D5FB182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792" y="1465852"/>
            <a:ext cx="7258516" cy="4735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82B13042-F1F2-833D-3EBC-9DDE0E733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175" y="2783121"/>
            <a:ext cx="4433603" cy="1098927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07912AF-D373-8B59-2298-18399CEB7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5467" y="4037467"/>
            <a:ext cx="4434739" cy="1557329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4512E5E2-B162-A9AD-5552-DE09B7A51D18}"/>
              </a:ext>
            </a:extLst>
          </p:cNvPr>
          <p:cNvSpPr/>
          <p:nvPr/>
        </p:nvSpPr>
        <p:spPr>
          <a:xfrm>
            <a:off x="10041873" y="2100793"/>
            <a:ext cx="795195" cy="29474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8DD29AE4-9A34-6D58-83C9-568B1136565E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10439471" y="2395538"/>
            <a:ext cx="0" cy="304800"/>
          </a:xfrm>
          <a:prstGeom prst="straightConnector1">
            <a:avLst/>
          </a:prstGeom>
          <a:ln w="1905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68F8EA12-51B4-3EC4-9A91-5F85E65783B6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9331976" y="3887851"/>
            <a:ext cx="861" cy="149616"/>
          </a:xfrm>
          <a:prstGeom prst="straightConnector1">
            <a:avLst/>
          </a:prstGeom>
          <a:ln w="1905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협업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초대하기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본 프로젝트에 참여해야 할 내부 직원들 초대합니다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3004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초대하기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2" y="553188"/>
            <a:ext cx="8899163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초대하기 버튼을 눌러본 프로젝트에 참여해야 할 내부 직원을 초대할 수 있습니다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해당 직원은 프로젝트에 초대 알림이 발송됩니다</a:t>
            </a:r>
            <a:r>
              <a:rPr lang="en-US" altLang="ko-KR" sz="1100" dirty="0"/>
              <a:t>.  </a:t>
            </a: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7290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46A399C-64DC-5075-20FD-4318AC1AE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464" y="1600212"/>
            <a:ext cx="7265915" cy="23886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54886F9-A3F8-82FC-1188-8AE2B18C7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5550" y="4306004"/>
            <a:ext cx="3083382" cy="2178012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협업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업무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본 프로젝트에 사용할 수 있는 업무입니다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3004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메뉴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_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업무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2" y="553188"/>
            <a:ext cx="8899163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프로젝트의 업무에 대한 목록을 나타냅니다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업무 상태를 목록 페이지에서 선택해서 수정할 수 있습니다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그래프 아이콘을 선택하면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그래프로 한눈에 진행 중인 상태를 파악할 수 있습니다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B6B0B11-04C3-41BE-B1D8-0551DD843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1131" y="2607480"/>
            <a:ext cx="438150" cy="1209675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sp>
        <p:nvSpPr>
          <p:cNvPr id="30" name="직사각형 29">
            <a:extLst>
              <a:ext uri="{FF2B5EF4-FFF2-40B4-BE49-F238E27FC236}">
                <a16:creationId xmlns:a16="http://schemas.microsoft.com/office/drawing/2014/main" id="{C9442BD3-67BE-4C7D-90E5-A10C0C7DF0D6}"/>
              </a:ext>
            </a:extLst>
          </p:cNvPr>
          <p:cNvSpPr/>
          <p:nvPr/>
        </p:nvSpPr>
        <p:spPr>
          <a:xfrm>
            <a:off x="5948816" y="1722199"/>
            <a:ext cx="157162" cy="157162"/>
          </a:xfrm>
          <a:prstGeom prst="rect">
            <a:avLst/>
          </a:prstGeom>
          <a:noFill/>
          <a:ln w="222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C34768DF-E7A2-4209-B1BB-3DE099037C97}"/>
              </a:ext>
            </a:extLst>
          </p:cNvPr>
          <p:cNvCxnSpPr>
            <a:cxnSpLocks/>
            <a:stCxn id="30" idx="2"/>
          </p:cNvCxnSpPr>
          <p:nvPr/>
        </p:nvCxnSpPr>
        <p:spPr>
          <a:xfrm>
            <a:off x="6027397" y="1879361"/>
            <a:ext cx="0" cy="2355296"/>
          </a:xfrm>
          <a:prstGeom prst="straightConnector1">
            <a:avLst/>
          </a:prstGeom>
          <a:ln w="1905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572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협업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글쓰기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본 프로젝트에 사용할 수 있는 업무입니다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2" y="553188"/>
            <a:ext cx="8899163" cy="2090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프로젝트의 업무를 작성하는 페이지입니다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기간 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업무를 할 기간을 지정합니다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상태 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예정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/ 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확인 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진행 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완료 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보류 중 상태를 지정합니다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제목 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업무의 제목을 입력합니다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첨부 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첨부할 파일을 업로드합니다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내용 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내용을 작성합니다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최상위 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선택한 후 목록에서 얼마 동안 최상위로 올려놓을지 지정합니다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(TOP 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아이콘을 제공합니다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담당 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업무에서 담당 알림이 가게 할 사람을 지정합니다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(</a:t>
            </a:r>
            <a:r>
              <a:rPr lang="en-US" altLang="ko-KR" sz="1100" b="0" i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#all </a:t>
            </a:r>
            <a:r>
              <a:rPr lang="ko-KR" altLang="en-US" sz="1100" b="0" i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이라고 치면 선택 창에서 복수 지정이 가능합니다</a:t>
            </a:r>
            <a:r>
              <a:rPr lang="en-US" altLang="ko-KR" sz="1100" b="0" i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1100" b="0" i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 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76D6977D-8108-4F8C-AF01-2755D3ABEAD8}"/>
              </a:ext>
            </a:extLst>
          </p:cNvPr>
          <p:cNvSpPr/>
          <p:nvPr/>
        </p:nvSpPr>
        <p:spPr>
          <a:xfrm>
            <a:off x="361471" y="3007519"/>
            <a:ext cx="1153004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메뉴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_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업무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70380402-F42A-265B-6E23-56B31AAEC6EF}"/>
              </a:ext>
            </a:extLst>
          </p:cNvPr>
          <p:cNvGrpSpPr/>
          <p:nvPr/>
        </p:nvGrpSpPr>
        <p:grpSpPr>
          <a:xfrm>
            <a:off x="4781550" y="2817591"/>
            <a:ext cx="5606426" cy="3591822"/>
            <a:chOff x="4781550" y="2817591"/>
            <a:chExt cx="5606426" cy="3591822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A4E76180-A2F8-EBF4-77D2-8B1D3FB6D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1550" y="2817591"/>
              <a:ext cx="5606426" cy="35918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D8D069FF-4A54-A422-DF96-6A9CB1334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10126" y="3921433"/>
              <a:ext cx="5543548" cy="6285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5677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E3DD970-8290-0293-54FC-40CAD8F84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243" y="2556384"/>
            <a:ext cx="5690116" cy="40582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협업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업무 조회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본 프로젝트에 사용할 수 있는 업무입니다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2" y="553188"/>
            <a:ext cx="8899163" cy="1837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프로젝트의 업무를 조회하는 페이지입니다</a:t>
            </a:r>
            <a:r>
              <a:rPr lang="en-US" altLang="ko-KR" sz="1100" dirty="0"/>
              <a:t>.</a:t>
            </a:r>
            <a:endParaRPr lang="en-US" altLang="ko-KR" sz="1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: 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업무수정이 가능합니다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: 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새로운 업무 글쓰기를 합니다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: 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조회하고 있는 업무에 답변을 할 수 있습니다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좋아요 와 의견작성이 가능하며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댓글에 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좋아요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가 가능합니다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의견 수정 시 저장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삭제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취소 버튼이 나타납니다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담당 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업무 작성 시 담당으로 지정된 사람들을 제공합니다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76D6977D-8108-4F8C-AF01-2755D3ABEAD8}"/>
              </a:ext>
            </a:extLst>
          </p:cNvPr>
          <p:cNvSpPr/>
          <p:nvPr/>
        </p:nvSpPr>
        <p:spPr>
          <a:xfrm>
            <a:off x="361471" y="3007519"/>
            <a:ext cx="1153004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메뉴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_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업무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0C35A47-2CD9-42A5-8358-3809DF23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205" y="891604"/>
            <a:ext cx="238125" cy="20955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35188E44-4369-42ED-BD3C-0EB8FD48E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3205" y="1133001"/>
            <a:ext cx="352425" cy="2286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A82F5522-F9DF-4EA9-AFEE-C79A4FB30D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0823" y="1383923"/>
            <a:ext cx="361950" cy="219075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AF06F52C-B5B3-A9E5-2343-3E82C0F9E4B6}"/>
              </a:ext>
            </a:extLst>
          </p:cNvPr>
          <p:cNvSpPr/>
          <p:nvPr/>
        </p:nvSpPr>
        <p:spPr>
          <a:xfrm>
            <a:off x="9875551" y="2842333"/>
            <a:ext cx="373349" cy="205668"/>
          </a:xfrm>
          <a:prstGeom prst="rect">
            <a:avLst/>
          </a:prstGeom>
          <a:noFill/>
          <a:ln w="222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FD537B56-0EAE-1D41-C728-2EEA64AA067B}"/>
              </a:ext>
            </a:extLst>
          </p:cNvPr>
          <p:cNvSpPr/>
          <p:nvPr/>
        </p:nvSpPr>
        <p:spPr>
          <a:xfrm>
            <a:off x="9875551" y="3049516"/>
            <a:ext cx="373349" cy="198508"/>
          </a:xfrm>
          <a:prstGeom prst="rect">
            <a:avLst/>
          </a:prstGeom>
          <a:noFill/>
          <a:ln w="222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D5D57F5B-EA97-9176-9F9E-FC701C593801}"/>
              </a:ext>
            </a:extLst>
          </p:cNvPr>
          <p:cNvSpPr/>
          <p:nvPr/>
        </p:nvSpPr>
        <p:spPr>
          <a:xfrm>
            <a:off x="5472479" y="6128839"/>
            <a:ext cx="1073577" cy="198508"/>
          </a:xfrm>
          <a:prstGeom prst="rect">
            <a:avLst/>
          </a:prstGeom>
          <a:noFill/>
          <a:ln w="222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A976260-0DF7-F8E8-63B9-C73087A7A377}"/>
              </a:ext>
            </a:extLst>
          </p:cNvPr>
          <p:cNvSpPr/>
          <p:nvPr/>
        </p:nvSpPr>
        <p:spPr>
          <a:xfrm>
            <a:off x="4786789" y="3829264"/>
            <a:ext cx="1097756" cy="316967"/>
          </a:xfrm>
          <a:prstGeom prst="rect">
            <a:avLst/>
          </a:prstGeom>
          <a:noFill/>
          <a:ln w="222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E95D4D2-1917-31A9-432A-95BB8C315884}"/>
              </a:ext>
            </a:extLst>
          </p:cNvPr>
          <p:cNvSpPr/>
          <p:nvPr/>
        </p:nvSpPr>
        <p:spPr>
          <a:xfrm>
            <a:off x="4961701" y="2587351"/>
            <a:ext cx="218282" cy="218570"/>
          </a:xfrm>
          <a:prstGeom prst="rect">
            <a:avLst/>
          </a:prstGeom>
          <a:noFill/>
          <a:ln w="222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028F7E48-F573-E0D2-D151-3EE2B8C2BF8C}"/>
              </a:ext>
            </a:extLst>
          </p:cNvPr>
          <p:cNvSpPr/>
          <p:nvPr/>
        </p:nvSpPr>
        <p:spPr>
          <a:xfrm>
            <a:off x="9779792" y="6124810"/>
            <a:ext cx="519113" cy="198508"/>
          </a:xfrm>
          <a:prstGeom prst="rect">
            <a:avLst/>
          </a:prstGeom>
          <a:noFill/>
          <a:ln w="222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8326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F0267ADC-44F2-62A1-614A-682875F33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913" y="1575760"/>
            <a:ext cx="6993873" cy="44839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598E6A59-5D75-400D-9E65-A94254B8F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510" y="1575760"/>
            <a:ext cx="4583772" cy="3232887"/>
          </a:xfrm>
          <a:prstGeom prst="rect">
            <a:avLst/>
          </a:prstGeom>
          <a:ln w="22225">
            <a:solidFill>
              <a:srgbClr val="FFC000"/>
            </a:solidFill>
          </a:ln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049D13FA-4CC6-5F17-362F-43358DC7F2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5578" y="4080882"/>
            <a:ext cx="4101704" cy="2408850"/>
          </a:xfrm>
          <a:prstGeom prst="rect">
            <a:avLst/>
          </a:prstGeom>
          <a:ln w="22225">
            <a:solidFill>
              <a:srgbClr val="FFC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협업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전체일정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0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본 프로젝트에 일정을 나타냅니다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0" y="3007519"/>
            <a:ext cx="1159355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메뉴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_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일정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2" y="553188"/>
            <a:ext cx="8899163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프로젝트의 일정을 나타냅니다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누구든지 손쉽게 일정을 추가할 수 있습니다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업무를 선택하면 일정에서 업무도 같이 조회 가능합니다</a:t>
            </a:r>
            <a:r>
              <a:rPr lang="en-US" altLang="ko-KR" sz="1100" dirty="0"/>
              <a:t>.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9C0E85D7-07B0-44CA-AE23-5AFE6F3DBE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6558" y="5502396"/>
            <a:ext cx="176298" cy="164139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7216DAAA-46DF-4C54-B457-6D5126672BB4}"/>
              </a:ext>
            </a:extLst>
          </p:cNvPr>
          <p:cNvSpPr/>
          <p:nvPr/>
        </p:nvSpPr>
        <p:spPr>
          <a:xfrm>
            <a:off x="6558939" y="5498140"/>
            <a:ext cx="165558" cy="167796"/>
          </a:xfrm>
          <a:prstGeom prst="rect">
            <a:avLst/>
          </a:prstGeom>
          <a:noFill/>
          <a:ln w="222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D02DEC4E-4B97-43AA-BE34-D869D49A9A04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6724497" y="5582038"/>
            <a:ext cx="657378" cy="0"/>
          </a:xfrm>
          <a:prstGeom prst="straightConnector1">
            <a:avLst/>
          </a:prstGeom>
          <a:ln w="1905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47C6B348-E3F4-44ED-B9AA-63D964B3008F}"/>
              </a:ext>
            </a:extLst>
          </p:cNvPr>
          <p:cNvCxnSpPr>
            <a:cxnSpLocks/>
          </p:cNvCxnSpPr>
          <p:nvPr/>
        </p:nvCxnSpPr>
        <p:spPr>
          <a:xfrm>
            <a:off x="6148388" y="1854204"/>
            <a:ext cx="1014412" cy="0"/>
          </a:xfrm>
          <a:prstGeom prst="straightConnector1">
            <a:avLst/>
          </a:prstGeom>
          <a:ln w="1905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>
            <a:extLst>
              <a:ext uri="{FF2B5EF4-FFF2-40B4-BE49-F238E27FC236}">
                <a16:creationId xmlns:a16="http://schemas.microsoft.com/office/drawing/2014/main" id="{FCB11BD1-2F73-E557-E354-AEF1E516B68E}"/>
              </a:ext>
            </a:extLst>
          </p:cNvPr>
          <p:cNvSpPr/>
          <p:nvPr/>
        </p:nvSpPr>
        <p:spPr>
          <a:xfrm>
            <a:off x="5569968" y="1703897"/>
            <a:ext cx="578420" cy="208246"/>
          </a:xfrm>
          <a:prstGeom prst="rect">
            <a:avLst/>
          </a:prstGeom>
          <a:noFill/>
          <a:ln w="222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EE432F94-3A89-1444-9DF2-EF6ABA8AAE08}"/>
              </a:ext>
            </a:extLst>
          </p:cNvPr>
          <p:cNvSpPr/>
          <p:nvPr/>
        </p:nvSpPr>
        <p:spPr>
          <a:xfrm>
            <a:off x="7264625" y="1638813"/>
            <a:ext cx="505394" cy="186813"/>
          </a:xfrm>
          <a:prstGeom prst="rect">
            <a:avLst/>
          </a:prstGeom>
          <a:noFill/>
          <a:ln w="222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2206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0111FF0-7EF0-2E3E-DB77-9C4B371FD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554" y="1421337"/>
            <a:ext cx="6782417" cy="43711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협업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884616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개설상태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0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본 프로젝트를 관리할 수 있습니다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관리메뉴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2" y="553188"/>
            <a:ext cx="8899163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개설상태에서는 개설일</a:t>
            </a:r>
            <a:r>
              <a:rPr lang="en-US" altLang="ko-KR" sz="1100" dirty="0"/>
              <a:t>, </a:t>
            </a:r>
            <a:r>
              <a:rPr lang="ko-KR" altLang="en-US" sz="1100" dirty="0"/>
              <a:t>개설자를 확인하고</a:t>
            </a:r>
            <a:r>
              <a:rPr lang="en-US" altLang="ko-KR" sz="1100" dirty="0"/>
              <a:t>, 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본 프로젝트의 색상을 정할 수 있습니다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프로젝트의 설명을 작성할 수 있습니다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7058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78724356-8F3C-AFA8-BD8A-42C306109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1540" y="1601126"/>
            <a:ext cx="7033248" cy="40074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협업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참가자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0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본 프로젝트를 관리할 수 있습니다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0" y="3007519"/>
            <a:ext cx="1159355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관리메뉴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2" y="553188"/>
            <a:ext cx="8899163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본 프로젝트에 참가한 회원정보를 목록으로 나타냅니다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참여자 페이지에서는 초대하기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채팅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메일보내기 기능이 가능합니다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참여자의 상태를 선택하여 참여자 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업무담당자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업무 게시물에 대한 수정 삭제 권한을 가짐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관리자 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내보내기 중 지정이 가능합니다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53" name="사각형: 둥근 모서리 52">
            <a:extLst>
              <a:ext uri="{FF2B5EF4-FFF2-40B4-BE49-F238E27FC236}">
                <a16:creationId xmlns:a16="http://schemas.microsoft.com/office/drawing/2014/main" id="{E2E56304-1751-4677-8F7B-B3442566960D}"/>
              </a:ext>
            </a:extLst>
          </p:cNvPr>
          <p:cNvSpPr/>
          <p:nvPr/>
        </p:nvSpPr>
        <p:spPr>
          <a:xfrm>
            <a:off x="5685379" y="3059179"/>
            <a:ext cx="410621" cy="141222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0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184E1C6-A45D-BBE6-4760-2D37ABAC7F12}"/>
              </a:ext>
            </a:extLst>
          </p:cNvPr>
          <p:cNvSpPr/>
          <p:nvPr/>
        </p:nvSpPr>
        <p:spPr>
          <a:xfrm>
            <a:off x="5681888" y="2041240"/>
            <a:ext cx="716531" cy="259048"/>
          </a:xfrm>
          <a:prstGeom prst="rect">
            <a:avLst/>
          </a:prstGeom>
          <a:noFill/>
          <a:ln w="222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02BAE315-F3BD-7F93-C156-CD8056F55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051" y="3217253"/>
            <a:ext cx="600075" cy="952500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496DA508-F35B-8D0E-1671-8016407B8AFA}"/>
              </a:ext>
            </a:extLst>
          </p:cNvPr>
          <p:cNvSpPr/>
          <p:nvPr/>
        </p:nvSpPr>
        <p:spPr>
          <a:xfrm>
            <a:off x="9981405" y="2037271"/>
            <a:ext cx="829469" cy="255873"/>
          </a:xfrm>
          <a:prstGeom prst="rect">
            <a:avLst/>
          </a:prstGeom>
          <a:noFill/>
          <a:ln w="222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CD1107CE-A6FE-4D9B-435D-303E50B65466}"/>
              </a:ext>
            </a:extLst>
          </p:cNvPr>
          <p:cNvSpPr/>
          <p:nvPr/>
        </p:nvSpPr>
        <p:spPr>
          <a:xfrm>
            <a:off x="9426783" y="2007263"/>
            <a:ext cx="545891" cy="275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6860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2C242A9-20D7-1F3F-8260-9159C1B3B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4782" y="1595791"/>
            <a:ext cx="7010398" cy="44203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C741384-4D8F-4ACB-E502-196F40BC7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775" y="2433777"/>
            <a:ext cx="2514203" cy="1139582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FC94C2C3-A12C-4F7E-509B-55BAB3605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2525" y="2433777"/>
            <a:ext cx="2514203" cy="1324764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협업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884616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메뉴관리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0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본 프로젝트를 관리할 수 있습니다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관리메뉴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2" y="553188"/>
            <a:ext cx="8899163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메뉴관리에서 메뉴 순서변경 및 메뉴를 추가할 수 있습니다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/>
              <a:t>새메뉴</a:t>
            </a:r>
            <a:r>
              <a:rPr lang="ko-KR" altLang="en-US" sz="1100" dirty="0"/>
              <a:t> </a:t>
            </a:r>
            <a:r>
              <a:rPr lang="en-US" altLang="ko-KR" sz="1100" dirty="0"/>
              <a:t>: </a:t>
            </a:r>
            <a:r>
              <a:rPr lang="ko-KR" altLang="en-US" sz="1100" dirty="0"/>
              <a:t>양식 적용을 눌러 </a:t>
            </a:r>
            <a:r>
              <a:rPr lang="en-US" altLang="ko-KR" sz="1100" dirty="0"/>
              <a:t>html </a:t>
            </a:r>
            <a:r>
              <a:rPr lang="ko-KR" altLang="en-US" sz="1100" dirty="0"/>
              <a:t>양식을 넣고 사용이 가능합니다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/>
              <a:t>새링크</a:t>
            </a:r>
            <a:r>
              <a:rPr lang="ko-KR" altLang="en-US" sz="1100" dirty="0"/>
              <a:t> </a:t>
            </a:r>
            <a:r>
              <a:rPr lang="en-US" altLang="ko-KR" sz="1100" dirty="0"/>
              <a:t>: URL</a:t>
            </a:r>
            <a:r>
              <a:rPr lang="ko-KR" altLang="en-US" sz="1100" dirty="0"/>
              <a:t>으로 새로운 창을 추가할 수 있습니다</a:t>
            </a:r>
            <a:r>
              <a:rPr lang="en-US" altLang="ko-KR" sz="1100" dirty="0"/>
              <a:t>.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2C20B2DD-6A31-6B81-EA95-3AA1AECB6EDB}"/>
              </a:ext>
            </a:extLst>
          </p:cNvPr>
          <p:cNvSpPr/>
          <p:nvPr/>
        </p:nvSpPr>
        <p:spPr>
          <a:xfrm>
            <a:off x="9770268" y="1984883"/>
            <a:ext cx="497681" cy="248729"/>
          </a:xfrm>
          <a:prstGeom prst="rect">
            <a:avLst/>
          </a:prstGeom>
          <a:noFill/>
          <a:ln w="222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C101D7A7-E04A-2E47-9F51-17FFF1619988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7486650" y="2109248"/>
            <a:ext cx="2283618" cy="242728"/>
          </a:xfrm>
          <a:prstGeom prst="straightConnector1">
            <a:avLst/>
          </a:prstGeom>
          <a:ln w="1905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586A7A04-8A20-8FF6-9B4B-655F9C5570A5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10552510" y="2233612"/>
            <a:ext cx="0" cy="118364"/>
          </a:xfrm>
          <a:prstGeom prst="straightConnector1">
            <a:avLst/>
          </a:prstGeom>
          <a:ln w="1905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59DB3E8-61FE-4939-6BE5-F9133B551F18}"/>
              </a:ext>
            </a:extLst>
          </p:cNvPr>
          <p:cNvSpPr/>
          <p:nvPr/>
        </p:nvSpPr>
        <p:spPr>
          <a:xfrm>
            <a:off x="10303669" y="1984883"/>
            <a:ext cx="497681" cy="248729"/>
          </a:xfrm>
          <a:prstGeom prst="rect">
            <a:avLst/>
          </a:prstGeom>
          <a:noFill/>
          <a:ln w="222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628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협업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884616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사용통계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상태관리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0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본 프로젝트를 관리할 수 있습니다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관리메뉴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2" y="553188"/>
            <a:ext cx="8899163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사용통계에서 메뉴별로 사용량을 확인할 수 있습니다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상태관리는 프로젝트가 모두 완료된 후에 프로젝트의 상태를 완료로 설정하는 것입니다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9F105AF-68ED-4E70-8446-85038127B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0" y="1390980"/>
            <a:ext cx="4763813" cy="258786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5C64DA65-5A76-3457-3E2F-48C8CEDC3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899" y="3484379"/>
            <a:ext cx="6594356" cy="15230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4356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1137678" y="1176021"/>
            <a:ext cx="3332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1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목차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8EEDD9-5A87-479A-AE03-D10CBE87AA82}"/>
              </a:ext>
            </a:extLst>
          </p:cNvPr>
          <p:cNvSpPr txBox="1"/>
          <p:nvPr/>
        </p:nvSpPr>
        <p:spPr>
          <a:xfrm>
            <a:off x="7722152" y="2138046"/>
            <a:ext cx="560612" cy="299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01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02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03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04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05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06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07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8282764" y="2138046"/>
            <a:ext cx="1283627" cy="3366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개요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새프로젝트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전체업무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 err="1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참여중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프로젝트 </a:t>
            </a:r>
            <a:r>
              <a:rPr lang="ko-KR" altLang="en-US" sz="1200" dirty="0" err="1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첫화면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초대하기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메뉴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관리메뉴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7209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DA9A6E18-AF18-4755-3D77-809A90BDA1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483"/>
          <a:stretch/>
        </p:blipFill>
        <p:spPr>
          <a:xfrm>
            <a:off x="4040554" y="1683122"/>
            <a:ext cx="6888284" cy="4487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협업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THE GWARE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협업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032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어떠한 프로젝트를 진행할 때</a:t>
            </a:r>
            <a:r>
              <a:rPr lang="en-US" altLang="ko-KR" sz="1050" dirty="0"/>
              <a:t>, </a:t>
            </a:r>
            <a:r>
              <a:rPr lang="ko-KR" altLang="en-US" sz="1050" dirty="0"/>
              <a:t>보다 효율적으로 프로젝트를 관리하여 성공적으로 프로젝트를 수행하게 하는 시스템입니다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개요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3" y="553188"/>
            <a:ext cx="847597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사내에서 진행되는 다양한 프로젝트들을 안정적으로 진행이 되게 관리하는 기능을 제공합니다</a:t>
            </a:r>
            <a:r>
              <a:rPr lang="en-US" altLang="ko-KR" sz="1100" dirty="0"/>
              <a:t>.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개설한 프로젝트에 회원은 초대를 통하여 초대장을 받은 사람만 가입됩니다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예정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진행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확인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보류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완료 등 진행상태를 수시로 설정할 수 있고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그래프로 한눈에 진행상황을 파악할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04305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465C6248-59B8-49A6-8504-CBB0F3554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921" y="1501151"/>
            <a:ext cx="6955550" cy="45397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협업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새프로젝트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새로운 프로젝트를 개설합니다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새프로젝트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2" y="553188"/>
            <a:ext cx="8899163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프로젝트명과 간략한 설명을 입력하고 저장을 누르면 바로 새프로젝트방이 개설됩니다</a:t>
            </a:r>
            <a:r>
              <a:rPr lang="en-US" altLang="ko-KR" sz="1100" dirty="0"/>
              <a:t>. (</a:t>
            </a:r>
            <a:r>
              <a:rPr lang="ko-KR" altLang="en-US" sz="1100" dirty="0"/>
              <a:t>색상을 지정합니다</a:t>
            </a:r>
            <a:r>
              <a:rPr lang="en-US" altLang="ko-KR" sz="1100" dirty="0"/>
              <a:t>.)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새프로젝트는 등급에 상관없이 누구나 무한대로 만들 수 있습니다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80D11C0-B356-42BA-B284-E754FC95046F}"/>
              </a:ext>
            </a:extLst>
          </p:cNvPr>
          <p:cNvSpPr/>
          <p:nvPr/>
        </p:nvSpPr>
        <p:spPr>
          <a:xfrm>
            <a:off x="4063632" y="2001066"/>
            <a:ext cx="751256" cy="299222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166A99FF-06E9-4FD3-9703-28CE2F1CFFD6}"/>
              </a:ext>
            </a:extLst>
          </p:cNvPr>
          <p:cNvCxnSpPr>
            <a:cxnSpLocks/>
          </p:cNvCxnSpPr>
          <p:nvPr/>
        </p:nvCxnSpPr>
        <p:spPr>
          <a:xfrm>
            <a:off x="4814888" y="2300288"/>
            <a:ext cx="561975" cy="585787"/>
          </a:xfrm>
          <a:prstGeom prst="straightConnector1">
            <a:avLst/>
          </a:prstGeom>
          <a:ln w="1905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155B2EE5-89D0-931A-551E-BCD99F59FBE4}"/>
              </a:ext>
            </a:extLst>
          </p:cNvPr>
          <p:cNvSpPr/>
          <p:nvPr/>
        </p:nvSpPr>
        <p:spPr>
          <a:xfrm>
            <a:off x="5430466" y="2945629"/>
            <a:ext cx="4094534" cy="220739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5820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78CAD082-FBA4-1841-F110-FF9301E6F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869" y="1679991"/>
            <a:ext cx="7305658" cy="43398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협업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5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프로젝트에 개설된 모든 업무를 제공합니다</a:t>
            </a:r>
            <a:r>
              <a:rPr lang="en-US" altLang="ko-KR" sz="1050" dirty="0"/>
              <a:t>. 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전체업무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E6904A-74F6-7BC8-3ECA-ECA26BCF9386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협업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전체업무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FF2D5A07-CB28-8226-BD43-9731D02DC359}"/>
              </a:ext>
            </a:extLst>
          </p:cNvPr>
          <p:cNvSpPr/>
          <p:nvPr/>
        </p:nvSpPr>
        <p:spPr>
          <a:xfrm>
            <a:off x="3838576" y="2434449"/>
            <a:ext cx="354806" cy="518301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0889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6DAB1A58-BDFA-B0E1-14EA-EC9A9405B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866" y="1679991"/>
            <a:ext cx="7305659" cy="4257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협업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5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프로젝트에서 </a:t>
            </a:r>
            <a:r>
              <a:rPr lang="ko-KR" altLang="en-US" sz="1050" dirty="0" err="1"/>
              <a:t>담당된</a:t>
            </a:r>
            <a:r>
              <a:rPr lang="ko-KR" altLang="en-US" sz="1050" dirty="0"/>
              <a:t> 업무만 조회할 수 있습니다</a:t>
            </a:r>
            <a:r>
              <a:rPr lang="en-US" altLang="ko-KR" sz="1050" dirty="0"/>
              <a:t>.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전체업무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E6904A-74F6-7BC8-3ECA-ECA26BCF9386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협업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담당업무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1546EA5-6504-7AD8-25E8-FFDBDF7B202F}"/>
              </a:ext>
            </a:extLst>
          </p:cNvPr>
          <p:cNvSpPr/>
          <p:nvPr/>
        </p:nvSpPr>
        <p:spPr>
          <a:xfrm>
            <a:off x="4217222" y="2496842"/>
            <a:ext cx="354806" cy="484963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7054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E1C5D9FD-B924-A2EF-326A-672F533D3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868" y="1679991"/>
            <a:ext cx="7305658" cy="41932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협업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5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프로젝트에서 자신이 작성한 글을 조회할 수 있습니다</a:t>
            </a:r>
            <a:r>
              <a:rPr lang="en-US" altLang="ko-KR" sz="1050" dirty="0"/>
              <a:t>.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전체업무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E6904A-74F6-7BC8-3ECA-ECA26BCF9386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협업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나의 글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8E154F60-DCED-8106-3187-B0B5C784F41E}"/>
              </a:ext>
            </a:extLst>
          </p:cNvPr>
          <p:cNvSpPr/>
          <p:nvPr/>
        </p:nvSpPr>
        <p:spPr>
          <a:xfrm>
            <a:off x="4587091" y="2507116"/>
            <a:ext cx="354806" cy="484963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6695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7B6B6A3-8E0D-FE84-4108-B136B1550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868" y="1679991"/>
            <a:ext cx="7305658" cy="41746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협업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88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프로젝트에서 자신이 작성한 의견이 포함되어 있는 글을 조회할 수 있습니다</a:t>
            </a:r>
            <a:r>
              <a:rPr lang="en-US" altLang="ko-KR" sz="1050" dirty="0"/>
              <a:t>.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전체업무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E6904A-74F6-7BC8-3ECA-ECA26BCF9386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협업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나의 의견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183FBFDF-8A40-994C-8B2C-0B0BEE6F4E3B}"/>
              </a:ext>
            </a:extLst>
          </p:cNvPr>
          <p:cNvSpPr/>
          <p:nvPr/>
        </p:nvSpPr>
        <p:spPr>
          <a:xfrm>
            <a:off x="4936412" y="2496842"/>
            <a:ext cx="354806" cy="484963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4524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협업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3" y="184636"/>
            <a:ext cx="4571903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프로젝트 목록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전체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2" y="553188"/>
            <a:ext cx="8899163" cy="2344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목록 정렬기능과 프로젝트 상태를 선택하여 목록에서 조회합니다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최근갱신 </a:t>
            </a:r>
            <a:r>
              <a:rPr lang="en-US" altLang="ko-KR" sz="1100" dirty="0"/>
              <a:t>/ </a:t>
            </a:r>
            <a:r>
              <a:rPr lang="ko-KR" altLang="en-US" sz="1100" dirty="0"/>
              <a:t>오름차순</a:t>
            </a:r>
            <a:r>
              <a:rPr lang="en-US" altLang="ko-KR" sz="1100" dirty="0"/>
              <a:t> / </a:t>
            </a:r>
            <a:r>
              <a:rPr lang="ko-KR" altLang="en-US" sz="1100" dirty="0"/>
              <a:t>즐겨찾기 순으로 목록을 설정할 수 있습니다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전체</a:t>
            </a:r>
            <a:r>
              <a:rPr lang="en-US" altLang="ko-KR" sz="1100" dirty="0"/>
              <a:t> / </a:t>
            </a:r>
            <a:r>
              <a:rPr lang="ko-KR" altLang="en-US" sz="1100" dirty="0" err="1"/>
              <a:t>참여중</a:t>
            </a:r>
            <a:r>
              <a:rPr lang="ko-KR" altLang="en-US" sz="1100" dirty="0"/>
              <a:t> </a:t>
            </a:r>
            <a:r>
              <a:rPr lang="en-US" altLang="ko-KR" sz="1100" dirty="0"/>
              <a:t>/ </a:t>
            </a:r>
            <a:r>
              <a:rPr lang="ko-KR" altLang="en-US" sz="1100" dirty="0"/>
              <a:t>완료 </a:t>
            </a:r>
            <a:r>
              <a:rPr lang="en-US" altLang="ko-KR" sz="1100" dirty="0"/>
              <a:t>/ </a:t>
            </a:r>
            <a:r>
              <a:rPr lang="ko-KR" altLang="en-US" sz="1100" dirty="0"/>
              <a:t>숨김 중 상태 선택하여 목록을 설정할 수 있습니다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한번 선택하면 다음번에도 선택된 상태로 조회됩니다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프로젝트 상자를 클릭하여 들어갈 수 있습니다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프로젝트의 색상은 관리자가 변경할 수 있습니다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프로젝트의 관리자인 경우는 네모 안에 왕관이 있습니다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/>
              <a:t>즐겨찾기와</a:t>
            </a:r>
            <a:r>
              <a:rPr lang="ko-KR" altLang="en-US" sz="1100" dirty="0"/>
              <a:t> 알림 설정이 가능합니다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프로젝트를 상태관리에서 완료를 하면 목록에서 완료로 표시됩니다</a:t>
            </a:r>
            <a:r>
              <a:rPr lang="en-US" altLang="ko-KR" sz="1100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2D0E84-3A15-4632-851A-69936BBB7F9D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본인이 참여하고 있는 프로젝트들이 제공됩니다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AEAFBB97-46E2-14DA-F558-78C4A1056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1" y="3169927"/>
            <a:ext cx="6274178" cy="27968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E5C98320-3C04-F12E-948A-CAE88BB93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763" y="3581387"/>
            <a:ext cx="549268" cy="738672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73AC81BF-D0B2-E874-76EF-9AA1E9A2BCE9}"/>
              </a:ext>
            </a:extLst>
          </p:cNvPr>
          <p:cNvSpPr/>
          <p:nvPr/>
        </p:nvSpPr>
        <p:spPr>
          <a:xfrm>
            <a:off x="8566150" y="4576623"/>
            <a:ext cx="684459" cy="25969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B5C27EBA-9023-7B00-E3F7-F876F3C594AD}"/>
              </a:ext>
            </a:extLst>
          </p:cNvPr>
          <p:cNvSpPr/>
          <p:nvPr/>
        </p:nvSpPr>
        <p:spPr>
          <a:xfrm>
            <a:off x="4042277" y="4607725"/>
            <a:ext cx="262072" cy="18096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37A343C3-DD9F-88B0-54C1-A8C9A5678BC6}"/>
              </a:ext>
            </a:extLst>
          </p:cNvPr>
          <p:cNvSpPr/>
          <p:nvPr/>
        </p:nvSpPr>
        <p:spPr>
          <a:xfrm>
            <a:off x="6158707" y="3571735"/>
            <a:ext cx="687387" cy="68594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97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13327</TotalTime>
  <Words>744</Words>
  <Application>Microsoft Office PowerPoint</Application>
  <PresentationFormat>와이드스크린</PresentationFormat>
  <Paragraphs>139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7" baseType="lpstr">
      <vt:lpstr>나눔고딕</vt:lpstr>
      <vt:lpstr>나눔스퀘어_ac Bold</vt:lpstr>
      <vt:lpstr>나눔스퀘어_ac ExtraBold</vt:lpstr>
      <vt:lpstr>나눔스퀘어_ac Light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유정 김</cp:lastModifiedBy>
  <cp:revision>665</cp:revision>
  <dcterms:created xsi:type="dcterms:W3CDTF">2021-01-26T03:26:19Z</dcterms:created>
  <dcterms:modified xsi:type="dcterms:W3CDTF">2024-09-11T07:19:01Z</dcterms:modified>
</cp:coreProperties>
</file>