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8" r:id="rId3"/>
    <p:sldId id="394" r:id="rId4"/>
    <p:sldId id="400" r:id="rId5"/>
    <p:sldId id="401" r:id="rId6"/>
    <p:sldId id="402" r:id="rId7"/>
    <p:sldId id="403" r:id="rId8"/>
    <p:sldId id="395" r:id="rId9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1" clrIdx="0">
    <p:extLst>
      <p:ext uri="{19B8F6BF-5375-455C-9EA6-DF929625EA0E}">
        <p15:presenceInfo xmlns:p15="http://schemas.microsoft.com/office/powerpoint/2012/main" userId="Administrato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000"/>
    <a:srgbClr val="4285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33" autoAdjust="0"/>
    <p:restoredTop sz="95850" autoAdjust="0"/>
  </p:normalViewPr>
  <p:slideViewPr>
    <p:cSldViewPr snapToGrid="0">
      <p:cViewPr varScale="1">
        <p:scale>
          <a:sx n="102" d="100"/>
          <a:sy n="102" d="100"/>
        </p:scale>
        <p:origin x="52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5D7A6C9D-BAB0-4988-A175-BA5FB13FFFD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4E996E98-91CA-4E51-8CAD-8CF148A33D2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F135F0-1ECA-4380-A477-76D6C0EDD1E8}" type="datetimeFigureOut">
              <a:rPr lang="ko-KR" altLang="en-US" smtClean="0"/>
              <a:t>2024-09-11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D7C45718-CD9A-4774-8FA9-0106694FFCC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D808A76-FC2A-49C0-8A14-EA8FA52F7EE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98E4BB-B4DB-4B02-B543-461DC973821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752178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9DB07-FD48-41FE-BAEB-8507EDE3FFF7}" type="datetimeFigureOut">
              <a:rPr lang="ko-KR" altLang="en-US" smtClean="0"/>
              <a:t>2024-09-11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D38792-24A0-4A11-8F1C-CA1576FACC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2620888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3">
            <a:extLst>
              <a:ext uri="{FF2B5EF4-FFF2-40B4-BE49-F238E27FC236}">
                <a16:creationId xmlns:a16="http://schemas.microsoft.com/office/drawing/2014/main" id="{2CADD196-7616-472A-BDF1-55BC59962AA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285F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sp>
        <p:nvSpPr>
          <p:cNvPr id="8" name="Rettangolo 4">
            <a:extLst>
              <a:ext uri="{FF2B5EF4-FFF2-40B4-BE49-F238E27FC236}">
                <a16:creationId xmlns:a16="http://schemas.microsoft.com/office/drawing/2014/main" id="{6472593A-40E2-4186-B765-28FB72EFBEBE}"/>
              </a:ext>
            </a:extLst>
          </p:cNvPr>
          <p:cNvSpPr/>
          <p:nvPr userDrawn="1"/>
        </p:nvSpPr>
        <p:spPr>
          <a:xfrm>
            <a:off x="0" y="6202929"/>
            <a:ext cx="12192000" cy="6660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pic>
        <p:nvPicPr>
          <p:cNvPr id="9" name="그래픽 8">
            <a:extLst>
              <a:ext uri="{FF2B5EF4-FFF2-40B4-BE49-F238E27FC236}">
                <a16:creationId xmlns:a16="http://schemas.microsoft.com/office/drawing/2014/main" id="{12A829C7-137E-4F83-81C5-4C81C1C73A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70000"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08593" y="1269814"/>
            <a:ext cx="5005114" cy="4819742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768DCEE-C08D-44C1-B93E-A5515323BA7B}"/>
              </a:ext>
            </a:extLst>
          </p:cNvPr>
          <p:cNvSpPr txBox="1"/>
          <p:nvPr userDrawn="1"/>
        </p:nvSpPr>
        <p:spPr>
          <a:xfrm>
            <a:off x="1137678" y="1856505"/>
            <a:ext cx="5358372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1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사용자 매뉴얼</a:t>
            </a:r>
            <a:endParaRPr lang="en-US" altLang="ko-KR" sz="3100" b="1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11" name="그래픽 10">
            <a:extLst>
              <a:ext uri="{FF2B5EF4-FFF2-40B4-BE49-F238E27FC236}">
                <a16:creationId xmlns:a16="http://schemas.microsoft.com/office/drawing/2014/main" id="{E8545D91-C848-46FF-BC4E-582BEB4607C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88235" y="6429682"/>
            <a:ext cx="1462751" cy="212537"/>
          </a:xfrm>
          <a:prstGeom prst="rect">
            <a:avLst/>
          </a:prstGeom>
        </p:spPr>
      </p:pic>
      <p:pic>
        <p:nvPicPr>
          <p:cNvPr id="12" name="그래픽 11">
            <a:extLst>
              <a:ext uri="{FF2B5EF4-FFF2-40B4-BE49-F238E27FC236}">
                <a16:creationId xmlns:a16="http://schemas.microsoft.com/office/drawing/2014/main" id="{13C3194E-E030-4F6D-8EA5-DE9AAD0C16E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234514" y="1282954"/>
            <a:ext cx="3332174" cy="484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47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슬라이드 번호 개체 틀 10">
            <a:extLst>
              <a:ext uri="{FF2B5EF4-FFF2-40B4-BE49-F238E27FC236}">
                <a16:creationId xmlns:a16="http://schemas.microsoft.com/office/drawing/2014/main" id="{AAF88982-3276-4AF2-9970-86C546F62FC6}"/>
              </a:ext>
            </a:extLst>
          </p:cNvPr>
          <p:cNvSpPr txBox="1">
            <a:spLocks/>
          </p:cNvSpPr>
          <p:nvPr userDrawn="1"/>
        </p:nvSpPr>
        <p:spPr>
          <a:xfrm>
            <a:off x="8610600" y="6356350"/>
            <a:ext cx="33510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AE5A91B-8AC3-4FC8-A1C8-D9B2A1BCF207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58690737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50029C80-70F6-43AF-A61F-8ECA0644F444}"/>
              </a:ext>
            </a:extLst>
          </p:cNvPr>
          <p:cNvSpPr/>
          <p:nvPr userDrawn="1"/>
        </p:nvSpPr>
        <p:spPr>
          <a:xfrm>
            <a:off x="2785730" y="0"/>
            <a:ext cx="940627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76126DB9-1440-4DB4-BDAA-1A6F79FD4636}"/>
              </a:ext>
            </a:extLst>
          </p:cNvPr>
          <p:cNvSpPr/>
          <p:nvPr userDrawn="1"/>
        </p:nvSpPr>
        <p:spPr>
          <a:xfrm>
            <a:off x="361471" y="3007519"/>
            <a:ext cx="1157767" cy="32481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>
              <a:latin typeface="나눔스퀘어_ac ExtraBold" panose="020B0600000101010101" pitchFamily="50" charset="-127"/>
              <a:ea typeface="나눔스퀘어_ac ExtraBold" panose="020B0600000101010101" pitchFamily="50" charset="-127"/>
            </a:endParaRPr>
          </a:p>
        </p:txBody>
      </p:sp>
      <p:sp>
        <p:nvSpPr>
          <p:cNvPr id="9" name="슬라이드 번호 개체 틀 10">
            <a:extLst>
              <a:ext uri="{FF2B5EF4-FFF2-40B4-BE49-F238E27FC236}">
                <a16:creationId xmlns:a16="http://schemas.microsoft.com/office/drawing/2014/main" id="{02DD4841-E6EB-4350-8B21-B0A85F0F4243}"/>
              </a:ext>
            </a:extLst>
          </p:cNvPr>
          <p:cNvSpPr txBox="1">
            <a:spLocks/>
          </p:cNvSpPr>
          <p:nvPr userDrawn="1"/>
        </p:nvSpPr>
        <p:spPr>
          <a:xfrm>
            <a:off x="8610600" y="6356350"/>
            <a:ext cx="33510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AE5A91B-8AC3-4FC8-A1C8-D9B2A1BCF207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00528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21C210F6-F117-4239-A880-947D4C9CD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1C5BD77-73CE-40E9-8CEF-6A15F6BB0D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7795293-47E0-46FE-864A-791409A990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699FB-0F26-493D-8A63-BAFC948C6B5C}" type="datetimeFigureOut">
              <a:rPr lang="ko-KR" altLang="en-US" smtClean="0"/>
              <a:t>2024-09-11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95A3405-73C6-4616-B8D7-0C8EFE0522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8E7F8D5-7731-4AE6-BF0C-0D95832671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dirty="0"/>
              <a:t>1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3698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extLst>
              <a:ext uri="{FF2B5EF4-FFF2-40B4-BE49-F238E27FC236}">
                <a16:creationId xmlns:a16="http://schemas.microsoft.com/office/drawing/2014/main" id="{BA853741-D90B-48E5-A524-26F825207601}"/>
              </a:ext>
            </a:extLst>
          </p:cNvPr>
          <p:cNvSpPr txBox="1"/>
          <p:nvPr/>
        </p:nvSpPr>
        <p:spPr>
          <a:xfrm>
            <a:off x="1137678" y="5665874"/>
            <a:ext cx="33321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2024.09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BC7A7CA-3CF1-4FE0-B3B8-B3EA632A8654}"/>
              </a:ext>
            </a:extLst>
          </p:cNvPr>
          <p:cNvSpPr txBox="1"/>
          <p:nvPr/>
        </p:nvSpPr>
        <p:spPr>
          <a:xfrm>
            <a:off x="1137678" y="3055470"/>
            <a:ext cx="218836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2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[</a:t>
            </a:r>
            <a:r>
              <a:rPr lang="ko-KR" altLang="en-US" sz="2000" b="1" dirty="0" err="1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파일함</a:t>
            </a:r>
            <a:r>
              <a:rPr lang="en-US" altLang="ko-KR" sz="2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]</a:t>
            </a: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057742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1137678" y="1176021"/>
            <a:ext cx="33321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1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목차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78EEDD9-5A87-479A-AE03-D10CBE87AA82}"/>
              </a:ext>
            </a:extLst>
          </p:cNvPr>
          <p:cNvSpPr txBox="1"/>
          <p:nvPr/>
        </p:nvSpPr>
        <p:spPr>
          <a:xfrm>
            <a:off x="7722152" y="2138046"/>
            <a:ext cx="560612" cy="15199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01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02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03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04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B8430D7-5AC6-4FC7-B4BD-ACBEFA91BDEC}"/>
              </a:ext>
            </a:extLst>
          </p:cNvPr>
          <p:cNvSpPr txBox="1"/>
          <p:nvPr/>
        </p:nvSpPr>
        <p:spPr>
          <a:xfrm>
            <a:off x="8282764" y="2138046"/>
            <a:ext cx="1283627" cy="15199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개요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개인함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공유함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상세설명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97209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F3910244-8D10-AE49-FE65-6D56AEB5F9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8887" y="1468963"/>
            <a:ext cx="7111568" cy="430422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 err="1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파일함</a:t>
            </a:r>
            <a:endParaRPr lang="ko-KR" altLang="en-US" sz="2500" b="1" dirty="0">
              <a:solidFill>
                <a:srgbClr val="4285F4"/>
              </a:solidFill>
              <a:latin typeface="나눔스퀘어_ac Bold" panose="020B0600000101010101" pitchFamily="50" charset="-127"/>
              <a:ea typeface="나눔스퀘어_ac Bold" panose="020B0600000101010101" pitchFamily="50" charset="-127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THE GWARE &gt; </a:t>
            </a:r>
            <a:r>
              <a:rPr lang="ko-KR" altLang="en-US" sz="14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파일함</a:t>
            </a:r>
            <a:endParaRPr lang="ko-KR" altLang="en-US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1032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그룹웨어를 통하여 사용자 </a:t>
            </a:r>
            <a:r>
              <a:rPr lang="en-US" altLang="ko-KR" sz="1050" dirty="0"/>
              <a:t>pc</a:t>
            </a:r>
            <a:r>
              <a:rPr lang="ko-KR" altLang="en-US" sz="1050" dirty="0"/>
              <a:t>에서 관리하는 중요 파일을 웹상으로 파일을 관리하고 공유하는 파일 관리 기능을 제공합니다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파일함 </a:t>
            </a:r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개요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3" y="553188"/>
            <a:ext cx="8475972" cy="5699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파일은 </a:t>
            </a:r>
            <a:r>
              <a:rPr lang="ko-KR" altLang="en-US" sz="1100" dirty="0" err="1"/>
              <a:t>웹상에</a:t>
            </a:r>
            <a:r>
              <a:rPr lang="ko-KR" altLang="en-US" sz="1100" dirty="0"/>
              <a:t> 필요한 파일들을 업로드 및 다운로드할 수 있는 기능을 제공합니다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개인함과 공유함으로 구분하여 제공됩니다</a:t>
            </a:r>
            <a:r>
              <a:rPr lang="en-US" altLang="ko-KR" sz="1100" dirty="0"/>
              <a:t>.</a:t>
            </a:r>
            <a:endParaRPr lang="en-US" altLang="ko-KR" sz="11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7DE060B5-98BD-6679-8E9A-5F03711021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53600" y="1542783"/>
            <a:ext cx="1226344" cy="230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4305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9D810641-4381-3F78-E279-FCE1FC8B4B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6726" y="2777518"/>
            <a:ext cx="6201794" cy="335232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 err="1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파일함</a:t>
            </a:r>
            <a:endParaRPr lang="ko-KR" altLang="en-US" sz="2500" b="1" dirty="0">
              <a:solidFill>
                <a:srgbClr val="4285F4"/>
              </a:solidFill>
              <a:latin typeface="나눔스퀘어_ac Bold" panose="020B0600000101010101" pitchFamily="50" charset="-127"/>
              <a:ea typeface="나눔스퀘어_ac Bold" panose="020B0600000101010101" pitchFamily="50" charset="-127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개인함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23987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개인만이 사용할 용도로 파일을 업</a:t>
            </a:r>
            <a:r>
              <a:rPr lang="en-US" altLang="ko-KR" sz="1050" dirty="0"/>
              <a:t>/</a:t>
            </a:r>
            <a:r>
              <a:rPr lang="ko-KR" altLang="en-US" sz="1050" dirty="0"/>
              <a:t>다운로드하며</a:t>
            </a:r>
            <a:r>
              <a:rPr lang="en-US" altLang="ko-KR" sz="1050" dirty="0"/>
              <a:t>, </a:t>
            </a:r>
            <a:r>
              <a:rPr lang="ko-KR" altLang="en-US" sz="1050" dirty="0"/>
              <a:t>개인 용량에 제한을 받습니다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altLang="ko-KR" sz="1050" dirty="0"/>
              <a:t> </a:t>
            </a:r>
            <a:r>
              <a:rPr lang="ko-KR" altLang="en-US" sz="1050" dirty="0"/>
              <a:t>개인함은 자신만이 조회하고 다운로드가 가능한 파일들에 대한 관리 기능을 제공합니다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ko-KR" sz="1050" dirty="0"/>
              <a:t> - </a:t>
            </a:r>
            <a:r>
              <a:rPr lang="ko-KR" altLang="en-US" sz="1050" dirty="0"/>
              <a:t>개인함은 자신이 </a:t>
            </a:r>
            <a:r>
              <a:rPr lang="ko-KR" altLang="en-US" sz="1050" dirty="0" err="1"/>
              <a:t>할당받은</a:t>
            </a:r>
            <a:r>
              <a:rPr lang="ko-KR" altLang="en-US" sz="1050" dirty="0"/>
              <a:t> 용량</a:t>
            </a:r>
            <a:r>
              <a:rPr lang="en-US" altLang="ko-KR" sz="1050" dirty="0"/>
              <a:t>(</a:t>
            </a:r>
            <a:r>
              <a:rPr lang="ko-KR" altLang="en-US" sz="1050" dirty="0"/>
              <a:t>메일</a:t>
            </a:r>
            <a:r>
              <a:rPr lang="en-US" altLang="ko-KR" sz="1050" dirty="0"/>
              <a:t>,</a:t>
            </a:r>
            <a:r>
              <a:rPr lang="ko-KR" altLang="en-US" sz="1050" dirty="0"/>
              <a:t>개인게시판</a:t>
            </a:r>
            <a:r>
              <a:rPr lang="en-US" altLang="ko-KR" sz="1050" dirty="0"/>
              <a:t>, </a:t>
            </a:r>
            <a:r>
              <a:rPr lang="ko-KR" altLang="en-US" sz="1050" dirty="0"/>
              <a:t>개인 폴더</a:t>
            </a:r>
            <a:r>
              <a:rPr lang="en-US" altLang="ko-KR" sz="1050" dirty="0"/>
              <a:t>)</a:t>
            </a:r>
            <a:r>
              <a:rPr lang="ko-KR" altLang="en-US" sz="1050" dirty="0"/>
              <a:t>안에서만 사용 가능합니다</a:t>
            </a:r>
            <a:r>
              <a:rPr lang="en-US" altLang="ko-KR" sz="1050" dirty="0"/>
              <a:t>. 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개인함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20909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삭제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/>
              <a:t>해당 폴더 우측의 삭제 버튼을 눌러 폴더를 삭제할 수 있습니다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 - </a:t>
            </a:r>
            <a:r>
              <a:rPr lang="ko-KR" altLang="en-US" sz="1100" dirty="0"/>
              <a:t>폴더를 삭제할 경우 해당 폴더 안에 자료들까지 모두 삭제됩니다</a:t>
            </a:r>
            <a:r>
              <a:rPr lang="en-US" altLang="ko-KR" sz="1100" dirty="0"/>
              <a:t>. </a:t>
            </a:r>
            <a:endParaRPr lang="en-US" altLang="ko-KR" sz="1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다운로드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/>
              <a:t>파일함의 선택된 다중 파일을 </a:t>
            </a:r>
            <a:r>
              <a:rPr lang="en-US" altLang="ko-KR" sz="1100" dirty="0"/>
              <a:t>zip</a:t>
            </a:r>
            <a:r>
              <a:rPr lang="ko-KR" altLang="en-US" sz="1100" dirty="0"/>
              <a:t>으로 다운로드할 수 있습니다</a:t>
            </a:r>
            <a:r>
              <a:rPr lang="en-US" altLang="ko-KR" sz="1100" dirty="0"/>
              <a:t>. </a:t>
            </a:r>
            <a:endParaRPr lang="en-US" altLang="ko-KR" sz="1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복사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/>
              <a:t>파일함의 다른 폴더로 문서를 복사할 수 있습니다</a:t>
            </a:r>
            <a:r>
              <a:rPr lang="en-US" altLang="ko-KR" sz="1100" dirty="0"/>
              <a:t>. </a:t>
            </a:r>
            <a:endParaRPr lang="en-US" altLang="ko-KR" sz="1100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이동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/>
              <a:t>파일함의 다른 폴더로 문서를 이동할 수 있습니다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폴더수정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/>
              <a:t>해당 폴더 우측의 수정 버튼을 눌러 폴더 이름을 수정할 수 있습니다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  <a:endParaRPr lang="en-US" altLang="ko-KR" sz="1100" dirty="0"/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새폴더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/>
              <a:t>폴더 이름을 작성하고</a:t>
            </a:r>
            <a:r>
              <a:rPr lang="en-US" altLang="ko-KR" sz="1100" dirty="0"/>
              <a:t>, </a:t>
            </a:r>
            <a:r>
              <a:rPr lang="ko-KR" altLang="en-US" sz="1100" dirty="0"/>
              <a:t>확인 버튼을 누르면 새로운 폴더가 생성합니다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파일업로드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/>
              <a:t>파일을 저장하고 싶은 폴더를 선택 및 파일을 </a:t>
            </a:r>
            <a:r>
              <a:rPr lang="ko-KR" altLang="en-US" sz="1100" dirty="0" err="1"/>
              <a:t>끌어오시면</a:t>
            </a:r>
            <a:r>
              <a:rPr lang="ko-KR" altLang="en-US" sz="1100" dirty="0"/>
              <a:t> 파일을 업로드할 수 있습니다</a:t>
            </a:r>
            <a:r>
              <a:rPr lang="en-US" altLang="ko-KR" sz="1100" dirty="0"/>
              <a:t>.</a:t>
            </a:r>
            <a:endParaRPr lang="en-US" altLang="ko-KR" sz="1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B43981DB-71F5-40E0-A01A-9C40F86F7986}"/>
              </a:ext>
            </a:extLst>
          </p:cNvPr>
          <p:cNvSpPr/>
          <p:nvPr/>
        </p:nvSpPr>
        <p:spPr>
          <a:xfrm>
            <a:off x="3195638" y="3232236"/>
            <a:ext cx="477093" cy="222470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FFC2AFEE-AD81-411C-B500-A804F8E6B004}"/>
              </a:ext>
            </a:extLst>
          </p:cNvPr>
          <p:cNvSpPr/>
          <p:nvPr/>
        </p:nvSpPr>
        <p:spPr>
          <a:xfrm>
            <a:off x="3672731" y="3232236"/>
            <a:ext cx="709621" cy="222470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C6919F3A-5A99-490E-92B3-8517B9A6AAFD}"/>
              </a:ext>
            </a:extLst>
          </p:cNvPr>
          <p:cNvSpPr/>
          <p:nvPr/>
        </p:nvSpPr>
        <p:spPr>
          <a:xfrm>
            <a:off x="4859444" y="3232236"/>
            <a:ext cx="512655" cy="222470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87ACA46D-0908-4B9C-BBF4-393F14379579}"/>
              </a:ext>
            </a:extLst>
          </p:cNvPr>
          <p:cNvSpPr/>
          <p:nvPr/>
        </p:nvSpPr>
        <p:spPr>
          <a:xfrm>
            <a:off x="8616949" y="3190082"/>
            <a:ext cx="548481" cy="279399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7" name="직선 화살표 연결선 16">
            <a:extLst>
              <a:ext uri="{FF2B5EF4-FFF2-40B4-BE49-F238E27FC236}">
                <a16:creationId xmlns:a16="http://schemas.microsoft.com/office/drawing/2014/main" id="{9B766DE6-1107-4C74-A5C7-C3111AE33AC0}"/>
              </a:ext>
            </a:extLst>
          </p:cNvPr>
          <p:cNvCxnSpPr>
            <a:cxnSpLocks/>
            <a:stCxn id="16" idx="2"/>
          </p:cNvCxnSpPr>
          <p:nvPr/>
        </p:nvCxnSpPr>
        <p:spPr>
          <a:xfrm flipH="1">
            <a:off x="8891189" y="3469481"/>
            <a:ext cx="1" cy="272921"/>
          </a:xfrm>
          <a:prstGeom prst="straightConnector1">
            <a:avLst/>
          </a:prstGeom>
          <a:ln w="22225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135CC803-F663-457A-A26B-7732A7561E7E}"/>
              </a:ext>
            </a:extLst>
          </p:cNvPr>
          <p:cNvSpPr txBox="1"/>
          <p:nvPr/>
        </p:nvSpPr>
        <p:spPr>
          <a:xfrm>
            <a:off x="4609812" y="3953788"/>
            <a:ext cx="492443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600" dirty="0"/>
              <a:t>폴더수정</a:t>
            </a:r>
          </a:p>
        </p:txBody>
      </p:sp>
      <p:cxnSp>
        <p:nvCxnSpPr>
          <p:cNvPr id="25" name="직선 화살표 연결선 24">
            <a:extLst>
              <a:ext uri="{FF2B5EF4-FFF2-40B4-BE49-F238E27FC236}">
                <a16:creationId xmlns:a16="http://schemas.microsoft.com/office/drawing/2014/main" id="{BCDEB2F6-A274-4E42-B46D-2FAE3B975C3E}"/>
              </a:ext>
            </a:extLst>
          </p:cNvPr>
          <p:cNvCxnSpPr>
            <a:cxnSpLocks/>
            <a:stCxn id="13" idx="3"/>
          </p:cNvCxnSpPr>
          <p:nvPr/>
        </p:nvCxnSpPr>
        <p:spPr>
          <a:xfrm>
            <a:off x="5372099" y="3343471"/>
            <a:ext cx="292937" cy="0"/>
          </a:xfrm>
          <a:prstGeom prst="straightConnector1">
            <a:avLst/>
          </a:prstGeom>
          <a:ln w="22225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직사각형 25">
            <a:extLst>
              <a:ext uri="{FF2B5EF4-FFF2-40B4-BE49-F238E27FC236}">
                <a16:creationId xmlns:a16="http://schemas.microsoft.com/office/drawing/2014/main" id="{7034FFB5-F2B3-4E12-8E02-C6826182127A}"/>
              </a:ext>
            </a:extLst>
          </p:cNvPr>
          <p:cNvSpPr/>
          <p:nvPr/>
        </p:nvSpPr>
        <p:spPr>
          <a:xfrm>
            <a:off x="4382352" y="3232236"/>
            <a:ext cx="477093" cy="222470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2" name="그림 11">
            <a:extLst>
              <a:ext uri="{FF2B5EF4-FFF2-40B4-BE49-F238E27FC236}">
                <a16:creationId xmlns:a16="http://schemas.microsoft.com/office/drawing/2014/main" id="{4B9EDA0A-9097-145E-45E8-75843F2C75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16354" y="3813005"/>
            <a:ext cx="909861" cy="478874"/>
          </a:xfrm>
          <a:prstGeom prst="rect">
            <a:avLst/>
          </a:prstGeom>
          <a:ln w="22225">
            <a:solidFill>
              <a:schemeClr val="accent4"/>
            </a:solidFill>
          </a:ln>
        </p:spPr>
      </p:pic>
      <p:pic>
        <p:nvPicPr>
          <p:cNvPr id="39" name="그림 38">
            <a:extLst>
              <a:ext uri="{FF2B5EF4-FFF2-40B4-BE49-F238E27FC236}">
                <a16:creationId xmlns:a16="http://schemas.microsoft.com/office/drawing/2014/main" id="{2DCF1FE9-B5A9-BA7A-2CF5-557D9B2E911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85305" y="3956744"/>
            <a:ext cx="160998" cy="160998"/>
          </a:xfrm>
          <a:prstGeom prst="rect">
            <a:avLst/>
          </a:prstGeom>
          <a:ln w="22225">
            <a:solidFill>
              <a:schemeClr val="accent4"/>
            </a:solidFill>
          </a:ln>
        </p:spPr>
      </p:pic>
      <p:pic>
        <p:nvPicPr>
          <p:cNvPr id="18" name="그림 17">
            <a:extLst>
              <a:ext uri="{FF2B5EF4-FFF2-40B4-BE49-F238E27FC236}">
                <a16:creationId xmlns:a16="http://schemas.microsoft.com/office/drawing/2014/main" id="{33531B79-EF99-CF40-3F3D-4D804C37461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85570" y="3226413"/>
            <a:ext cx="2093882" cy="792904"/>
          </a:xfrm>
          <a:prstGeom prst="rect">
            <a:avLst/>
          </a:prstGeom>
          <a:ln w="19050">
            <a:solidFill>
              <a:schemeClr val="accent4"/>
            </a:solidFill>
          </a:ln>
        </p:spPr>
      </p:pic>
      <p:pic>
        <p:nvPicPr>
          <p:cNvPr id="23" name="그림 22">
            <a:extLst>
              <a:ext uri="{FF2B5EF4-FFF2-40B4-BE49-F238E27FC236}">
                <a16:creationId xmlns:a16="http://schemas.microsoft.com/office/drawing/2014/main" id="{86FA140C-519D-8F44-4063-0CD036E9241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82452" y="4596901"/>
            <a:ext cx="3271990" cy="111678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28" name="그림 27">
            <a:extLst>
              <a:ext uri="{FF2B5EF4-FFF2-40B4-BE49-F238E27FC236}">
                <a16:creationId xmlns:a16="http://schemas.microsoft.com/office/drawing/2014/main" id="{4783EE3D-A17F-F94F-906B-FFB890BEC16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984464" y="4596901"/>
            <a:ext cx="3598535" cy="183518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cxnSp>
        <p:nvCxnSpPr>
          <p:cNvPr id="36" name="직선 화살표 연결선 35">
            <a:extLst>
              <a:ext uri="{FF2B5EF4-FFF2-40B4-BE49-F238E27FC236}">
                <a16:creationId xmlns:a16="http://schemas.microsoft.com/office/drawing/2014/main" id="{A0A5F300-6DF0-4D14-82D4-B1CE9001B8B8}"/>
              </a:ext>
            </a:extLst>
          </p:cNvPr>
          <p:cNvCxnSpPr>
            <a:cxnSpLocks/>
            <a:stCxn id="12" idx="2"/>
          </p:cNvCxnSpPr>
          <p:nvPr/>
        </p:nvCxnSpPr>
        <p:spPr>
          <a:xfrm>
            <a:off x="8771285" y="4291879"/>
            <a:ext cx="0" cy="305022"/>
          </a:xfrm>
          <a:prstGeom prst="straightConnector1">
            <a:avLst/>
          </a:prstGeom>
          <a:ln w="22225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직선 화살표 연결선 37">
            <a:extLst>
              <a:ext uri="{FF2B5EF4-FFF2-40B4-BE49-F238E27FC236}">
                <a16:creationId xmlns:a16="http://schemas.microsoft.com/office/drawing/2014/main" id="{3F21D2B4-6248-4666-B37E-8F64C013C4A3}"/>
              </a:ext>
            </a:extLst>
          </p:cNvPr>
          <p:cNvCxnSpPr>
            <a:cxnSpLocks/>
          </p:cNvCxnSpPr>
          <p:nvPr/>
        </p:nvCxnSpPr>
        <p:spPr>
          <a:xfrm flipH="1">
            <a:off x="7597140" y="3917110"/>
            <a:ext cx="710656" cy="670130"/>
          </a:xfrm>
          <a:prstGeom prst="straightConnector1">
            <a:avLst/>
          </a:prstGeom>
          <a:ln w="22225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그림 1">
            <a:extLst>
              <a:ext uri="{FF2B5EF4-FFF2-40B4-BE49-F238E27FC236}">
                <a16:creationId xmlns:a16="http://schemas.microsoft.com/office/drawing/2014/main" id="{B0F35ED9-5332-2DA4-6414-E2370C2125E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686674" y="2799513"/>
            <a:ext cx="1597819" cy="300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58205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943DC5C1-9029-370D-E6D8-B4A363843A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0" y="1008859"/>
            <a:ext cx="5772532" cy="35631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 err="1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파일함</a:t>
            </a:r>
            <a:endParaRPr lang="ko-KR" altLang="en-US" sz="2500" b="1" dirty="0">
              <a:solidFill>
                <a:srgbClr val="4285F4"/>
              </a:solidFill>
              <a:latin typeface="나눔스퀘어_ac Bold" panose="020B0600000101010101" pitchFamily="50" charset="-127"/>
              <a:ea typeface="나눔스퀘어_ac Bold" panose="020B0600000101010101" pitchFamily="50" charset="-127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개인함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23987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개인만이 사용할 용도로 파일을 업</a:t>
            </a:r>
            <a:r>
              <a:rPr lang="en-US" altLang="ko-KR" sz="1050" dirty="0"/>
              <a:t>/</a:t>
            </a:r>
            <a:r>
              <a:rPr lang="ko-KR" altLang="en-US" sz="1050" dirty="0"/>
              <a:t>다운로드하며</a:t>
            </a:r>
            <a:r>
              <a:rPr lang="en-US" altLang="ko-KR" sz="1050" dirty="0"/>
              <a:t>, </a:t>
            </a:r>
            <a:r>
              <a:rPr lang="ko-KR" altLang="en-US" sz="1050" dirty="0"/>
              <a:t>개인 용량에 제한을 받습니다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altLang="ko-KR" sz="1050" dirty="0"/>
              <a:t> </a:t>
            </a:r>
            <a:r>
              <a:rPr lang="ko-KR" altLang="en-US" sz="1050" dirty="0"/>
              <a:t>개인함은 자신만이 조회하고 다운로드가 가능한 파일들에 대한 관리 기능을 제공합니다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ko-KR" sz="1050" dirty="0"/>
              <a:t> - </a:t>
            </a:r>
            <a:r>
              <a:rPr lang="ko-KR" altLang="en-US" sz="1050" dirty="0"/>
              <a:t>개인함은 자신이 </a:t>
            </a:r>
            <a:r>
              <a:rPr lang="ko-KR" altLang="en-US" sz="1050" dirty="0" err="1"/>
              <a:t>할당받은</a:t>
            </a:r>
            <a:r>
              <a:rPr lang="ko-KR" altLang="en-US" sz="1050" dirty="0"/>
              <a:t> 용량</a:t>
            </a:r>
            <a:r>
              <a:rPr lang="en-US" altLang="ko-KR" sz="1050" dirty="0"/>
              <a:t>(</a:t>
            </a:r>
            <a:r>
              <a:rPr lang="ko-KR" altLang="en-US" sz="1050" dirty="0"/>
              <a:t>메일</a:t>
            </a:r>
            <a:r>
              <a:rPr lang="en-US" altLang="ko-KR" sz="1050" dirty="0"/>
              <a:t>,</a:t>
            </a:r>
            <a:r>
              <a:rPr lang="ko-KR" altLang="en-US" sz="1050" dirty="0"/>
              <a:t>개인게시판</a:t>
            </a:r>
            <a:r>
              <a:rPr lang="en-US" altLang="ko-KR" sz="1050" dirty="0"/>
              <a:t>, </a:t>
            </a:r>
            <a:r>
              <a:rPr lang="ko-KR" altLang="en-US" sz="1050" dirty="0"/>
              <a:t>개인 폴더</a:t>
            </a:r>
            <a:r>
              <a:rPr lang="en-US" altLang="ko-KR" sz="1050" dirty="0"/>
              <a:t>)</a:t>
            </a:r>
            <a:r>
              <a:rPr lang="ko-KR" altLang="en-US" sz="1050" dirty="0"/>
              <a:t>안에서만 사용 가능합니다</a:t>
            </a:r>
            <a:r>
              <a:rPr lang="en-US" altLang="ko-KR" sz="1050" dirty="0"/>
              <a:t>. 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개인함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파일을 선택하면 </a:t>
            </a:r>
            <a:r>
              <a:rPr lang="ko-KR" altLang="en-US" sz="1100" dirty="0" err="1"/>
              <a:t>빠른조회</a:t>
            </a:r>
            <a:r>
              <a:rPr lang="en-US" altLang="ko-KR" sz="1100" dirty="0"/>
              <a:t>, </a:t>
            </a:r>
            <a:r>
              <a:rPr lang="ko-KR" altLang="en-US" sz="1100" dirty="0"/>
              <a:t>다운로드</a:t>
            </a:r>
            <a:r>
              <a:rPr lang="en-US" altLang="ko-KR" sz="1100" dirty="0"/>
              <a:t>, </a:t>
            </a:r>
            <a:r>
              <a:rPr lang="ko-KR" altLang="en-US" sz="1100" dirty="0"/>
              <a:t>수정</a:t>
            </a:r>
            <a:r>
              <a:rPr lang="en-US" altLang="ko-KR" sz="1100" dirty="0"/>
              <a:t>, </a:t>
            </a:r>
            <a:r>
              <a:rPr lang="ko-KR" altLang="en-US" sz="1100" dirty="0"/>
              <a:t>삭제 중에 선택할 수 있습니다</a:t>
            </a:r>
            <a:r>
              <a:rPr lang="en-US" altLang="ko-KR" sz="1100" dirty="0"/>
              <a:t>.</a:t>
            </a:r>
            <a:endParaRPr lang="en-US" altLang="ko-KR" sz="1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31C1163-0887-4002-8EFC-D90E1C12B670}"/>
              </a:ext>
            </a:extLst>
          </p:cNvPr>
          <p:cNvSpPr txBox="1"/>
          <p:nvPr/>
        </p:nvSpPr>
        <p:spPr>
          <a:xfrm>
            <a:off x="3135182" y="4703463"/>
            <a:ext cx="8899163" cy="107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빠른조회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/>
              <a:t>해당 문서를 빠르게 조회할 수 있습니다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다운로드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/>
              <a:t>해당 문서를 바로 다운로드합니다</a:t>
            </a:r>
            <a:r>
              <a:rPr lang="en-US" altLang="ko-KR" sz="1100" dirty="0"/>
              <a:t>.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수정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/>
              <a:t>해당 문서를 수정합니다</a:t>
            </a:r>
            <a:r>
              <a:rPr lang="en-US" altLang="ko-KR" sz="1100" dirty="0"/>
              <a:t>.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삭제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/>
              <a:t>해당 문서를 삭제합니다</a:t>
            </a:r>
            <a:r>
              <a:rPr lang="en-US" altLang="ko-KR" sz="1100" dirty="0"/>
              <a:t>. </a:t>
            </a:r>
            <a:endParaRPr lang="en-US" altLang="ko-KR" sz="1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786881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6F5CB03B-564D-B326-0E8A-BC61AE75B1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0108" y="1005114"/>
            <a:ext cx="6107718" cy="329622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7" name="그림 6">
            <a:extLst>
              <a:ext uri="{FF2B5EF4-FFF2-40B4-BE49-F238E27FC236}">
                <a16:creationId xmlns:a16="http://schemas.microsoft.com/office/drawing/2014/main" id="{60EA4790-F375-F8C9-0620-C6743452F7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71412" y="2606497"/>
            <a:ext cx="3541584" cy="2121261"/>
          </a:xfrm>
          <a:prstGeom prst="rect">
            <a:avLst/>
          </a:prstGeom>
          <a:ln w="19050">
            <a:solidFill>
              <a:schemeClr val="accent4"/>
            </a:solidFill>
          </a:ln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44EC31EE-D439-61AC-CD30-8969DFEBB95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60091" y="4824482"/>
            <a:ext cx="3546126" cy="1747178"/>
          </a:xfrm>
          <a:prstGeom prst="rect">
            <a:avLst/>
          </a:prstGeom>
          <a:ln w="19050">
            <a:solidFill>
              <a:schemeClr val="accent4"/>
            </a:solidFill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 err="1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파일함</a:t>
            </a:r>
            <a:endParaRPr lang="ko-KR" altLang="en-US" sz="2500" b="1" dirty="0">
              <a:solidFill>
                <a:srgbClr val="4285F4"/>
              </a:solidFill>
              <a:latin typeface="나눔스퀘어_ac Bold" panose="020B0600000101010101" pitchFamily="50" charset="-127"/>
              <a:ea typeface="나눔스퀘어_ac Bold" panose="020B0600000101010101" pitchFamily="50" charset="-127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공유함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1837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altLang="ko-KR" sz="1050" dirty="0"/>
              <a:t> </a:t>
            </a:r>
            <a:r>
              <a:rPr lang="ko-KR" altLang="en-US" sz="1050" dirty="0"/>
              <a:t>공유함에서는 추가적으로 폴더를 생성해서 파일을 공유할 수 있습니다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altLang="ko-KR" sz="1050" dirty="0"/>
              <a:t> </a:t>
            </a:r>
            <a:r>
              <a:rPr lang="ko-KR" altLang="en-US" sz="1050" dirty="0"/>
              <a:t>각 폴더는 사용자의 목적에 맞게 다양하게 폴더를 생성할 수 있으며 해당 설정 폴더에 대해서 조회 권한</a:t>
            </a:r>
            <a:r>
              <a:rPr lang="en-US" altLang="ko-KR" sz="1050" dirty="0"/>
              <a:t>(</a:t>
            </a:r>
            <a:r>
              <a:rPr lang="ko-KR" altLang="en-US" sz="1050" dirty="0"/>
              <a:t>다운로드</a:t>
            </a:r>
            <a:r>
              <a:rPr lang="en-US" altLang="ko-KR" sz="1050" dirty="0"/>
              <a:t>)</a:t>
            </a:r>
            <a:r>
              <a:rPr lang="ko-KR" altLang="en-US" sz="1050" dirty="0"/>
              <a:t>과 관리 권한</a:t>
            </a:r>
            <a:r>
              <a:rPr lang="en-US" altLang="ko-KR" sz="1050" dirty="0"/>
              <a:t>(</a:t>
            </a:r>
            <a:r>
              <a:rPr lang="ko-KR" altLang="en-US" sz="1050" dirty="0"/>
              <a:t>등록</a:t>
            </a:r>
            <a:r>
              <a:rPr lang="en-US" altLang="ko-KR" sz="1050" dirty="0"/>
              <a:t>, </a:t>
            </a:r>
            <a:r>
              <a:rPr lang="ko-KR" altLang="en-US" sz="1050" dirty="0"/>
              <a:t>수정</a:t>
            </a:r>
            <a:r>
              <a:rPr lang="en-US" altLang="ko-KR" sz="1050" dirty="0"/>
              <a:t>, </a:t>
            </a:r>
            <a:r>
              <a:rPr lang="ko-KR" altLang="en-US" sz="1050" dirty="0"/>
              <a:t>삭제</a:t>
            </a:r>
            <a:r>
              <a:rPr lang="en-US" altLang="ko-KR" sz="1050" dirty="0"/>
              <a:t>)</a:t>
            </a:r>
            <a:r>
              <a:rPr lang="ko-KR" altLang="en-US" sz="1050" dirty="0"/>
              <a:t>을 부여할 수 있습니다</a:t>
            </a:r>
            <a:r>
              <a:rPr lang="en-US" altLang="ko-KR" sz="1050" dirty="0"/>
              <a:t>. 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공유함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31C1163-0887-4002-8EFC-D90E1C12B670}"/>
              </a:ext>
            </a:extLst>
          </p:cNvPr>
          <p:cNvSpPr txBox="1"/>
          <p:nvPr/>
        </p:nvSpPr>
        <p:spPr>
          <a:xfrm>
            <a:off x="3135182" y="4639435"/>
            <a:ext cx="8899163" cy="107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빠른조회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/>
              <a:t>해당 문서를 빠르게 조회할 수 있습니다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다운로드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/>
              <a:t>해당 문서를 바로 다운로드합니다</a:t>
            </a:r>
            <a:r>
              <a:rPr lang="en-US" altLang="ko-KR" sz="1100" dirty="0"/>
              <a:t>.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수정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/>
              <a:t>해당 문서를 수정합니다</a:t>
            </a:r>
            <a:r>
              <a:rPr lang="en-US" altLang="ko-KR" sz="1100" dirty="0"/>
              <a:t>.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삭제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/>
              <a:t>해당 문서를 삭제합니다</a:t>
            </a:r>
            <a:r>
              <a:rPr lang="en-US" altLang="ko-KR" sz="1100" dirty="0"/>
              <a:t>. </a:t>
            </a:r>
            <a:endParaRPr lang="en-US" altLang="ko-KR" sz="1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DF55858-5096-4EC0-9925-68D7C0CA9EC1}"/>
              </a:ext>
            </a:extLst>
          </p:cNvPr>
          <p:cNvSpPr txBox="1"/>
          <p:nvPr/>
        </p:nvSpPr>
        <p:spPr>
          <a:xfrm>
            <a:off x="3135182" y="553188"/>
            <a:ext cx="8899163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공유함은 그룹웨어 사용자들이 파일을 공유해서 사용하기 위한 기능을 제공합니다</a:t>
            </a:r>
            <a:r>
              <a:rPr lang="en-US" altLang="ko-KR" sz="1100" dirty="0"/>
              <a:t>. </a:t>
            </a:r>
            <a:endParaRPr lang="en-US" altLang="ko-KR" sz="1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9C9DCAE5-76F0-4D91-ACE9-3CD8CFCC8078}"/>
              </a:ext>
            </a:extLst>
          </p:cNvPr>
          <p:cNvSpPr/>
          <p:nvPr/>
        </p:nvSpPr>
        <p:spPr>
          <a:xfrm>
            <a:off x="8524875" y="1399396"/>
            <a:ext cx="543512" cy="279385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4" name="직선 화살표 연결선 13">
            <a:extLst>
              <a:ext uri="{FF2B5EF4-FFF2-40B4-BE49-F238E27FC236}">
                <a16:creationId xmlns:a16="http://schemas.microsoft.com/office/drawing/2014/main" id="{1D2BA2B2-AC99-4639-A77A-C99D0D35D09A}"/>
              </a:ext>
            </a:extLst>
          </p:cNvPr>
          <p:cNvCxnSpPr>
            <a:cxnSpLocks/>
            <a:stCxn id="13" idx="2"/>
          </p:cNvCxnSpPr>
          <p:nvPr/>
        </p:nvCxnSpPr>
        <p:spPr>
          <a:xfrm>
            <a:off x="8796631" y="1678781"/>
            <a:ext cx="0" cy="175158"/>
          </a:xfrm>
          <a:prstGeom prst="straightConnector1">
            <a:avLst/>
          </a:prstGeom>
          <a:ln w="19050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연결선: 꺾임 35">
            <a:extLst>
              <a:ext uri="{FF2B5EF4-FFF2-40B4-BE49-F238E27FC236}">
                <a16:creationId xmlns:a16="http://schemas.microsoft.com/office/drawing/2014/main" id="{2213C93E-8FFB-4514-8A52-EA564345A020}"/>
              </a:ext>
            </a:extLst>
          </p:cNvPr>
          <p:cNvCxnSpPr>
            <a:cxnSpLocks/>
          </p:cNvCxnSpPr>
          <p:nvPr/>
        </p:nvCxnSpPr>
        <p:spPr>
          <a:xfrm>
            <a:off x="8980282" y="2269718"/>
            <a:ext cx="2425935" cy="3529953"/>
          </a:xfrm>
          <a:prstGeom prst="bentConnector3">
            <a:avLst>
              <a:gd name="adj1" fmla="val 109423"/>
            </a:avLst>
          </a:prstGeom>
          <a:ln w="19050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그림 16">
            <a:extLst>
              <a:ext uri="{FF2B5EF4-FFF2-40B4-BE49-F238E27FC236}">
                <a16:creationId xmlns:a16="http://schemas.microsoft.com/office/drawing/2014/main" id="{EEBD169E-5480-4290-BEBD-3C6E5BC2EE0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64266" y="3837454"/>
            <a:ext cx="533428" cy="690319"/>
          </a:xfrm>
          <a:prstGeom prst="rect">
            <a:avLst/>
          </a:prstGeom>
        </p:spPr>
      </p:pic>
      <p:pic>
        <p:nvPicPr>
          <p:cNvPr id="34" name="그림 33">
            <a:extLst>
              <a:ext uri="{FF2B5EF4-FFF2-40B4-BE49-F238E27FC236}">
                <a16:creationId xmlns:a16="http://schemas.microsoft.com/office/drawing/2014/main" id="{35AEDB49-E9AA-4333-A835-3B2F02AB868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096063" y="1940865"/>
            <a:ext cx="884219" cy="454505"/>
          </a:xfrm>
          <a:prstGeom prst="rect">
            <a:avLst/>
          </a:prstGeom>
          <a:ln w="25400">
            <a:solidFill>
              <a:schemeClr val="accent4"/>
            </a:solidFill>
          </a:ln>
        </p:spPr>
      </p:pic>
      <p:cxnSp>
        <p:nvCxnSpPr>
          <p:cNvPr id="27" name="연결선: 꺾임 26">
            <a:extLst>
              <a:ext uri="{FF2B5EF4-FFF2-40B4-BE49-F238E27FC236}">
                <a16:creationId xmlns:a16="http://schemas.microsoft.com/office/drawing/2014/main" id="{11E2A62D-980D-F51D-378E-80A73CB43714}"/>
              </a:ext>
            </a:extLst>
          </p:cNvPr>
          <p:cNvCxnSpPr>
            <a:cxnSpLocks/>
          </p:cNvCxnSpPr>
          <p:nvPr/>
        </p:nvCxnSpPr>
        <p:spPr>
          <a:xfrm rot="10800000" flipV="1">
            <a:off x="7871413" y="2069898"/>
            <a:ext cx="224651" cy="1499010"/>
          </a:xfrm>
          <a:prstGeom prst="bentConnector3">
            <a:avLst>
              <a:gd name="adj1" fmla="val 201758"/>
            </a:avLst>
          </a:prstGeom>
          <a:ln w="19050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69619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>
            <a:extLst>
              <a:ext uri="{FF2B5EF4-FFF2-40B4-BE49-F238E27FC236}">
                <a16:creationId xmlns:a16="http://schemas.microsoft.com/office/drawing/2014/main" id="{AF434E4D-CF81-9C11-5DC5-38BBCD304F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0" y="5469076"/>
            <a:ext cx="4241003" cy="122967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" name="그림 2">
            <a:extLst>
              <a:ext uri="{FF2B5EF4-FFF2-40B4-BE49-F238E27FC236}">
                <a16:creationId xmlns:a16="http://schemas.microsoft.com/office/drawing/2014/main" id="{DFBBE0AC-B233-C0F0-1D6E-6329767848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5180" y="991934"/>
            <a:ext cx="4241003" cy="2540184"/>
          </a:xfrm>
          <a:prstGeom prst="rect">
            <a:avLst/>
          </a:prstGeom>
          <a:ln w="1905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 err="1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파일함</a:t>
            </a:r>
            <a:endParaRPr lang="ko-KR" altLang="en-US" sz="2500" b="1" dirty="0">
              <a:solidFill>
                <a:srgbClr val="4285F4"/>
              </a:solidFill>
              <a:latin typeface="나눔스퀘어_ac Bold" panose="020B0600000101010101" pitchFamily="50" charset="-127"/>
              <a:ea typeface="나눔스퀘어_ac Bold" panose="020B0600000101010101" pitchFamily="50" charset="-127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공유함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1837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altLang="ko-KR" sz="1050" dirty="0"/>
              <a:t> </a:t>
            </a:r>
            <a:r>
              <a:rPr lang="ko-KR" altLang="en-US" sz="1050" dirty="0"/>
              <a:t>공유함에서는 추가적으로 폴더를 생성해서 파일을 공유할 수 있습니다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altLang="ko-KR" sz="1050" dirty="0"/>
              <a:t> </a:t>
            </a:r>
            <a:r>
              <a:rPr lang="ko-KR" altLang="en-US" sz="1050" dirty="0"/>
              <a:t>각 폴더는 사용자의 목적에 맞게 다양하게 폴더를 생성할 수 있으며 해당 설정 폴더에 대해서 조회 권한</a:t>
            </a:r>
            <a:r>
              <a:rPr lang="en-US" altLang="ko-KR" sz="1050" dirty="0"/>
              <a:t>(</a:t>
            </a:r>
            <a:r>
              <a:rPr lang="ko-KR" altLang="en-US" sz="1050" dirty="0"/>
              <a:t>다운로드</a:t>
            </a:r>
            <a:r>
              <a:rPr lang="en-US" altLang="ko-KR" sz="1050" dirty="0"/>
              <a:t>)</a:t>
            </a:r>
            <a:r>
              <a:rPr lang="ko-KR" altLang="en-US" sz="1050" dirty="0"/>
              <a:t>과 관리 권한</a:t>
            </a:r>
            <a:r>
              <a:rPr lang="en-US" altLang="ko-KR" sz="1050" dirty="0"/>
              <a:t>(</a:t>
            </a:r>
            <a:r>
              <a:rPr lang="ko-KR" altLang="en-US" sz="1050" dirty="0"/>
              <a:t>등록</a:t>
            </a:r>
            <a:r>
              <a:rPr lang="en-US" altLang="ko-KR" sz="1050" dirty="0"/>
              <a:t>, </a:t>
            </a:r>
            <a:r>
              <a:rPr lang="ko-KR" altLang="en-US" sz="1050" dirty="0"/>
              <a:t>수정</a:t>
            </a:r>
            <a:r>
              <a:rPr lang="en-US" altLang="ko-KR" sz="1050" dirty="0"/>
              <a:t>, </a:t>
            </a:r>
            <a:r>
              <a:rPr lang="ko-KR" altLang="en-US" sz="1050" dirty="0"/>
              <a:t>삭제</a:t>
            </a:r>
            <a:r>
              <a:rPr lang="en-US" altLang="ko-KR" sz="1050" dirty="0"/>
              <a:t>)</a:t>
            </a:r>
            <a:r>
              <a:rPr lang="ko-KR" altLang="en-US" sz="1050" dirty="0"/>
              <a:t>을 부여할 수 있습니다</a:t>
            </a:r>
            <a:r>
              <a:rPr lang="en-US" altLang="ko-KR" sz="1050" dirty="0"/>
              <a:t>. 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공유함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31C1163-0887-4002-8EFC-D90E1C12B670}"/>
              </a:ext>
            </a:extLst>
          </p:cNvPr>
          <p:cNvSpPr txBox="1"/>
          <p:nvPr/>
        </p:nvSpPr>
        <p:spPr>
          <a:xfrm>
            <a:off x="3135182" y="3587926"/>
            <a:ext cx="8899163" cy="107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폴더명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/>
              <a:t>새로 만들 공유 폴더의 이름을 입력합니다</a:t>
            </a:r>
            <a:endParaRPr lang="en-US" altLang="ko-KR" sz="1100" dirty="0"/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설명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/>
              <a:t>파일에 대한 </a:t>
            </a:r>
            <a:r>
              <a:rPr lang="ko-KR" altLang="en-US" sz="1100" dirty="0" err="1"/>
              <a:t>설명글을</a:t>
            </a:r>
            <a:r>
              <a:rPr lang="ko-KR" altLang="en-US" sz="1100" dirty="0"/>
              <a:t> 입력합니다</a:t>
            </a:r>
            <a:r>
              <a:rPr lang="en-US" altLang="ko-KR" sz="1100" dirty="0"/>
              <a:t>.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쓰기권한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/>
              <a:t>해당 문서를 작성하는 데에 등급을 맞춰줍니다</a:t>
            </a:r>
            <a:r>
              <a:rPr lang="en-US" altLang="ko-KR" sz="1100" dirty="0"/>
              <a:t>.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읽기권한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/>
              <a:t>해당 문서를 조회하는 데에 등급을 맞춰줍니다</a:t>
            </a:r>
            <a:r>
              <a:rPr lang="en-US" altLang="ko-KR" sz="1100" dirty="0"/>
              <a:t>.</a:t>
            </a:r>
            <a:endParaRPr lang="en-US" altLang="ko-KR" sz="1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DF55858-5096-4EC0-9925-68D7C0CA9EC1}"/>
              </a:ext>
            </a:extLst>
          </p:cNvPr>
          <p:cNvSpPr txBox="1"/>
          <p:nvPr/>
        </p:nvSpPr>
        <p:spPr>
          <a:xfrm>
            <a:off x="3135182" y="553188"/>
            <a:ext cx="8899163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폴더수정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 err="1"/>
              <a:t>폴더명</a:t>
            </a:r>
            <a:r>
              <a:rPr lang="en-US" altLang="ko-KR" sz="1100" dirty="0"/>
              <a:t>/</a:t>
            </a:r>
            <a:r>
              <a:rPr lang="ko-KR" altLang="en-US" sz="1100" dirty="0"/>
              <a:t>설명</a:t>
            </a:r>
            <a:r>
              <a:rPr lang="en-US" altLang="ko-KR" sz="1100" dirty="0"/>
              <a:t>/</a:t>
            </a:r>
            <a:r>
              <a:rPr lang="ko-KR" altLang="en-US" sz="1100" dirty="0"/>
              <a:t>쓰기권한</a:t>
            </a:r>
            <a:r>
              <a:rPr lang="en-US" altLang="ko-KR" sz="1100" dirty="0"/>
              <a:t>/</a:t>
            </a:r>
            <a:r>
              <a:rPr lang="ko-KR" altLang="en-US" sz="1100" dirty="0"/>
              <a:t>읽기권한을 수정할 수 있습니다</a:t>
            </a:r>
            <a:r>
              <a:rPr lang="en-US" altLang="ko-KR" sz="1100" dirty="0"/>
              <a:t>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500EB5-E849-44BF-96E4-61BCBFE1427B}"/>
              </a:ext>
            </a:extLst>
          </p:cNvPr>
          <p:cNvSpPr txBox="1"/>
          <p:nvPr/>
        </p:nvSpPr>
        <p:spPr>
          <a:xfrm>
            <a:off x="3135184" y="4695493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파일다운로드 이력 관리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317724B-38B6-4D1C-B969-0C6DB4326D17}"/>
              </a:ext>
            </a:extLst>
          </p:cNvPr>
          <p:cNvSpPr txBox="1"/>
          <p:nvPr/>
        </p:nvSpPr>
        <p:spPr>
          <a:xfrm>
            <a:off x="3135182" y="5064045"/>
            <a:ext cx="8899163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파일에 대해서 이력을 조회하기 위해서는 최종 수정 날짜를 클릭하게 되면 상세내역이 제공됩니다</a:t>
            </a:r>
            <a:r>
              <a:rPr lang="en-US" altLang="ko-KR" sz="11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552040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 err="1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파일함</a:t>
            </a:r>
            <a:endParaRPr lang="ko-KR" altLang="en-US" sz="2500" b="1" dirty="0">
              <a:solidFill>
                <a:srgbClr val="4285F4"/>
              </a:solidFill>
              <a:latin typeface="나눔스퀘어_ac Bold" panose="020B0600000101010101" pitchFamily="50" charset="-127"/>
              <a:ea typeface="나눔스퀘어_ac Bold" panose="020B0600000101010101" pitchFamily="50" charset="-127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305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</a:t>
            </a:r>
            <a:r>
              <a:rPr lang="ko-KR" altLang="en-US" sz="1050" dirty="0" err="1"/>
              <a:t>파일함에</a:t>
            </a:r>
            <a:r>
              <a:rPr lang="ko-KR" altLang="en-US" sz="1050" dirty="0"/>
              <a:t> 대한 설명들을 제공합니다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상세설명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800230E-6FC9-4A53-87AA-4549F97D7047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관리권한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947E147-642E-4661-9A9D-7796831BF523}"/>
              </a:ext>
            </a:extLst>
          </p:cNvPr>
          <p:cNvSpPr txBox="1"/>
          <p:nvPr/>
        </p:nvSpPr>
        <p:spPr>
          <a:xfrm>
            <a:off x="3135182" y="553188"/>
            <a:ext cx="8899163" cy="1583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본 폴더에 파일을 업로드</a:t>
            </a:r>
            <a:r>
              <a:rPr lang="en-US" altLang="ko-KR" sz="1100" dirty="0"/>
              <a:t>(</a:t>
            </a:r>
            <a:r>
              <a:rPr lang="ko-KR" altLang="en-US" sz="1100" dirty="0"/>
              <a:t>저장</a:t>
            </a:r>
            <a:r>
              <a:rPr lang="en-US" altLang="ko-KR" sz="1100" dirty="0"/>
              <a:t>), </a:t>
            </a:r>
            <a:r>
              <a:rPr lang="ko-KR" altLang="en-US" sz="1100" dirty="0"/>
              <a:t>수정</a:t>
            </a:r>
            <a:r>
              <a:rPr lang="en-US" altLang="ko-KR" sz="1100" dirty="0"/>
              <a:t>, </a:t>
            </a:r>
            <a:r>
              <a:rPr lang="ko-KR" altLang="en-US" sz="1100" dirty="0"/>
              <a:t>삭제를 할 관리자를 설정합니다</a:t>
            </a:r>
            <a:r>
              <a:rPr lang="en-US" altLang="ko-KR" sz="1100" dirty="0"/>
              <a:t>. (</a:t>
            </a:r>
            <a:r>
              <a:rPr lang="ko-KR" altLang="en-US" sz="1100" dirty="0"/>
              <a:t>다운로드 권한 기본 포함</a:t>
            </a:r>
            <a:r>
              <a:rPr lang="en-US" altLang="ko-KR" sz="1100" dirty="0"/>
              <a:t>)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/>
              <a:t>’</a:t>
            </a:r>
            <a:r>
              <a:rPr lang="ko-KR" altLang="en-US" sz="1100" dirty="0" err="1"/>
              <a:t>누구나’의</a:t>
            </a:r>
            <a:r>
              <a:rPr lang="ko-KR" altLang="en-US" sz="1100" dirty="0"/>
              <a:t> 체크를 풀고 ‘조직도’ 버튼을 클릭하게 되면 조직도가 제공되는데</a:t>
            </a:r>
            <a:r>
              <a:rPr lang="en-US" altLang="ko-KR" sz="1100" dirty="0"/>
              <a:t>, </a:t>
            </a:r>
            <a:r>
              <a:rPr lang="ko-KR" altLang="en-US" sz="1100" dirty="0"/>
              <a:t>조직도를 통해서 원하는 사용자를 지정할 수도 있습니다</a:t>
            </a:r>
            <a:r>
              <a:rPr lang="en-US" altLang="ko-KR" sz="1100" dirty="0"/>
              <a:t>. </a:t>
            </a:r>
            <a:r>
              <a:rPr lang="ko-KR" altLang="en-US" sz="1100" dirty="0"/>
              <a:t>또는</a:t>
            </a:r>
            <a:r>
              <a:rPr lang="en-US" altLang="ko-KR" sz="1100" dirty="0"/>
              <a:t>, ‘</a:t>
            </a:r>
            <a:r>
              <a:rPr lang="ko-KR" altLang="en-US" sz="1100" dirty="0"/>
              <a:t>보안 </a:t>
            </a:r>
            <a:r>
              <a:rPr lang="ko-KR" altLang="en-US" sz="1100" dirty="0" err="1"/>
              <a:t>등급’을</a:t>
            </a:r>
            <a:r>
              <a:rPr lang="ko-KR" altLang="en-US" sz="1100" dirty="0"/>
              <a:t> 통해서 일괄 설정도 가능합니다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 err="1"/>
              <a:t>관리등급’과</a:t>
            </a:r>
            <a:r>
              <a:rPr lang="ko-KR" altLang="en-US" sz="1100" dirty="0"/>
              <a:t> ‘관리권한’ 간에는 </a:t>
            </a:r>
            <a:r>
              <a:rPr lang="en-US" altLang="ko-KR" sz="1100" dirty="0"/>
              <a:t>AND </a:t>
            </a:r>
            <a:r>
              <a:rPr lang="ko-KR" altLang="en-US" sz="1100" dirty="0"/>
              <a:t>조건이 부여됩니다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solidFill>
                  <a:srgbClr val="4285F4"/>
                </a:solidFill>
              </a:rPr>
              <a:t>단</a:t>
            </a:r>
            <a:r>
              <a:rPr lang="en-US" altLang="ko-KR" sz="1100" dirty="0">
                <a:solidFill>
                  <a:srgbClr val="4285F4"/>
                </a:solidFill>
              </a:rPr>
              <a:t>, </a:t>
            </a:r>
            <a:r>
              <a:rPr lang="ko-KR" altLang="en-US" sz="1100" dirty="0">
                <a:solidFill>
                  <a:srgbClr val="4285F4"/>
                </a:solidFill>
              </a:rPr>
              <a:t>주의할 것은 조회 권한을 특정인</a:t>
            </a:r>
            <a:r>
              <a:rPr lang="en-US" altLang="ko-KR" sz="1100" dirty="0">
                <a:solidFill>
                  <a:srgbClr val="4285F4"/>
                </a:solidFill>
              </a:rPr>
              <a:t>(</a:t>
            </a:r>
            <a:r>
              <a:rPr lang="ko-KR" altLang="en-US" sz="1100" dirty="0">
                <a:solidFill>
                  <a:srgbClr val="4285F4"/>
                </a:solidFill>
              </a:rPr>
              <a:t>특정부서</a:t>
            </a:r>
            <a:r>
              <a:rPr lang="en-US" altLang="ko-KR" sz="1100" dirty="0">
                <a:solidFill>
                  <a:srgbClr val="4285F4"/>
                </a:solidFill>
              </a:rPr>
              <a:t>)</a:t>
            </a:r>
            <a:r>
              <a:rPr lang="ko-KR" altLang="en-US" sz="1100" dirty="0">
                <a:solidFill>
                  <a:srgbClr val="4285F4"/>
                </a:solidFill>
              </a:rPr>
              <a:t>으로 제한한 상태에서 관리권한을 ‘전체 </a:t>
            </a:r>
            <a:r>
              <a:rPr lang="ko-KR" altLang="en-US" sz="1100" dirty="0" err="1">
                <a:solidFill>
                  <a:srgbClr val="4285F4"/>
                </a:solidFill>
              </a:rPr>
              <a:t>사용자’로</a:t>
            </a:r>
            <a:r>
              <a:rPr lang="ko-KR" altLang="en-US" sz="1100" dirty="0">
                <a:solidFill>
                  <a:srgbClr val="4285F4"/>
                </a:solidFill>
              </a:rPr>
              <a:t> 처리하면 결 국에는 이 폴더는 모든 사용자들이 조회 및 수정</a:t>
            </a:r>
            <a:r>
              <a:rPr lang="en-US" altLang="ko-KR" sz="1100" dirty="0">
                <a:solidFill>
                  <a:srgbClr val="4285F4"/>
                </a:solidFill>
              </a:rPr>
              <a:t>, </a:t>
            </a:r>
            <a:r>
              <a:rPr lang="ko-KR" altLang="en-US" sz="1100" dirty="0">
                <a:solidFill>
                  <a:srgbClr val="4285F4"/>
                </a:solidFill>
              </a:rPr>
              <a:t>삭제가 가능하게 되니 이점 주의 바랍니다</a:t>
            </a:r>
            <a:r>
              <a:rPr lang="en-US" altLang="ko-KR" sz="1100" dirty="0">
                <a:solidFill>
                  <a:srgbClr val="4285F4"/>
                </a:solidFill>
              </a:rPr>
              <a:t>. </a:t>
            </a:r>
            <a:endParaRPr lang="en-US" altLang="ko-KR" sz="1100" dirty="0">
              <a:solidFill>
                <a:srgbClr val="4285F4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A72C2BD-8285-480F-B817-97D189133754}"/>
              </a:ext>
            </a:extLst>
          </p:cNvPr>
          <p:cNvSpPr txBox="1"/>
          <p:nvPr/>
        </p:nvSpPr>
        <p:spPr>
          <a:xfrm>
            <a:off x="3135184" y="2221153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사용공유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E1CA146-5FA0-431E-B041-40871B933592}"/>
              </a:ext>
            </a:extLst>
          </p:cNvPr>
          <p:cNvSpPr txBox="1"/>
          <p:nvPr/>
        </p:nvSpPr>
        <p:spPr>
          <a:xfrm>
            <a:off x="3135182" y="2589705"/>
            <a:ext cx="8899163" cy="1329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본 폴더를 조회</a:t>
            </a:r>
            <a:r>
              <a:rPr lang="en-US" altLang="ko-KR" sz="1100" dirty="0"/>
              <a:t>, </a:t>
            </a:r>
            <a:r>
              <a:rPr lang="ko-KR" altLang="en-US" sz="1100" dirty="0"/>
              <a:t>사용하고 공유할 수 있는 사용자를 지정합니다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/>
              <a:t>‘</a:t>
            </a:r>
            <a:r>
              <a:rPr lang="ko-KR" altLang="en-US" sz="1100" dirty="0"/>
              <a:t>보안 </a:t>
            </a:r>
            <a:r>
              <a:rPr lang="ko-KR" altLang="en-US" sz="1100" dirty="0" err="1"/>
              <a:t>등급’으로</a:t>
            </a:r>
            <a:r>
              <a:rPr lang="ko-KR" altLang="en-US" sz="1100" dirty="0"/>
              <a:t> </a:t>
            </a:r>
            <a:r>
              <a:rPr lang="en-US" altLang="ko-KR" sz="1100" dirty="0"/>
              <a:t>[</a:t>
            </a:r>
            <a:r>
              <a:rPr lang="ko-KR" altLang="en-US" sz="1100" dirty="0"/>
              <a:t>관리자등급 </a:t>
            </a:r>
            <a:r>
              <a:rPr lang="en-US" altLang="ko-KR" sz="1100" dirty="0"/>
              <a:t>/ 1</a:t>
            </a:r>
            <a:r>
              <a:rPr lang="ko-KR" altLang="en-US" sz="1100" dirty="0"/>
              <a:t>등급 </a:t>
            </a:r>
            <a:r>
              <a:rPr lang="en-US" altLang="ko-KR" sz="1100" dirty="0"/>
              <a:t>/ 2</a:t>
            </a:r>
            <a:r>
              <a:rPr lang="ko-KR" altLang="en-US" sz="1100" dirty="0"/>
              <a:t>등급 </a:t>
            </a:r>
            <a:r>
              <a:rPr lang="en-US" altLang="ko-KR" sz="1100" dirty="0"/>
              <a:t>/ 3</a:t>
            </a:r>
            <a:r>
              <a:rPr lang="ko-KR" altLang="en-US" sz="1100" dirty="0"/>
              <a:t>등급 </a:t>
            </a:r>
            <a:r>
              <a:rPr lang="en-US" altLang="ko-KR" sz="1100" dirty="0"/>
              <a:t>/ 4</a:t>
            </a:r>
            <a:r>
              <a:rPr lang="ko-KR" altLang="en-US" sz="1100" dirty="0"/>
              <a:t>등급 </a:t>
            </a:r>
            <a:r>
              <a:rPr lang="en-US" altLang="ko-KR" sz="1100" dirty="0"/>
              <a:t>/ 5</a:t>
            </a:r>
            <a:r>
              <a:rPr lang="ko-KR" altLang="en-US" sz="1100" dirty="0"/>
              <a:t>등급 </a:t>
            </a:r>
            <a:r>
              <a:rPr lang="en-US" altLang="ko-KR" sz="1100" dirty="0"/>
              <a:t>/ </a:t>
            </a:r>
            <a:r>
              <a:rPr lang="ko-KR" altLang="en-US" sz="1100" dirty="0" err="1"/>
              <a:t>조직외등급</a:t>
            </a:r>
            <a:r>
              <a:rPr lang="en-US" altLang="ko-KR" sz="1100" dirty="0"/>
              <a:t>] </a:t>
            </a:r>
            <a:r>
              <a:rPr lang="ko-KR" altLang="en-US" sz="1100" dirty="0"/>
              <a:t>중에서 선택도 가능합니다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/>
              <a:t>‘</a:t>
            </a:r>
            <a:r>
              <a:rPr lang="ko-KR" altLang="en-US" sz="1100" dirty="0" err="1"/>
              <a:t>누구나’의</a:t>
            </a:r>
            <a:r>
              <a:rPr lang="ko-KR" altLang="en-US" sz="1100" dirty="0"/>
              <a:t> 체크를 풀게 되면 조직도가 제공되는데</a:t>
            </a:r>
            <a:r>
              <a:rPr lang="en-US" altLang="ko-KR" sz="1100" dirty="0"/>
              <a:t>, </a:t>
            </a:r>
            <a:r>
              <a:rPr lang="ko-KR" altLang="en-US" sz="1100" dirty="0"/>
              <a:t>조직도를 통해서 원하는 사용자를 지정할 수도 있습니다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  </a:t>
            </a:r>
            <a:r>
              <a:rPr lang="ko-KR" altLang="en-US" sz="1100" dirty="0"/>
              <a:t>또는</a:t>
            </a:r>
            <a:r>
              <a:rPr lang="en-US" altLang="ko-KR" sz="1100" dirty="0"/>
              <a:t>, ‘</a:t>
            </a:r>
            <a:r>
              <a:rPr lang="ko-KR" altLang="en-US" sz="1100" dirty="0"/>
              <a:t>직접입력</a:t>
            </a:r>
            <a:r>
              <a:rPr lang="en-US" altLang="ko-KR" sz="1100" dirty="0"/>
              <a:t>’</a:t>
            </a:r>
            <a:r>
              <a:rPr lang="ko-KR" altLang="en-US" sz="1100" dirty="0"/>
              <a:t>을 통하여 사용자 지정이 가능합니다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/>
              <a:t>’</a:t>
            </a:r>
            <a:r>
              <a:rPr lang="ko-KR" altLang="en-US" sz="1100" dirty="0" err="1"/>
              <a:t>조회등급’과</a:t>
            </a:r>
            <a:r>
              <a:rPr lang="ko-KR" altLang="en-US" sz="1100" dirty="0"/>
              <a:t> ‘조회권한’ 간에는 </a:t>
            </a:r>
            <a:r>
              <a:rPr lang="en-US" altLang="ko-KR" sz="1100" dirty="0"/>
              <a:t>AND </a:t>
            </a:r>
            <a:r>
              <a:rPr lang="ko-KR" altLang="en-US" sz="1100" dirty="0"/>
              <a:t>조건이 부여됩니다</a:t>
            </a:r>
            <a:endParaRPr lang="en-US" altLang="ko-KR" sz="1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815571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95000"/>
          </a:schemeClr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10453</TotalTime>
  <Words>680</Words>
  <Application>Microsoft Office PowerPoint</Application>
  <PresentationFormat>와이드스크린</PresentationFormat>
  <Paragraphs>79</Paragraphs>
  <Slides>8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6" baseType="lpstr">
      <vt:lpstr>나눔고딕</vt:lpstr>
      <vt:lpstr>나눔스퀘어_ac Bold</vt:lpstr>
      <vt:lpstr>나눔스퀘어_ac ExtraBold</vt:lpstr>
      <vt:lpstr>나눔스퀘어_ac Light</vt:lpstr>
      <vt:lpstr>맑은 고딕</vt:lpstr>
      <vt:lpstr>Arial</vt:lpstr>
      <vt:lpstr>Wingdings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Administrator</dc:creator>
  <cp:lastModifiedBy>유정 김</cp:lastModifiedBy>
  <cp:revision>453</cp:revision>
  <dcterms:created xsi:type="dcterms:W3CDTF">2021-01-26T03:26:19Z</dcterms:created>
  <dcterms:modified xsi:type="dcterms:W3CDTF">2024-09-11T07:09:01Z</dcterms:modified>
</cp:coreProperties>
</file>