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394" r:id="rId4"/>
    <p:sldId id="388" r:id="rId5"/>
    <p:sldId id="395" r:id="rId6"/>
    <p:sldId id="396" r:id="rId7"/>
    <p:sldId id="397" r:id="rId8"/>
    <p:sldId id="390" r:id="rId9"/>
    <p:sldId id="399" r:id="rId10"/>
    <p:sldId id="398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2" d="100"/>
          <a:sy n="102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D20E383-07F6-2855-2039-1B4665364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1033066"/>
            <a:ext cx="6775580" cy="26953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14E4C9F0-E5ED-F76D-F19A-D63E0FCEC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8863" y="2159263"/>
            <a:ext cx="3484959" cy="2341716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B9CA6542-04C6-D39D-CD7F-46355912A3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1946" y="2159263"/>
            <a:ext cx="3468391" cy="3087310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 분류관리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0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자원을 사용하기 위해서는 </a:t>
            </a:r>
            <a:r>
              <a:rPr lang="en-US" altLang="ko-KR" sz="1050" dirty="0"/>
              <a:t>[</a:t>
            </a:r>
            <a:r>
              <a:rPr lang="ko-KR" altLang="en-US" sz="1050" dirty="0"/>
              <a:t>관리메뉴 </a:t>
            </a:r>
            <a:r>
              <a:rPr lang="en-US" altLang="ko-KR" sz="1050" dirty="0"/>
              <a:t>-&gt; </a:t>
            </a:r>
            <a:r>
              <a:rPr lang="ko-KR" altLang="en-US" sz="1050" dirty="0"/>
              <a:t>분류관리 </a:t>
            </a:r>
            <a:r>
              <a:rPr lang="en-US" altLang="ko-KR" sz="1050" dirty="0"/>
              <a:t>-&gt; </a:t>
            </a:r>
            <a:r>
              <a:rPr lang="ko-KR" altLang="en-US" sz="1050" dirty="0"/>
              <a:t>사내자원</a:t>
            </a:r>
            <a:r>
              <a:rPr lang="en-US" altLang="ko-KR" sz="1050" dirty="0"/>
              <a:t>]</a:t>
            </a:r>
            <a:r>
              <a:rPr lang="ko-KR" altLang="en-US" sz="1050" dirty="0"/>
              <a:t>에서 자원의 분류와 자원을 생성해 주어야 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관리자</a:t>
            </a:r>
            <a:r>
              <a:rPr lang="en-US" altLang="ko-KR" sz="1050" dirty="0"/>
              <a:t>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 분류관리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새폴더와</a:t>
            </a:r>
            <a:r>
              <a:rPr lang="ko-KR" altLang="en-US" sz="1100" dirty="0"/>
              <a:t> 새분류로 자원을 생성 및 수정할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EF518D9-C2D9-4086-B695-0D38CDB23466}"/>
              </a:ext>
            </a:extLst>
          </p:cNvPr>
          <p:cNvSpPr/>
          <p:nvPr/>
        </p:nvSpPr>
        <p:spPr>
          <a:xfrm>
            <a:off x="8703634" y="1095789"/>
            <a:ext cx="542760" cy="26908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EC4C048A-BE75-4917-9594-89D3A2647D9C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6775450" y="1230330"/>
            <a:ext cx="1928184" cy="83342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5E6CC4B8-EB24-4C9E-A040-74E6F4F06C65}"/>
              </a:ext>
            </a:extLst>
          </p:cNvPr>
          <p:cNvSpPr/>
          <p:nvPr/>
        </p:nvSpPr>
        <p:spPr>
          <a:xfrm>
            <a:off x="9265444" y="1095789"/>
            <a:ext cx="533400" cy="26908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FD8FE1B0-673A-489D-9BEE-D7C3948E3FB9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9532144" y="1364871"/>
            <a:ext cx="0" cy="702468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91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1889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1889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자원등록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예약하기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예약현황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자원 분류관리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F68830AC-2368-1C8D-C26A-9FAB3632A5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120" y="1573639"/>
            <a:ext cx="7348892" cy="42614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594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주요 자원을 등록하고</a:t>
            </a:r>
            <a:r>
              <a:rPr lang="en-US" altLang="ko-KR" sz="1050" dirty="0"/>
              <a:t>, </a:t>
            </a:r>
            <a:r>
              <a:rPr lang="ko-KR" altLang="en-US" sz="1050" dirty="0"/>
              <a:t>필요한 경우 등록 자원에 대한 예약관리를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회의실</a:t>
            </a:r>
            <a:r>
              <a:rPr lang="en-US" altLang="ko-KR" sz="1050" dirty="0"/>
              <a:t>, </a:t>
            </a:r>
            <a:r>
              <a:rPr lang="ko-KR" altLang="en-US" sz="1050" dirty="0"/>
              <a:t>자동차</a:t>
            </a:r>
            <a:r>
              <a:rPr lang="en-US" altLang="ko-KR" sz="1050" dirty="0"/>
              <a:t>, </a:t>
            </a:r>
            <a:r>
              <a:rPr lang="ko-KR" altLang="en-US" sz="1050" dirty="0" err="1"/>
              <a:t>빔프로젝터</a:t>
            </a:r>
            <a:r>
              <a:rPr lang="en-US" altLang="ko-KR" sz="1050" dirty="0"/>
              <a:t>, </a:t>
            </a:r>
            <a:r>
              <a:rPr lang="ko-KR" altLang="en-US" sz="1050" dirty="0"/>
              <a:t>노트북 등 사내의 주요 자원들을 다양한 분류를 통해서 관리할 수 있습니다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사내관리 메뉴를 클릭한 경우 자신이 조회가 가능한 모든 사내 자원에 대한 상태 정보를 제공합니다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- </a:t>
            </a:r>
            <a:r>
              <a:rPr lang="ko-KR" altLang="en-US" sz="1100" dirty="0"/>
              <a:t>자원상태라 함은 ‘</a:t>
            </a:r>
            <a:r>
              <a:rPr lang="ko-KR" altLang="en-US" sz="1100" dirty="0" err="1"/>
              <a:t>자원명</a:t>
            </a:r>
            <a:r>
              <a:rPr lang="en-US" altLang="ko-KR" sz="1100" dirty="0"/>
              <a:t>, </a:t>
            </a:r>
            <a:r>
              <a:rPr lang="ko-KR" altLang="en-US" sz="1100" dirty="0"/>
              <a:t>취득일</a:t>
            </a:r>
            <a:r>
              <a:rPr lang="en-US" altLang="ko-KR" sz="1100" dirty="0"/>
              <a:t>, </a:t>
            </a:r>
            <a:r>
              <a:rPr lang="ko-KR" altLang="en-US" sz="1100" dirty="0"/>
              <a:t>분류</a:t>
            </a:r>
            <a:r>
              <a:rPr lang="en-US" altLang="ko-KR" sz="1100" dirty="0"/>
              <a:t>, </a:t>
            </a:r>
            <a:r>
              <a:rPr lang="ko-KR" altLang="en-US" sz="1100" dirty="0"/>
              <a:t>상태’ 등을 의미하는데</a:t>
            </a:r>
            <a:r>
              <a:rPr lang="en-US" altLang="ko-KR" sz="1100" dirty="0"/>
              <a:t>, </a:t>
            </a:r>
            <a:r>
              <a:rPr lang="ko-KR" altLang="en-US" sz="1100" dirty="0"/>
              <a:t>여기서 ‘</a:t>
            </a:r>
            <a:r>
              <a:rPr lang="ko-KR" altLang="en-US" sz="1100" dirty="0" err="1"/>
              <a:t>상태’는</a:t>
            </a:r>
            <a:r>
              <a:rPr lang="ko-KR" altLang="en-US" sz="1100" dirty="0"/>
              <a:t> 그 자원을 예약할 수 있는지의 여부를 의미합니다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- </a:t>
            </a:r>
            <a:r>
              <a:rPr lang="ko-KR" altLang="en-US" sz="1100" dirty="0"/>
              <a:t>이는 관리자가 사내자원 분류를 생성한 후 사용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37977AD7-B010-0A28-32E4-16A00F7C9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3639393"/>
            <a:ext cx="7425717" cy="25892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자원등록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35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자원을 등록합니다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o-KR" altLang="en-US" sz="1050" dirty="0"/>
              <a:t> </a:t>
            </a:r>
            <a:r>
              <a:rPr lang="en-US" altLang="ko-KR" sz="1050" dirty="0"/>
              <a:t>-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자원 등록은 관리자가 별도 권한 설정을 통해서 관리하기에 자원등록 버튼이 보이지 않는 사용자는 관리자에게 문의하여 주시기 바랍니다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자원등록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85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자원의 사용 가능 여부를 선택합니다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사용가능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사용불가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폐기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기타 중에 선택합니다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 가능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자원에 예약을 하면 즉시 예약 완료가 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중복 시간대 예약 불가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승인 필요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 신청이 접수되어도 아래 ‘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자원관리자’의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승인을 거쳐서 최종 예약이 완료됩니다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중복 예약 신청 접수는 가능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시간 설정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자원을 사용할 수 있는 시간을 설정합니다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자원명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자원에 대한 이름을 적습니다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자원코드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자원의 별도 관리 코드명을 등록합니다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위치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자원을 관리하는 위치에 대한 정보를 입력합니다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향후 자원을 이전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폐기 처리할 수 있으며 이에 대한 이력을 제공합니다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분류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자원의 분류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(category)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를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취득일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자원으로 등록 시작일을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34B3320-B3FA-7039-C92C-420E4CA95856}"/>
              </a:ext>
            </a:extLst>
          </p:cNvPr>
          <p:cNvSpPr/>
          <p:nvPr/>
        </p:nvSpPr>
        <p:spPr>
          <a:xfrm>
            <a:off x="6422618" y="4163464"/>
            <a:ext cx="730657" cy="30614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24A9269E-98D6-180E-D65F-892B8E6C0D79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7153275" y="4316535"/>
            <a:ext cx="245269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그림 9">
            <a:extLst>
              <a:ext uri="{FF2B5EF4-FFF2-40B4-BE49-F238E27FC236}">
                <a16:creationId xmlns:a16="http://schemas.microsoft.com/office/drawing/2014/main" id="{AF5B9247-102C-E068-A69A-8905C6308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8899" y="4163464"/>
            <a:ext cx="2756376" cy="1343248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86940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자원등록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35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자원을 등록합니다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o-KR" altLang="en-US" sz="1050" dirty="0"/>
              <a:t> </a:t>
            </a:r>
            <a:r>
              <a:rPr lang="en-US" altLang="ko-KR" sz="1050" dirty="0"/>
              <a:t>-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자원 등록은 관리자가 별도 권한 설정을 통해서 관리하기에 자원등록 버튼이 보이지 않는 사용자는 관리자에게 문의하여 주시기 바랍니다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자원등록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자원이 예약 승인을 하는 경우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예약된 내역에 대한 승인 여부를 관리할 사용자를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여기에 지정된 사용자는 해당 자원에 대한 예약 신청이 접수되면 즉시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수신함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으로 예약 접수 알림 메일을 받게 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분류관리자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자원 분류를 관리자가 등록 시에 등록한 분류자가 관리자가 되도록 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새로운 관리자를 조직도 및 직접입력을 통해서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사용권한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‘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누구나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’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클릭 시 본 자원을 누구나 사용할 수 있음을 나타냅니다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본문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등록 자원에 대한 간략한 설명 또는 사용 방법에 대한 내용을 입력합니다</a:t>
            </a:r>
            <a:r>
              <a:rPr lang="en-US" altLang="ko-KR" sz="1100" dirty="0"/>
              <a:t>.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F2204701-AA33-EB66-4E2F-06B5290E7852}"/>
              </a:ext>
            </a:extLst>
          </p:cNvPr>
          <p:cNvGrpSpPr/>
          <p:nvPr/>
        </p:nvGrpSpPr>
        <p:grpSpPr>
          <a:xfrm>
            <a:off x="3135180" y="2241166"/>
            <a:ext cx="5455128" cy="4392441"/>
            <a:chOff x="3135180" y="2241166"/>
            <a:chExt cx="5455128" cy="4392441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574CFAB8-4A71-0EF9-7108-ADA6AC3487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35180" y="2241166"/>
              <a:ext cx="5455128" cy="439244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F8E31F25-408D-AC59-8802-41A7B94804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4999"/>
            <a:stretch/>
          </p:blipFill>
          <p:spPr>
            <a:xfrm>
              <a:off x="3168517" y="4650509"/>
              <a:ext cx="5403983" cy="5854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155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그림 22">
            <a:extLst>
              <a:ext uri="{FF2B5EF4-FFF2-40B4-BE49-F238E27FC236}">
                <a16:creationId xmlns:a16="http://schemas.microsoft.com/office/drawing/2014/main" id="{DA67F022-448E-20B2-81F2-28325D573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746" y="1744864"/>
            <a:ext cx="5508296" cy="32292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7A96452E-862F-48FB-8C4B-8943610A8BAF}"/>
              </a:ext>
            </a:extLst>
          </p:cNvPr>
          <p:cNvSpPr/>
          <p:nvPr/>
        </p:nvSpPr>
        <p:spPr>
          <a:xfrm>
            <a:off x="5980785" y="2533809"/>
            <a:ext cx="157176" cy="18886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51DF5C30-8D0E-4BCC-A5C0-58B3A6F3167C}"/>
              </a:ext>
            </a:extLst>
          </p:cNvPr>
          <p:cNvSpPr/>
          <p:nvPr/>
        </p:nvSpPr>
        <p:spPr>
          <a:xfrm>
            <a:off x="4788258" y="3172365"/>
            <a:ext cx="524311" cy="22567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756D60E9-9147-41EC-A967-834108A095E7}"/>
              </a:ext>
            </a:extLst>
          </p:cNvPr>
          <p:cNvSpPr/>
          <p:nvPr/>
        </p:nvSpPr>
        <p:spPr>
          <a:xfrm>
            <a:off x="7977981" y="1760220"/>
            <a:ext cx="525463" cy="21859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F92C8398-64FC-4520-A2F8-7A405598FF7F}"/>
              </a:ext>
            </a:extLst>
          </p:cNvPr>
          <p:cNvSpPr/>
          <p:nvPr/>
        </p:nvSpPr>
        <p:spPr>
          <a:xfrm>
            <a:off x="4305301" y="3651868"/>
            <a:ext cx="412957" cy="1792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C28CD0D3-7DC5-4706-B803-5E25ABA97F8C}"/>
              </a:ext>
            </a:extLst>
          </p:cNvPr>
          <p:cNvSpPr/>
          <p:nvPr/>
        </p:nvSpPr>
        <p:spPr>
          <a:xfrm>
            <a:off x="4714809" y="3651868"/>
            <a:ext cx="455888" cy="1792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자원 상세정보 조회 하단에는 월별과 주별로 해당 자원에 대한 예약 내역을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자원을 예약해서 사용하기 위해서는 전체 자원현황에서 예약을 원하는 자원을 클릭하여 상세내역을 조회합니다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예약하기 버튼이 제공되지 않으면 해당 자원은 예약할 수 있는 자원이 아님을 의미합니다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‘</a:t>
            </a:r>
            <a:r>
              <a:rPr lang="ko-KR" altLang="en-US" sz="1100" dirty="0"/>
              <a:t>예약 승인 </a:t>
            </a:r>
            <a:r>
              <a:rPr lang="ko-KR" altLang="en-US" sz="1100" dirty="0" err="1"/>
              <a:t>필요’로</a:t>
            </a:r>
            <a:r>
              <a:rPr lang="ko-KR" altLang="en-US" sz="1100" dirty="0"/>
              <a:t> 제공되는 자원은 ‘</a:t>
            </a:r>
            <a:r>
              <a:rPr lang="ko-KR" altLang="en-US" sz="1100" dirty="0" err="1"/>
              <a:t>자원관리’에</a:t>
            </a:r>
            <a:r>
              <a:rPr lang="ko-KR" altLang="en-US" sz="1100" dirty="0"/>
              <a:t> 해당자의 승인을 통해서 예약이 최종 완료가 됩니다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 </a:t>
            </a:r>
            <a:r>
              <a:rPr lang="ko-KR" altLang="en-US" sz="1100" dirty="0"/>
              <a:t>그렇지 않은 자원들은 먼저 예약을 하면 자원예약 신청이 완료됩니다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52B870-39DD-4D8B-B5A9-A6A9D94801A4}"/>
              </a:ext>
            </a:extLst>
          </p:cNvPr>
          <p:cNvSpPr txBox="1"/>
          <p:nvPr/>
        </p:nvSpPr>
        <p:spPr>
          <a:xfrm>
            <a:off x="3135182" y="5081173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이전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대해서 위치가 변경되는 경우에 ‘변경할 위치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사유’를</a:t>
            </a:r>
            <a:r>
              <a:rPr lang="ko-KR" altLang="en-US" sz="1100" dirty="0"/>
              <a:t> 입력해 둡니다</a:t>
            </a:r>
            <a:r>
              <a:rPr lang="en-US" altLang="ko-KR" sz="1100" dirty="0"/>
              <a:t>. </a:t>
            </a:r>
            <a:r>
              <a:rPr lang="ko-KR" altLang="en-US" sz="1100" dirty="0"/>
              <a:t>향후 이력관리를 통해 서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이력조회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대한 위치 이전</a:t>
            </a:r>
            <a:r>
              <a:rPr lang="en-US" altLang="ko-KR" sz="1100" dirty="0"/>
              <a:t>/</a:t>
            </a:r>
            <a:r>
              <a:rPr lang="ko-KR" altLang="en-US" sz="1100" dirty="0"/>
              <a:t>폐기에 대한 이력을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상세정보 </a:t>
            </a:r>
            <a:r>
              <a:rPr lang="en-US" altLang="ko-KR" sz="1100" dirty="0"/>
              <a:t>: </a:t>
            </a:r>
            <a:r>
              <a:rPr lang="ko-KR" altLang="en-US" sz="1100" dirty="0"/>
              <a:t>클릭 시 ‘코드</a:t>
            </a:r>
            <a:r>
              <a:rPr lang="en-US" altLang="ko-KR" sz="1100" dirty="0"/>
              <a:t>, </a:t>
            </a:r>
            <a:r>
              <a:rPr lang="ko-KR" altLang="en-US" sz="1100" dirty="0"/>
              <a:t>분류</a:t>
            </a:r>
            <a:r>
              <a:rPr lang="en-US" altLang="ko-KR" sz="1100" dirty="0"/>
              <a:t>, </a:t>
            </a:r>
            <a:r>
              <a:rPr lang="ko-KR" altLang="en-US" sz="1100" dirty="0"/>
              <a:t>자원관리</a:t>
            </a:r>
            <a:r>
              <a:rPr lang="en-US" altLang="ko-KR" sz="1100" dirty="0"/>
              <a:t>, </a:t>
            </a:r>
            <a:r>
              <a:rPr lang="ko-KR" altLang="en-US" sz="1100" dirty="0"/>
              <a:t>취득 날짜</a:t>
            </a:r>
            <a:r>
              <a:rPr lang="en-US" altLang="ko-KR" sz="1100" dirty="0"/>
              <a:t>, </a:t>
            </a:r>
            <a:r>
              <a:rPr lang="ko-KR" altLang="en-US" sz="1100" dirty="0"/>
              <a:t>작성일‘ 순으로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사용이력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본 자원의 사용이력을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오늘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당일 기준으로 예약현황을 제공합니다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주간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일주일 기준으로 예약현황을 제공합니다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pic>
        <p:nvPicPr>
          <p:cNvPr id="26" name="그림 25">
            <a:extLst>
              <a:ext uri="{FF2B5EF4-FFF2-40B4-BE49-F238E27FC236}">
                <a16:creationId xmlns:a16="http://schemas.microsoft.com/office/drawing/2014/main" id="{64B6E54E-CBA9-4AF5-672E-3DC9A1F09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9648" y="2068655"/>
            <a:ext cx="3482128" cy="1522550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E2501B91-EA52-4963-AF04-A52D5C66D601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6137961" y="2628244"/>
            <a:ext cx="275539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FD043A3-1029-82A1-72D3-A382EA861D26}"/>
              </a:ext>
            </a:extLst>
          </p:cNvPr>
          <p:cNvSpPr/>
          <p:nvPr/>
        </p:nvSpPr>
        <p:spPr>
          <a:xfrm>
            <a:off x="9399109" y="2406992"/>
            <a:ext cx="553365" cy="2355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291CE78F-706E-275A-6A1A-EC7A5A9F76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803" y="3898847"/>
            <a:ext cx="3814757" cy="814917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4639D9E8-6355-B2E1-270C-245F683BCEDA}"/>
              </a:ext>
            </a:extLst>
          </p:cNvPr>
          <p:cNvCxnSpPr>
            <a:cxnSpLocks/>
          </p:cNvCxnSpPr>
          <p:nvPr/>
        </p:nvCxnSpPr>
        <p:spPr>
          <a:xfrm>
            <a:off x="9675791" y="2642577"/>
            <a:ext cx="0" cy="1152183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83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7236251E-8E30-05B8-38B3-7AAFC0FE9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3916072"/>
            <a:ext cx="3910539" cy="1709871"/>
          </a:xfrm>
          <a:prstGeom prst="rect">
            <a:avLst/>
          </a:prstGeom>
          <a:ln w="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9495BBE7-01BD-A604-5E17-E727E9134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8635" y="3916073"/>
            <a:ext cx="3880389" cy="1709870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AFC75FD-4124-E528-1C9E-5D1C3513A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79" y="1260316"/>
            <a:ext cx="6083651" cy="16986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자원 상세정보 조회 하단에는 월별과 주별로 해당 자원에 대한 예약 내역을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사용이력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대한 이력을 조회할 수 있습니다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사용통계 </a:t>
            </a:r>
            <a:r>
              <a:rPr lang="en-US" altLang="ko-KR" sz="1100" dirty="0"/>
              <a:t>: </a:t>
            </a:r>
            <a:r>
              <a:rPr lang="ko-KR" altLang="en-US" sz="1100" dirty="0"/>
              <a:t>당일 기준으로 예약현황을 그래프로 제공합니다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52B870-39DD-4D8B-B5A9-A6A9D94801A4}"/>
              </a:ext>
            </a:extLst>
          </p:cNvPr>
          <p:cNvSpPr txBox="1"/>
          <p:nvPr/>
        </p:nvSpPr>
        <p:spPr>
          <a:xfrm>
            <a:off x="3135182" y="343632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폐기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대해서 폐기가 되는 경우에 ‘</a:t>
            </a:r>
            <a:r>
              <a:rPr lang="ko-KR" altLang="en-US" sz="1100" dirty="0" err="1"/>
              <a:t>사유’를</a:t>
            </a:r>
            <a:r>
              <a:rPr lang="ko-KR" altLang="en-US" sz="1100" dirty="0"/>
              <a:t> 입력해 둡니다</a:t>
            </a:r>
            <a:r>
              <a:rPr lang="en-US" altLang="ko-KR" sz="1100" dirty="0"/>
              <a:t>. </a:t>
            </a:r>
            <a:r>
              <a:rPr lang="ko-KR" altLang="en-US" sz="1100" dirty="0"/>
              <a:t>향후 이력관리를 통해서 조회가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436C9830-296A-4257-B4EC-010B3DF33725}"/>
              </a:ext>
            </a:extLst>
          </p:cNvPr>
          <p:cNvSpPr/>
          <p:nvPr/>
        </p:nvSpPr>
        <p:spPr>
          <a:xfrm>
            <a:off x="5134649" y="5295102"/>
            <a:ext cx="475576" cy="29369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1CAE79F6-ED4C-4795-A950-0F1FD1D57D4E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5610225" y="5441948"/>
            <a:ext cx="1562100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661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자원을 예약 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     : </a:t>
            </a:r>
            <a:r>
              <a:rPr lang="ko-KR" altLang="en-US" sz="1100" dirty="0"/>
              <a:t>본 자원에서 예약을 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A55C5B-9CDE-4262-9FDB-0B621B4DA426}"/>
              </a:ext>
            </a:extLst>
          </p:cNvPr>
          <p:cNvSpPr txBox="1"/>
          <p:nvPr/>
        </p:nvSpPr>
        <p:spPr>
          <a:xfrm>
            <a:off x="3135184" y="444231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시작일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종료일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A711B7-41A6-48DD-AA01-1CFAFD0CF74B}"/>
              </a:ext>
            </a:extLst>
          </p:cNvPr>
          <p:cNvSpPr txBox="1"/>
          <p:nvPr/>
        </p:nvSpPr>
        <p:spPr>
          <a:xfrm>
            <a:off x="3135183" y="4810863"/>
            <a:ext cx="8475972" cy="10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해당 자원을 예약하는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자동반납 </a:t>
            </a:r>
            <a:r>
              <a:rPr lang="en-US" altLang="ko-KR" sz="1100" dirty="0"/>
              <a:t>: </a:t>
            </a:r>
            <a:r>
              <a:rPr lang="ko-KR" altLang="en-US" sz="1100" dirty="0"/>
              <a:t>종료일이 되면 자동으로 반납 처리가 되어서 상태가 지연되지 않도록 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               자원분류가 회의실인 경우 자동반납 체크는 변경을 못합니다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알림 </a:t>
            </a:r>
            <a:r>
              <a:rPr lang="en-US" altLang="ko-KR" sz="1100" dirty="0"/>
              <a:t>: </a:t>
            </a:r>
            <a:r>
              <a:rPr lang="ko-KR" altLang="en-US" sz="1100" dirty="0"/>
              <a:t>알림을 설정해 놓을 시 자원예약이 승인되면 자원예약에 대한 알림을 받을 수 있습니다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C73D4D-D61C-4D32-8F5B-08750ABA7767}"/>
              </a:ext>
            </a:extLst>
          </p:cNvPr>
          <p:cNvSpPr txBox="1"/>
          <p:nvPr/>
        </p:nvSpPr>
        <p:spPr>
          <a:xfrm>
            <a:off x="3135184" y="5911515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내용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263B5F-50E5-4D7F-813C-72DFC871263C}"/>
              </a:ext>
            </a:extLst>
          </p:cNvPr>
          <p:cNvSpPr txBox="1"/>
          <p:nvPr/>
        </p:nvSpPr>
        <p:spPr>
          <a:xfrm>
            <a:off x="3135183" y="6280067"/>
            <a:ext cx="8475972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해당 자원의 예약과 관련된 사유 등의 설명을 입력합니다</a:t>
            </a:r>
            <a:r>
              <a:rPr lang="en-US" altLang="ko-KR" sz="1100" dirty="0"/>
              <a:t>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1551C16-894D-392B-C930-D5EA9A134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978" y="632291"/>
            <a:ext cx="847843" cy="247685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4B822782-9E03-6994-73D0-27DFA71FDE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2" y="1057607"/>
            <a:ext cx="4056193" cy="32879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0014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3D77CA21-D3EF-3822-30C3-2C97A34F9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887" y="1389816"/>
            <a:ext cx="7117953" cy="46306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1594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월간형태와 당일 예약현황을 시간별로 등록된 모든 자원에 대한 예약 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 - </a:t>
            </a:r>
            <a:r>
              <a:rPr lang="ko-KR" altLang="en-US" sz="1050" dirty="0"/>
              <a:t>왼쪽에 분류된 회의실 자원을 클릭하면 회의실에 대한 예약 현황을 조회할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메뉴에 등록된 자원을 선택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예약현황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BDAF3F8-8343-8024-F668-78C2DC81C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6165" y="3778027"/>
            <a:ext cx="414592" cy="164521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DC7D7A1C-5EE3-494A-AAF8-724313823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4472" y="1477591"/>
            <a:ext cx="2031455" cy="28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665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9848</TotalTime>
  <Words>772</Words>
  <Application>Microsoft Office PowerPoint</Application>
  <PresentationFormat>와이드스크린</PresentationFormat>
  <Paragraphs>91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455</cp:revision>
  <dcterms:created xsi:type="dcterms:W3CDTF">2021-01-26T03:26:19Z</dcterms:created>
  <dcterms:modified xsi:type="dcterms:W3CDTF">2024-09-11T07:07:41Z</dcterms:modified>
</cp:coreProperties>
</file>