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394" r:id="rId4"/>
    <p:sldId id="400" r:id="rId5"/>
    <p:sldId id="404" r:id="rId6"/>
    <p:sldId id="401" r:id="rId7"/>
    <p:sldId id="406" r:id="rId8"/>
    <p:sldId id="407" r:id="rId9"/>
    <p:sldId id="408" r:id="rId10"/>
    <p:sldId id="412" r:id="rId11"/>
    <p:sldId id="411" r:id="rId12"/>
    <p:sldId id="413" r:id="rId13"/>
    <p:sldId id="356" r:id="rId14"/>
    <p:sldId id="403" r:id="rId15"/>
    <p:sldId id="409" r:id="rId16"/>
    <p:sldId id="410" r:id="rId1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02" d="100"/>
          <a:sy n="102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2024.09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6F6BEDC2-A852-5872-A61D-DE0BF5C1B4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8" y="2017303"/>
            <a:ext cx="7441062" cy="452904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8D4804CE-BC4B-B072-D9D2-BAB0365A6A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4351" y="2652236"/>
            <a:ext cx="5571349" cy="163824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할일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109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자신이 </a:t>
            </a:r>
            <a:r>
              <a:rPr lang="ko-KR" altLang="en-US" sz="1050" dirty="0" err="1"/>
              <a:t>할일로</a:t>
            </a:r>
            <a:r>
              <a:rPr lang="ko-KR" altLang="en-US" sz="1050" dirty="0"/>
              <a:t> 등록한 모든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메인 화면에서 </a:t>
            </a:r>
            <a:r>
              <a:rPr lang="ko-KR" altLang="en-US" sz="1050" dirty="0" err="1"/>
              <a:t>할일을</a:t>
            </a:r>
            <a:r>
              <a:rPr lang="ko-KR" altLang="en-US" sz="1050" dirty="0"/>
              <a:t> 선택하면 목록 페이지를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할일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할일은</a:t>
            </a:r>
            <a:r>
              <a:rPr lang="ko-KR" altLang="en-US" sz="1100" dirty="0"/>
              <a:t> 업무 기능으로 </a:t>
            </a:r>
            <a:r>
              <a:rPr lang="ko-KR" altLang="en-US" sz="1100" dirty="0" err="1"/>
              <a:t>내할일</a:t>
            </a:r>
            <a:r>
              <a:rPr lang="en-US" altLang="ko-KR" sz="1100" dirty="0"/>
              <a:t> / </a:t>
            </a:r>
            <a:r>
              <a:rPr lang="ko-KR" altLang="en-US" sz="1100" dirty="0" err="1"/>
              <a:t>담당할일</a:t>
            </a:r>
            <a:r>
              <a:rPr lang="en-US" altLang="ko-KR" sz="1100" dirty="0"/>
              <a:t> / </a:t>
            </a:r>
            <a:r>
              <a:rPr lang="ko-KR" altLang="en-US" sz="1100" dirty="0" err="1"/>
              <a:t>할일요청</a:t>
            </a:r>
            <a:r>
              <a:rPr lang="ko-KR" altLang="en-US" sz="1100" dirty="0"/>
              <a:t> </a:t>
            </a:r>
            <a:r>
              <a:rPr lang="en-US" altLang="ko-KR" sz="1100" dirty="0"/>
              <a:t>/ </a:t>
            </a:r>
            <a:r>
              <a:rPr lang="ko-KR" altLang="en-US" sz="1100" dirty="0" err="1"/>
              <a:t>중요할일</a:t>
            </a:r>
            <a:r>
              <a:rPr lang="ko-KR" altLang="en-US" sz="1100" dirty="0"/>
              <a:t> 기능으로 분류되어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자신의 </a:t>
            </a:r>
            <a:r>
              <a:rPr lang="ko-KR" altLang="en-US" sz="1100" dirty="0" err="1"/>
              <a:t>할일들을</a:t>
            </a:r>
            <a:r>
              <a:rPr lang="ko-KR" altLang="en-US" sz="1100" dirty="0"/>
              <a:t> 등록하고 한눈에 목록으로 확인할 수 있도록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업무 효율성을 높이기 위해 개인이나 팀이 수행해야 할 업무나 작업 목록을 할 일의 기능으로 관리할 수 있습니다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할일은</a:t>
            </a:r>
            <a:r>
              <a:rPr lang="ko-KR" altLang="en-US" sz="1100" dirty="0"/>
              <a:t> 예정</a:t>
            </a:r>
            <a:r>
              <a:rPr lang="en-US" altLang="ko-KR" sz="1100" dirty="0"/>
              <a:t> / </a:t>
            </a:r>
            <a:r>
              <a:rPr lang="ko-KR" altLang="en-US" sz="1100" dirty="0"/>
              <a:t>진행 </a:t>
            </a:r>
            <a:r>
              <a:rPr lang="en-US" altLang="ko-KR" sz="1100" dirty="0"/>
              <a:t>/ </a:t>
            </a:r>
            <a:r>
              <a:rPr lang="ko-KR" altLang="en-US" sz="1100" dirty="0"/>
              <a:t>완료 </a:t>
            </a:r>
            <a:r>
              <a:rPr lang="en-US" altLang="ko-KR" sz="1100" dirty="0"/>
              <a:t>/ </a:t>
            </a:r>
            <a:r>
              <a:rPr lang="ko-KR" altLang="en-US" sz="1100" dirty="0"/>
              <a:t>보류로 상태 지정이 가능합니다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조회 시 확인</a:t>
            </a:r>
            <a:r>
              <a:rPr lang="en-US" altLang="ko-KR" sz="1100" dirty="0"/>
              <a:t> </a:t>
            </a:r>
            <a:r>
              <a:rPr lang="ko-KR" altLang="en-US" sz="1100" dirty="0"/>
              <a:t>상태로 변경됩니다</a:t>
            </a:r>
            <a:r>
              <a:rPr lang="en-US" altLang="ko-KR" sz="1100" dirty="0"/>
              <a:t>.)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내할일의</a:t>
            </a:r>
            <a:r>
              <a:rPr lang="ko-KR" altLang="en-US" sz="1100" dirty="0"/>
              <a:t> 목록화면에서 리스트를 선택해 여러 개의 </a:t>
            </a:r>
            <a:r>
              <a:rPr lang="ko-KR" altLang="en-US" sz="1100" dirty="0" err="1"/>
              <a:t>할일을</a:t>
            </a:r>
            <a:r>
              <a:rPr lang="ko-KR" altLang="en-US" sz="1100" dirty="0"/>
              <a:t> 한 번에 분류 지정이 가능합니다</a:t>
            </a:r>
            <a:r>
              <a:rPr lang="en-US" altLang="ko-KR" sz="1100" dirty="0"/>
              <a:t>.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554AD449-1337-4B0F-8628-1A85D9DADADC}"/>
              </a:ext>
            </a:extLst>
          </p:cNvPr>
          <p:cNvSpPr/>
          <p:nvPr/>
        </p:nvSpPr>
        <p:spPr>
          <a:xfrm>
            <a:off x="6255787" y="3091777"/>
            <a:ext cx="577998" cy="19965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0447B9E9-1A11-4D61-A82E-6D1CCF572E88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6833785" y="3191604"/>
            <a:ext cx="220604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>
            <a:extLst>
              <a:ext uri="{FF2B5EF4-FFF2-40B4-BE49-F238E27FC236}">
                <a16:creationId xmlns:a16="http://schemas.microsoft.com/office/drawing/2014/main" id="{BE8B4545-C8F7-CC98-E5CC-C6ADA24DCE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1070" y="3102928"/>
            <a:ext cx="1805028" cy="805816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682815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2A229A47-1BE6-A1C5-BB79-B1225B352A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0417" y="986015"/>
            <a:ext cx="6777708" cy="532477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협업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조회할 수 있는 모든 일정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아래에서 제공되는 ‘</a:t>
            </a:r>
            <a:r>
              <a:rPr lang="ko-KR" altLang="en-US" sz="1050" dirty="0" err="1"/>
              <a:t>내일정</a:t>
            </a:r>
            <a:r>
              <a:rPr lang="en-US" altLang="ko-KR" sz="1050" dirty="0"/>
              <a:t>/</a:t>
            </a:r>
            <a:r>
              <a:rPr lang="ko-KR" altLang="en-US" sz="1050" dirty="0"/>
              <a:t>부서일정</a:t>
            </a:r>
            <a:r>
              <a:rPr lang="en-US" altLang="ko-KR" sz="1050" dirty="0"/>
              <a:t>/</a:t>
            </a:r>
            <a:r>
              <a:rPr lang="ko-KR" altLang="en-US" sz="1050" dirty="0" err="1"/>
              <a:t>공유일정’에</a:t>
            </a:r>
            <a:r>
              <a:rPr lang="ko-KR" altLang="en-US" sz="1050" dirty="0"/>
              <a:t> 나오는 일정을 모두 합하여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조회를 할 수 없는 타인의 비공개 일정까지 조회하는 것은 아닙니다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:  </a:t>
            </a:r>
            <a:r>
              <a:rPr lang="ko-KR" altLang="en-US" sz="1100" dirty="0"/>
              <a:t>협업에 체크를 하면 전체일정에서 협업에서 사용되는 일정이 표시됩니다</a:t>
            </a:r>
            <a:r>
              <a:rPr lang="en-US" altLang="ko-KR" sz="1100" dirty="0"/>
              <a:t>.</a:t>
            </a:r>
          </a:p>
        </p:txBody>
      </p:sp>
      <p:pic>
        <p:nvPicPr>
          <p:cNvPr id="22" name="그림 21">
            <a:extLst>
              <a:ext uri="{FF2B5EF4-FFF2-40B4-BE49-F238E27FC236}">
                <a16:creationId xmlns:a16="http://schemas.microsoft.com/office/drawing/2014/main" id="{B2AAD06D-9632-79FF-236D-CA5395E54B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1266" y="615778"/>
            <a:ext cx="485775" cy="228600"/>
          </a:xfrm>
          <a:prstGeom prst="rect">
            <a:avLst/>
          </a:prstGeom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0F7ABDBE-EBB3-447C-4A6E-6BC6178FC3BF}"/>
              </a:ext>
            </a:extLst>
          </p:cNvPr>
          <p:cNvSpPr/>
          <p:nvPr/>
        </p:nvSpPr>
        <p:spPr>
          <a:xfrm>
            <a:off x="4298014" y="1140415"/>
            <a:ext cx="447710" cy="23401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823806B2-1108-7ADF-F23F-6CD25B2078EE}"/>
              </a:ext>
            </a:extLst>
          </p:cNvPr>
          <p:cNvSpPr/>
          <p:nvPr/>
        </p:nvSpPr>
        <p:spPr>
          <a:xfrm>
            <a:off x="7038720" y="3963425"/>
            <a:ext cx="1895730" cy="29980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49286945-D934-2A2D-1A18-5079F4E0DB15}"/>
              </a:ext>
            </a:extLst>
          </p:cNvPr>
          <p:cNvSpPr/>
          <p:nvPr/>
        </p:nvSpPr>
        <p:spPr>
          <a:xfrm>
            <a:off x="5105316" y="5726845"/>
            <a:ext cx="2857584" cy="43106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4932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4A2799CA-9746-4D11-328B-9E628A1458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980648"/>
            <a:ext cx="6772945" cy="52883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휴가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조회할 수 있는 모든 일정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아래에서 제공되는 ‘</a:t>
            </a:r>
            <a:r>
              <a:rPr lang="ko-KR" altLang="en-US" sz="1050" dirty="0" err="1"/>
              <a:t>내일정</a:t>
            </a:r>
            <a:r>
              <a:rPr lang="en-US" altLang="ko-KR" sz="1050" dirty="0"/>
              <a:t>/</a:t>
            </a:r>
            <a:r>
              <a:rPr lang="ko-KR" altLang="en-US" sz="1050" dirty="0"/>
              <a:t>부서일정</a:t>
            </a:r>
            <a:r>
              <a:rPr lang="en-US" altLang="ko-KR" sz="1050" dirty="0"/>
              <a:t>/</a:t>
            </a:r>
            <a:r>
              <a:rPr lang="ko-KR" altLang="en-US" sz="1050" dirty="0" err="1"/>
              <a:t>공유일정’에</a:t>
            </a:r>
            <a:r>
              <a:rPr lang="ko-KR" altLang="en-US" sz="1050" dirty="0"/>
              <a:t> 나오는 일정을 모두 합하여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조회를 할 수 없는 타인의 비공개 일정까지 조회하는 것은 아닙니다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:  </a:t>
            </a:r>
            <a:r>
              <a:rPr lang="ko-KR" altLang="en-US" sz="1100" dirty="0"/>
              <a:t>휴가에 체크를 하면 전체일정에서 휴가가 사용되는 일정이 표시됩니다</a:t>
            </a:r>
            <a:r>
              <a:rPr lang="en-US" altLang="ko-KR" sz="1100" dirty="0"/>
              <a:t>.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2FDF9D9F-0EF6-8989-6839-CEAD55C011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1266" y="620525"/>
            <a:ext cx="495369" cy="219106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C53E2D95-8D48-D541-36CF-DC90B8A0B7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16941" y="3971290"/>
            <a:ext cx="620440" cy="231631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3123477A-7E88-DDBB-E127-EDA26C354E36}"/>
              </a:ext>
            </a:extLst>
          </p:cNvPr>
          <p:cNvSpPr/>
          <p:nvPr/>
        </p:nvSpPr>
        <p:spPr>
          <a:xfrm>
            <a:off x="4745689" y="1107077"/>
            <a:ext cx="447710" cy="23401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1791BD2-982F-7688-23E9-67008F426566}"/>
              </a:ext>
            </a:extLst>
          </p:cNvPr>
          <p:cNvSpPr/>
          <p:nvPr/>
        </p:nvSpPr>
        <p:spPr>
          <a:xfrm>
            <a:off x="8002547" y="3969132"/>
            <a:ext cx="693777" cy="23401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8F26DE8C-249C-2417-4C3D-1CD4EE50D7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1341" y="5732961"/>
            <a:ext cx="620440" cy="231631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9594D8B7-6C0C-951E-1429-A92FAE4913E8}"/>
              </a:ext>
            </a:extLst>
          </p:cNvPr>
          <p:cNvSpPr/>
          <p:nvPr/>
        </p:nvSpPr>
        <p:spPr>
          <a:xfrm>
            <a:off x="6056947" y="5730803"/>
            <a:ext cx="693777" cy="23401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9418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0B269DC7-180D-4B49-D6A8-C4878753C5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1806" y="1384881"/>
            <a:ext cx="7054109" cy="441530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1426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자신이 직접 등록한 모든 일정을 제공합니다</a:t>
            </a:r>
            <a:r>
              <a:rPr lang="en-US" altLang="ko-KR" sz="1050" dirty="0"/>
              <a:t>. (</a:t>
            </a:r>
            <a:r>
              <a:rPr lang="ko-KR" altLang="en-US" sz="1050" dirty="0"/>
              <a:t>공개 여부와 무관</a:t>
            </a:r>
            <a:r>
              <a:rPr lang="en-US" altLang="ko-KR" sz="1050" dirty="0"/>
              <a:t>)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내일정은 </a:t>
            </a:r>
            <a:r>
              <a:rPr lang="ko-KR" altLang="en-US" sz="1050" dirty="0" err="1"/>
              <a:t>할일을</a:t>
            </a:r>
            <a:r>
              <a:rPr lang="ko-KR" altLang="en-US" sz="1050" dirty="0"/>
              <a:t>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등록된 일정은 월간</a:t>
            </a:r>
            <a:r>
              <a:rPr lang="en-US" altLang="ko-KR" sz="1050" dirty="0"/>
              <a:t>/</a:t>
            </a:r>
            <a:r>
              <a:rPr lang="ko-KR" altLang="en-US" sz="1050" dirty="0"/>
              <a:t>주간</a:t>
            </a:r>
            <a:r>
              <a:rPr lang="en-US" altLang="ko-KR" sz="1050" dirty="0"/>
              <a:t>/</a:t>
            </a:r>
            <a:r>
              <a:rPr lang="ko-KR" altLang="en-US" sz="1050" dirty="0"/>
              <a:t>목록 별로 각각 조회가 가능합니다</a:t>
            </a:r>
            <a:r>
              <a:rPr lang="en-US" altLang="ko-KR" sz="1050" dirty="0"/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내일정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내일정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54213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369FD9A0-F2F4-824C-CEC4-B007528117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1806" y="1384881"/>
            <a:ext cx="7054109" cy="440150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37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사내 직원들이 등록한 일정 중에 ‘</a:t>
            </a:r>
            <a:r>
              <a:rPr lang="ko-KR" altLang="en-US" sz="1050" dirty="0" err="1"/>
              <a:t>공유’로</a:t>
            </a:r>
            <a:r>
              <a:rPr lang="ko-KR" altLang="en-US" sz="1050" dirty="0"/>
              <a:t> 설정한 일정만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공유일정은 협업</a:t>
            </a:r>
            <a:r>
              <a:rPr lang="en-US" altLang="ko-KR" sz="1050" dirty="0"/>
              <a:t>,</a:t>
            </a:r>
            <a:r>
              <a:rPr lang="ko-KR" altLang="en-US" sz="1050" dirty="0"/>
              <a:t> 휴가를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단</a:t>
            </a:r>
            <a:r>
              <a:rPr lang="en-US" altLang="ko-KR" sz="1050" dirty="0"/>
              <a:t>, </a:t>
            </a:r>
            <a:r>
              <a:rPr lang="ko-KR" altLang="en-US" sz="1050" dirty="0"/>
              <a:t>여기도 보안등급은 적용이 되기에 자기의 보안 등급보다 높은 보안 등급으로 작성되어 있는 일정의 경우에는 제공이 되지 않습니다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등록된 일정은 월간</a:t>
            </a:r>
            <a:r>
              <a:rPr lang="en-US" altLang="ko-KR" sz="1050" dirty="0"/>
              <a:t>/</a:t>
            </a:r>
            <a:r>
              <a:rPr lang="ko-KR" altLang="en-US" sz="1050" dirty="0"/>
              <a:t>주간</a:t>
            </a:r>
            <a:r>
              <a:rPr lang="en-US" altLang="ko-KR" sz="1050" dirty="0"/>
              <a:t>/</a:t>
            </a:r>
            <a:r>
              <a:rPr lang="ko-KR" altLang="en-US" sz="1050" dirty="0"/>
              <a:t>목록 별로 각각 조회가 가능합니다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‘</a:t>
            </a:r>
            <a:r>
              <a:rPr lang="ko-KR" altLang="en-US" sz="1050" dirty="0"/>
              <a:t>중요‘ 표시가 된 일정은 시간</a:t>
            </a:r>
            <a:r>
              <a:rPr lang="en-US" altLang="ko-KR" sz="1050" dirty="0"/>
              <a:t>(</a:t>
            </a:r>
            <a:r>
              <a:rPr lang="ko-KR" altLang="en-US" sz="1050" dirty="0"/>
              <a:t>종일</a:t>
            </a:r>
            <a:r>
              <a:rPr lang="en-US" altLang="ko-KR" sz="1050" dirty="0"/>
              <a:t>)</a:t>
            </a:r>
            <a:r>
              <a:rPr lang="ko-KR" altLang="en-US" sz="1050" dirty="0"/>
              <a:t>의 색상이 빨간색으로 조회됩니다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공유일정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7108C480-E37D-1515-BBC7-07DD094DBB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9507" y="4032888"/>
            <a:ext cx="475549" cy="17753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D7B1BA8-44A3-9AD3-03D3-6570955DAD9D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공유일정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725AC151-9DE1-E702-2216-BDC0695E58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2645" y="5444176"/>
            <a:ext cx="475549" cy="17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204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6B27AF3A-9357-5773-7DF8-932645BF27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1837615"/>
            <a:ext cx="5451341" cy="41530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047280A7-09FC-983D-145D-7AC2A270AE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0074" y="3931454"/>
            <a:ext cx="5835765" cy="24078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A8F1DF36-D908-A2A0-6DC9-CD0F638356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56083" y="1837616"/>
            <a:ext cx="2219756" cy="192623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주간일정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사내 직원들이 등록한 일정 중에 ‘</a:t>
            </a:r>
            <a:r>
              <a:rPr lang="ko-KR" altLang="en-US" sz="1050" dirty="0" err="1"/>
              <a:t>공유’로</a:t>
            </a:r>
            <a:r>
              <a:rPr lang="ko-KR" altLang="en-US" sz="1050" dirty="0"/>
              <a:t> 설정한 일정만 제공합니다</a:t>
            </a:r>
            <a:r>
              <a:rPr lang="en-US" altLang="ko-KR" sz="1050" dirty="0"/>
              <a:t>.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공유일정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 일정을 주간 일정 형태로 조회합니다</a:t>
            </a:r>
            <a:r>
              <a:rPr lang="en-US" altLang="ko-KR" sz="1100" dirty="0"/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C0A17BD-917F-4AF3-8B28-1739A6D7855F}"/>
              </a:ext>
            </a:extLst>
          </p:cNvPr>
          <p:cNvSpPr txBox="1"/>
          <p:nvPr/>
        </p:nvSpPr>
        <p:spPr>
          <a:xfrm>
            <a:off x="3135184" y="97845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목록일정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EDC53BC-01BF-48AF-B30A-CD04BEA5E042}"/>
              </a:ext>
            </a:extLst>
          </p:cNvPr>
          <p:cNvSpPr txBox="1"/>
          <p:nvPr/>
        </p:nvSpPr>
        <p:spPr>
          <a:xfrm>
            <a:off x="3135182" y="134700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 일정을 목록 일정 형태로 조회합니다</a:t>
            </a:r>
            <a:r>
              <a:rPr lang="en-US" altLang="ko-KR" sz="1100" dirty="0"/>
              <a:t>.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F5F1B0C9-7F3C-34CD-2EE5-6BC1D86E5233}"/>
              </a:ext>
            </a:extLst>
          </p:cNvPr>
          <p:cNvSpPr/>
          <p:nvPr/>
        </p:nvSpPr>
        <p:spPr>
          <a:xfrm>
            <a:off x="10472743" y="2513595"/>
            <a:ext cx="931063" cy="34866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0CBF7A18-48CB-9333-787A-AE73AF2C9FC2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10938275" y="2862263"/>
            <a:ext cx="15475" cy="1411287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313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3BF93E01-4B91-E26C-019E-ACD60EE434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2041333"/>
            <a:ext cx="7310770" cy="23585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내가 등록한 일정 중에 ‘</a:t>
            </a:r>
            <a:r>
              <a:rPr lang="ko-KR" altLang="en-US" sz="1050" dirty="0" err="1"/>
              <a:t>개인’으로</a:t>
            </a:r>
            <a:r>
              <a:rPr lang="ko-KR" altLang="en-US" sz="1050" dirty="0"/>
              <a:t> 설정한 일정의 분류관리를 제공합니다</a:t>
            </a:r>
            <a:r>
              <a:rPr lang="en-US" altLang="ko-KR" sz="1050" dirty="0"/>
              <a:t>.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분류관리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설정</a:t>
            </a:r>
            <a:r>
              <a:rPr lang="en-US" altLang="ko-KR" sz="1100" dirty="0"/>
              <a:t>_</a:t>
            </a:r>
            <a:r>
              <a:rPr lang="ko-KR" altLang="en-US" sz="1100" dirty="0"/>
              <a:t>분류관리 </a:t>
            </a:r>
            <a:r>
              <a:rPr lang="en-US" altLang="ko-KR" sz="1100" dirty="0"/>
              <a:t>: </a:t>
            </a:r>
            <a:r>
              <a:rPr lang="ko-KR" altLang="en-US" sz="1100" dirty="0"/>
              <a:t>새분류와 분류 수정을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[</a:t>
            </a:r>
            <a:r>
              <a:rPr lang="ko-KR" altLang="en-US" sz="1100" dirty="0" err="1"/>
              <a:t>새분류</a:t>
            </a:r>
            <a:r>
              <a:rPr lang="en-US" altLang="ko-KR" sz="1100" dirty="0"/>
              <a:t>]</a:t>
            </a:r>
            <a:r>
              <a:rPr lang="ko-KR" altLang="en-US" sz="1100" dirty="0"/>
              <a:t>버튼을 클릭하여 </a:t>
            </a:r>
            <a:r>
              <a:rPr lang="ko-KR" altLang="en-US" sz="1100" dirty="0" err="1"/>
              <a:t>내일정</a:t>
            </a:r>
            <a:r>
              <a:rPr lang="ko-KR" altLang="en-US" sz="1100" dirty="0"/>
              <a:t> 분류를 관리합니다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분류명 </a:t>
            </a:r>
            <a:r>
              <a:rPr lang="en-US" altLang="ko-KR" sz="1100" dirty="0"/>
              <a:t>: </a:t>
            </a:r>
            <a:r>
              <a:rPr lang="ko-KR" altLang="en-US" sz="1100" dirty="0"/>
              <a:t>내일정에 분류할 제목을 등록합니다</a:t>
            </a:r>
            <a:r>
              <a:rPr lang="en-US" altLang="ko-KR" sz="1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 err="1"/>
              <a:t>색지정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원하는 색상으로 지정해 분류를 구분하도록 선택합니다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분류수정 </a:t>
            </a:r>
            <a:r>
              <a:rPr lang="en-US" altLang="ko-KR" sz="1100" dirty="0"/>
              <a:t>:  </a:t>
            </a:r>
            <a:r>
              <a:rPr lang="ko-KR" altLang="en-US" sz="1100" dirty="0"/>
              <a:t>분류 수정을 제공합니다</a:t>
            </a:r>
            <a:r>
              <a:rPr lang="en-US" altLang="ko-KR" sz="1100" dirty="0"/>
              <a:t>. 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EC4DB4C-9843-484A-9048-61FD566B6F62}"/>
              </a:ext>
            </a:extLst>
          </p:cNvPr>
          <p:cNvSpPr/>
          <p:nvPr/>
        </p:nvSpPr>
        <p:spPr>
          <a:xfrm>
            <a:off x="9461499" y="2471410"/>
            <a:ext cx="777875" cy="32259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EAB421-86E4-4E9F-93D4-FBCC66B6A37A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내일정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설정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_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A29ABC-0B70-4E45-8D4B-E6853D424F63}"/>
              </a:ext>
            </a:extLst>
          </p:cNvPr>
          <p:cNvSpPr txBox="1"/>
          <p:nvPr/>
        </p:nvSpPr>
        <p:spPr>
          <a:xfrm>
            <a:off x="3025645" y="5560152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이는 분류명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색지정</a:t>
            </a:r>
            <a:r>
              <a:rPr lang="en-US" altLang="ko-KR" sz="1100" dirty="0"/>
              <a:t>,</a:t>
            </a:r>
            <a:r>
              <a:rPr lang="ko-KR" altLang="en-US" sz="1100" dirty="0"/>
              <a:t> 사용권한을 설정한 후 사용 가능합니다</a:t>
            </a:r>
            <a:r>
              <a:rPr lang="en-US" altLang="ko-KR" sz="1100" dirty="0"/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FE1D78-DDA6-4E1E-BF0D-42AEA4B3F761}"/>
              </a:ext>
            </a:extLst>
          </p:cNvPr>
          <p:cNvSpPr txBox="1"/>
          <p:nvPr/>
        </p:nvSpPr>
        <p:spPr>
          <a:xfrm>
            <a:off x="3025647" y="5191600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공유일정분류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80137D60-F239-4C41-8B9B-EA72BD8472C8}"/>
              </a:ext>
            </a:extLst>
          </p:cNvPr>
          <p:cNvSpPr/>
          <p:nvPr/>
        </p:nvSpPr>
        <p:spPr>
          <a:xfrm>
            <a:off x="4010819" y="3922712"/>
            <a:ext cx="200025" cy="19526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9" name="연결선: 꺾임 18">
            <a:extLst>
              <a:ext uri="{FF2B5EF4-FFF2-40B4-BE49-F238E27FC236}">
                <a16:creationId xmlns:a16="http://schemas.microsoft.com/office/drawing/2014/main" id="{9BADD58E-DB03-2989-A756-5F6520B06538}"/>
              </a:ext>
            </a:extLst>
          </p:cNvPr>
          <p:cNvCxnSpPr>
            <a:cxnSpLocks/>
            <a:stCxn id="20" idx="2"/>
          </p:cNvCxnSpPr>
          <p:nvPr/>
        </p:nvCxnSpPr>
        <p:spPr>
          <a:xfrm rot="16200000" flipH="1">
            <a:off x="5682626" y="2546180"/>
            <a:ext cx="796749" cy="3940337"/>
          </a:xfrm>
          <a:prstGeom prst="bentConnector2">
            <a:avLst/>
          </a:prstGeom>
          <a:ln w="22225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B8ABD1E1-F517-120B-1FC8-AD8CC86502BD}"/>
              </a:ext>
            </a:extLst>
          </p:cNvPr>
          <p:cNvSpPr/>
          <p:nvPr/>
        </p:nvSpPr>
        <p:spPr>
          <a:xfrm>
            <a:off x="6315075" y="2920878"/>
            <a:ext cx="4032250" cy="143204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DEEFDFA3-897D-E151-043D-7A1FC664850D}"/>
              </a:ext>
            </a:extLst>
          </p:cNvPr>
          <p:cNvCxnSpPr>
            <a:cxnSpLocks/>
          </p:cNvCxnSpPr>
          <p:nvPr/>
        </p:nvCxnSpPr>
        <p:spPr>
          <a:xfrm>
            <a:off x="9860756" y="2794000"/>
            <a:ext cx="0" cy="193237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그림 7">
            <a:extLst>
              <a:ext uri="{FF2B5EF4-FFF2-40B4-BE49-F238E27FC236}">
                <a16:creationId xmlns:a16="http://schemas.microsoft.com/office/drawing/2014/main" id="{5FB8DE7E-3570-281B-2033-A66C1C6064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6088" y="4189165"/>
            <a:ext cx="3667343" cy="1319301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CA0C49F2-24E6-2DE5-4C99-6C717FBFF4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5662" y="1656642"/>
            <a:ext cx="200025" cy="19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2258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2258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일정</a:t>
            </a:r>
            <a:r>
              <a:rPr lang="en-US" altLang="ko-KR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, </a:t>
            </a: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약속추가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전체일정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내일정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공유일정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분류관리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C8D1D69A-ED9D-A1DA-AA36-6D190742C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2403" y="1881865"/>
            <a:ext cx="6810434" cy="436049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모든 사용자들의 일정을 공유하고 관리하는 기능을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일정 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10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사내 전체 직원들이 공유하는 공개일정</a:t>
            </a:r>
            <a:r>
              <a:rPr lang="en-US" altLang="ko-KR" sz="1100" dirty="0"/>
              <a:t>, </a:t>
            </a:r>
            <a:r>
              <a:rPr lang="ko-KR" altLang="en-US" sz="1100" dirty="0"/>
              <a:t>개인의 사적 개인 일정들을 등록하고 한눈에 확인할 수 있도록 월간일정 </a:t>
            </a:r>
            <a:r>
              <a:rPr lang="en-US" altLang="ko-KR" sz="1100" dirty="0"/>
              <a:t>/ </a:t>
            </a:r>
            <a:r>
              <a:rPr lang="ko-KR" altLang="en-US" sz="1100" dirty="0"/>
              <a:t>주간일정 </a:t>
            </a:r>
            <a:r>
              <a:rPr lang="en-US" altLang="ko-KR" sz="1100" dirty="0"/>
              <a:t>/ </a:t>
            </a:r>
            <a:r>
              <a:rPr lang="ko-KR" altLang="en-US" sz="1100" dirty="0"/>
              <a:t>목록일정 기능을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일정에는 내 일정</a:t>
            </a:r>
            <a:r>
              <a:rPr lang="en-US" altLang="ko-KR" sz="1100" dirty="0"/>
              <a:t>, </a:t>
            </a:r>
            <a:r>
              <a:rPr lang="ko-KR" altLang="en-US" sz="1100" dirty="0"/>
              <a:t>공유일정으로 조회가 가능하며 따로 분류해 놓은 일정에서도 조회가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할일과</a:t>
            </a:r>
            <a:r>
              <a:rPr lang="ko-KR" altLang="en-US" sz="1100" dirty="0"/>
              <a:t> 협업</a:t>
            </a:r>
            <a:r>
              <a:rPr lang="en-US" altLang="ko-KR" sz="1100" dirty="0"/>
              <a:t>, </a:t>
            </a:r>
            <a:r>
              <a:rPr lang="ko-KR" altLang="en-US" sz="1100" dirty="0"/>
              <a:t>휴가를 등록하고 관리할 수 있습니다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BD0EE18F-D537-486F-ED38-A970CCC3CE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2859" y="3521016"/>
            <a:ext cx="7077585" cy="22028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약속 추가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일정을 등록하는 기능입니다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일정 추가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2852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분류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개인과</a:t>
            </a:r>
            <a:r>
              <a:rPr lang="ko-KR" altLang="en-US" sz="1100" dirty="0"/>
              <a:t> 공유 중 선택 시 분류를 지정합니다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개인 </a:t>
            </a:r>
            <a:r>
              <a:rPr lang="en-US" altLang="ko-KR" sz="1100" dirty="0"/>
              <a:t>: </a:t>
            </a:r>
            <a:r>
              <a:rPr lang="ko-KR" altLang="en-US" sz="1100" dirty="0"/>
              <a:t>등록자 자신의 개인일정</a:t>
            </a:r>
            <a:r>
              <a:rPr lang="en-US" altLang="ko-KR" sz="1100" dirty="0"/>
              <a:t>(</a:t>
            </a:r>
            <a:r>
              <a:rPr lang="ko-KR" altLang="en-US" sz="1100" dirty="0"/>
              <a:t>등록자 자신만 조회</a:t>
            </a:r>
            <a:r>
              <a:rPr lang="en-US" altLang="ko-KR" sz="1100" dirty="0"/>
              <a:t>)</a:t>
            </a:r>
            <a:r>
              <a:rPr lang="ko-KR" altLang="en-US" sz="1100" dirty="0"/>
              <a:t>으로 처리합니다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공유 </a:t>
            </a:r>
            <a:r>
              <a:rPr lang="en-US" altLang="ko-KR" sz="1100" dirty="0"/>
              <a:t>: </a:t>
            </a:r>
            <a:r>
              <a:rPr lang="ko-KR" altLang="en-US" sz="1100" dirty="0"/>
              <a:t>그룹웨어 사용자 모두가 조회할 수 있는 일정으로 처리합니다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참여자가 나타납니다</a:t>
            </a:r>
            <a:r>
              <a:rPr lang="en-US" altLang="ko-KR" sz="1100" dirty="0"/>
              <a:t>.)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날짜 </a:t>
            </a:r>
            <a:r>
              <a:rPr lang="en-US" altLang="ko-KR" sz="1100" dirty="0"/>
              <a:t>: </a:t>
            </a:r>
            <a:r>
              <a:rPr lang="ko-KR" altLang="en-US" sz="1100" dirty="0"/>
              <a:t>등록 일정에 대한 기간을 지정합니다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반복 </a:t>
            </a:r>
            <a:r>
              <a:rPr lang="en-US" altLang="ko-KR" sz="1100" dirty="0"/>
              <a:t>: </a:t>
            </a:r>
            <a:r>
              <a:rPr lang="ko-KR" altLang="en-US" sz="1100" dirty="0"/>
              <a:t>등록 일정 기간 내에 일정 반복 기능을 적용합니다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매일</a:t>
            </a:r>
            <a:r>
              <a:rPr lang="en-US" altLang="ko-KR" sz="1100" dirty="0"/>
              <a:t>/</a:t>
            </a:r>
            <a:r>
              <a:rPr lang="ko-KR" altLang="en-US" sz="1100" dirty="0"/>
              <a:t>매주</a:t>
            </a:r>
            <a:r>
              <a:rPr lang="en-US" altLang="ko-KR" sz="1100" dirty="0"/>
              <a:t>/</a:t>
            </a:r>
            <a:r>
              <a:rPr lang="ko-KR" altLang="en-US" sz="1100" dirty="0"/>
              <a:t>매월</a:t>
            </a:r>
            <a:r>
              <a:rPr lang="en-US" altLang="ko-KR" sz="1100" dirty="0"/>
              <a:t>/</a:t>
            </a:r>
            <a:r>
              <a:rPr lang="ko-KR" altLang="en-US" sz="1100" dirty="0"/>
              <a:t>매년</a:t>
            </a:r>
            <a:r>
              <a:rPr lang="en-US" altLang="ko-KR" sz="1100" dirty="0"/>
              <a:t>/</a:t>
            </a:r>
            <a:r>
              <a:rPr lang="ko-KR" altLang="en-US" sz="1100" dirty="0"/>
              <a:t>월간 설정으로 반복 주기 설정이 가능합니다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제목 </a:t>
            </a:r>
            <a:r>
              <a:rPr lang="en-US" altLang="ko-KR" sz="1100" dirty="0"/>
              <a:t>: </a:t>
            </a:r>
            <a:r>
              <a:rPr lang="ko-KR" altLang="en-US" sz="1100" dirty="0"/>
              <a:t>일정의 제목을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중요 </a:t>
            </a:r>
            <a:r>
              <a:rPr lang="en-US" altLang="ko-KR" sz="1100" dirty="0"/>
              <a:t>: </a:t>
            </a:r>
            <a:r>
              <a:rPr lang="ko-KR" altLang="en-US" sz="1100" dirty="0"/>
              <a:t>본 일정에 대한 중요도를 체크하면 일정 페이지에서 기간</a:t>
            </a:r>
            <a:r>
              <a:rPr lang="en-US" altLang="ko-KR" sz="1100" dirty="0"/>
              <a:t>(</a:t>
            </a:r>
            <a:r>
              <a:rPr lang="ko-KR" altLang="en-US" sz="1100" dirty="0"/>
              <a:t>시간</a:t>
            </a:r>
            <a:r>
              <a:rPr lang="en-US" altLang="ko-KR" sz="1100" dirty="0"/>
              <a:t>, </a:t>
            </a:r>
            <a:r>
              <a:rPr lang="ko-KR" altLang="en-US" sz="1100" dirty="0"/>
              <a:t>종일</a:t>
            </a:r>
            <a:r>
              <a:rPr lang="en-US" altLang="ko-KR" sz="1100" dirty="0"/>
              <a:t>)</a:t>
            </a:r>
            <a:r>
              <a:rPr lang="ko-KR" altLang="en-US" sz="1100" dirty="0"/>
              <a:t>이 빨간색으로 제공됩니다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장소 </a:t>
            </a:r>
            <a:r>
              <a:rPr lang="en-US" altLang="ko-KR" sz="1100" dirty="0"/>
              <a:t>: </a:t>
            </a:r>
            <a:r>
              <a:rPr lang="ko-KR" altLang="en-US" sz="1100" dirty="0"/>
              <a:t>등록일정과 관련된 장소가 있다면 장소 정보를 입력합니다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첨부 </a:t>
            </a:r>
            <a:r>
              <a:rPr lang="en-US" altLang="ko-KR" sz="1100" dirty="0"/>
              <a:t>: </a:t>
            </a:r>
            <a:r>
              <a:rPr lang="ko-KR" altLang="en-US" sz="1100" dirty="0"/>
              <a:t>업로드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파일함에서</a:t>
            </a:r>
            <a:r>
              <a:rPr lang="ko-KR" altLang="en-US" sz="1100" dirty="0"/>
              <a:t> 일정에 관한 파일을 첨부할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+</a:t>
            </a:r>
            <a:r>
              <a:rPr lang="ko-KR" altLang="en-US" sz="1100" dirty="0"/>
              <a:t>버튼 클릭 시 파일을 옮겨올 수 있습니다</a:t>
            </a:r>
            <a:r>
              <a:rPr lang="en-US" altLang="ko-KR" sz="1100" dirty="0"/>
              <a:t>. [</a:t>
            </a:r>
            <a:r>
              <a:rPr lang="ko-KR" altLang="en-US" sz="1100" dirty="0"/>
              <a:t>드래그 앤 드롭 </a:t>
            </a:r>
            <a:r>
              <a:rPr lang="en-US" altLang="ko-KR" sz="1100" dirty="0"/>
              <a:t>(Drag-and-Drop)]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DB8D0D68-E985-5374-51D8-65DA6207626F}"/>
              </a:ext>
            </a:extLst>
          </p:cNvPr>
          <p:cNvSpPr/>
          <p:nvPr/>
        </p:nvSpPr>
        <p:spPr>
          <a:xfrm>
            <a:off x="3122859" y="4001054"/>
            <a:ext cx="2576605" cy="33543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DEC51DD0-B1E9-7BA5-30B2-C4A2D6ED3112}"/>
              </a:ext>
            </a:extLst>
          </p:cNvPr>
          <p:cNvSpPr/>
          <p:nvPr/>
        </p:nvSpPr>
        <p:spPr>
          <a:xfrm>
            <a:off x="3122859" y="4373917"/>
            <a:ext cx="383821" cy="27329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262FA478-E5AB-914D-0CD9-90CC89D5C9E0}"/>
              </a:ext>
            </a:extLst>
          </p:cNvPr>
          <p:cNvSpPr/>
          <p:nvPr/>
        </p:nvSpPr>
        <p:spPr>
          <a:xfrm>
            <a:off x="3122859" y="4692687"/>
            <a:ext cx="383821" cy="27329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9FF64B1D-F607-190C-AB6A-DE8E3A4055C4}"/>
              </a:ext>
            </a:extLst>
          </p:cNvPr>
          <p:cNvSpPr/>
          <p:nvPr/>
        </p:nvSpPr>
        <p:spPr>
          <a:xfrm>
            <a:off x="3122859" y="5050192"/>
            <a:ext cx="383821" cy="27329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832B0409-ED7B-7920-A14E-4AE8D9C6607D}"/>
              </a:ext>
            </a:extLst>
          </p:cNvPr>
          <p:cNvSpPr/>
          <p:nvPr/>
        </p:nvSpPr>
        <p:spPr>
          <a:xfrm>
            <a:off x="3122859" y="5371147"/>
            <a:ext cx="2249241" cy="30510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7BEE0A57-AB2F-D9BB-A7AC-34ECD48EE154}"/>
              </a:ext>
            </a:extLst>
          </p:cNvPr>
          <p:cNvSpPr/>
          <p:nvPr/>
        </p:nvSpPr>
        <p:spPr>
          <a:xfrm>
            <a:off x="9578269" y="4365027"/>
            <a:ext cx="519501" cy="27329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ADD09F13-7368-C066-3949-0DF078921EF9}"/>
              </a:ext>
            </a:extLst>
          </p:cNvPr>
          <p:cNvSpPr/>
          <p:nvPr/>
        </p:nvSpPr>
        <p:spPr>
          <a:xfrm>
            <a:off x="8689269" y="4692687"/>
            <a:ext cx="519501" cy="27329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582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3018CF57-DB67-5C20-8569-E60681665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2295525"/>
            <a:ext cx="7399470" cy="171972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약속 추가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일정을 등록하는 기능입니다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일정 추가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관리자 등급 </a:t>
            </a:r>
            <a:r>
              <a:rPr lang="en-US" altLang="ko-KR" sz="1100" dirty="0"/>
              <a:t>: 1</a:t>
            </a:r>
            <a:r>
              <a:rPr lang="ko-KR" altLang="en-US" sz="1100" dirty="0"/>
              <a:t>등급</a:t>
            </a:r>
            <a:r>
              <a:rPr lang="en-US" altLang="ko-KR" sz="1100" dirty="0"/>
              <a:t>(</a:t>
            </a:r>
            <a:r>
              <a:rPr lang="ko-KR" altLang="en-US" sz="1100" dirty="0"/>
              <a:t>높음</a:t>
            </a:r>
            <a:r>
              <a:rPr lang="en-US" altLang="ko-KR" sz="1100" dirty="0"/>
              <a:t>)</a:t>
            </a:r>
            <a:r>
              <a:rPr lang="ko-KR" altLang="en-US" sz="1100" dirty="0"/>
              <a:t> </a:t>
            </a:r>
            <a:r>
              <a:rPr lang="en-US" altLang="ko-KR" sz="1100" dirty="0"/>
              <a:t>~5</a:t>
            </a:r>
            <a:r>
              <a:rPr lang="ko-KR" altLang="en-US" sz="1100" dirty="0"/>
              <a:t>등급</a:t>
            </a:r>
            <a:r>
              <a:rPr lang="en-US" altLang="ko-KR" sz="1100" dirty="0"/>
              <a:t>(</a:t>
            </a:r>
            <a:r>
              <a:rPr lang="ko-KR" altLang="en-US" sz="1100" dirty="0"/>
              <a:t>낮음</a:t>
            </a:r>
            <a:r>
              <a:rPr lang="en-US" altLang="ko-KR" sz="1100" dirty="0"/>
              <a:t>), </a:t>
            </a:r>
            <a:r>
              <a:rPr lang="ko-KR" altLang="en-US" sz="1100" dirty="0"/>
              <a:t>조직 외 등급으로 설정 후 일정을 등록할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참여자 </a:t>
            </a:r>
            <a:r>
              <a:rPr lang="en-US" altLang="ko-KR" sz="1100" dirty="0"/>
              <a:t>: </a:t>
            </a:r>
            <a:r>
              <a:rPr lang="ko-KR" altLang="en-US" sz="1100" dirty="0"/>
              <a:t>본 등록일정의 일정 참조자에게 일정 등록에 대한 알림을 발송합니다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일정</a:t>
            </a:r>
            <a:r>
              <a:rPr lang="en-US" altLang="ko-KR" sz="1100" dirty="0"/>
              <a:t>/</a:t>
            </a:r>
            <a:r>
              <a:rPr lang="ko-KR" altLang="en-US" sz="1100" dirty="0"/>
              <a:t>알림에서 조회가 가능합니다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직접입력으로 지정이 가능합니다</a:t>
            </a:r>
            <a:r>
              <a:rPr lang="en-US" altLang="ko-KR" sz="1100" dirty="0"/>
              <a:t>.)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알림 </a:t>
            </a:r>
            <a:r>
              <a:rPr lang="en-US" altLang="ko-KR" sz="1100" dirty="0"/>
              <a:t>: </a:t>
            </a:r>
            <a:r>
              <a:rPr lang="ko-KR" altLang="en-US" sz="1100" dirty="0"/>
              <a:t>일정에 등록할 때 알림을 설정하는 기능입니다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알림은 ’</a:t>
            </a:r>
            <a:r>
              <a:rPr lang="en-US" altLang="ko-KR" sz="1100" dirty="0"/>
              <a:t>10</a:t>
            </a:r>
            <a:r>
              <a:rPr lang="ko-KR" altLang="en-US" sz="1100" dirty="0"/>
              <a:t>분 전</a:t>
            </a:r>
            <a:r>
              <a:rPr lang="en-US" altLang="ko-KR" sz="1100" dirty="0"/>
              <a:t>/30</a:t>
            </a:r>
            <a:r>
              <a:rPr lang="ko-KR" altLang="en-US" sz="1100" dirty="0"/>
              <a:t>분 전</a:t>
            </a:r>
            <a:r>
              <a:rPr lang="en-US" altLang="ko-KR" sz="1100" dirty="0"/>
              <a:t>/1</a:t>
            </a:r>
            <a:r>
              <a:rPr lang="ko-KR" altLang="en-US" sz="1100" dirty="0"/>
              <a:t>시간 전</a:t>
            </a:r>
            <a:r>
              <a:rPr lang="en-US" altLang="ko-KR" sz="1100" dirty="0"/>
              <a:t>/2</a:t>
            </a:r>
            <a:r>
              <a:rPr lang="ko-KR" altLang="en-US" sz="1100" dirty="0"/>
              <a:t>시간 전</a:t>
            </a:r>
            <a:r>
              <a:rPr lang="en-US" altLang="ko-KR" sz="1100" dirty="0"/>
              <a:t>/3</a:t>
            </a:r>
            <a:r>
              <a:rPr lang="ko-KR" altLang="en-US" sz="1100" dirty="0"/>
              <a:t>시간 전</a:t>
            </a:r>
            <a:r>
              <a:rPr lang="en-US" altLang="ko-KR" sz="1100" dirty="0"/>
              <a:t>/1</a:t>
            </a:r>
            <a:r>
              <a:rPr lang="ko-KR" altLang="en-US" sz="1100" dirty="0"/>
              <a:t>일 전</a:t>
            </a:r>
            <a:r>
              <a:rPr lang="en-US" altLang="ko-KR" sz="1100" dirty="0"/>
              <a:t>/2</a:t>
            </a:r>
            <a:r>
              <a:rPr lang="ko-KR" altLang="en-US" sz="1100" dirty="0"/>
              <a:t>일 전’ 등이 있으며 여러 번의 알림을 추가할 수 있습니다</a:t>
            </a:r>
            <a:r>
              <a:rPr lang="en-US" altLang="ko-KR" sz="1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참여자 알림은 참여자에게도 알림이 뜨는 기능입니다</a:t>
            </a:r>
            <a:r>
              <a:rPr lang="en-US" altLang="ko-KR" sz="1100" dirty="0"/>
              <a:t>.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E4DCB254-2E38-42DD-8BF4-B87A2A7B7490}"/>
              </a:ext>
            </a:extLst>
          </p:cNvPr>
          <p:cNvSpPr/>
          <p:nvPr/>
        </p:nvSpPr>
        <p:spPr>
          <a:xfrm>
            <a:off x="3131342" y="2657476"/>
            <a:ext cx="1733550" cy="34048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4FCE90B3-62E8-4B53-AF39-27E506EA6011}"/>
              </a:ext>
            </a:extLst>
          </p:cNvPr>
          <p:cNvSpPr/>
          <p:nvPr/>
        </p:nvSpPr>
        <p:spPr>
          <a:xfrm>
            <a:off x="3131342" y="2998897"/>
            <a:ext cx="3126583" cy="32481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0AD0B10B-5730-CA66-DB47-CED1D47CD7CA}"/>
              </a:ext>
            </a:extLst>
          </p:cNvPr>
          <p:cNvSpPr/>
          <p:nvPr/>
        </p:nvSpPr>
        <p:spPr>
          <a:xfrm>
            <a:off x="9532143" y="2302702"/>
            <a:ext cx="966503" cy="32381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5130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34EA8EDC-EC42-FC87-23D6-36842FBB9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285189"/>
            <a:ext cx="7475670" cy="47559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조회할 수 있는 모든 일정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아래에서 제공되는 ‘</a:t>
            </a:r>
            <a:r>
              <a:rPr lang="ko-KR" altLang="en-US" sz="1050" dirty="0" err="1"/>
              <a:t>내일정</a:t>
            </a:r>
            <a:r>
              <a:rPr lang="en-US" altLang="ko-KR" sz="1050" dirty="0"/>
              <a:t>/</a:t>
            </a:r>
            <a:r>
              <a:rPr lang="ko-KR" altLang="en-US" sz="1050" dirty="0"/>
              <a:t>부서일정</a:t>
            </a:r>
            <a:r>
              <a:rPr lang="en-US" altLang="ko-KR" sz="1050" dirty="0"/>
              <a:t>/</a:t>
            </a:r>
            <a:r>
              <a:rPr lang="ko-KR" altLang="en-US" sz="1050" dirty="0" err="1"/>
              <a:t>공유일정’에</a:t>
            </a:r>
            <a:r>
              <a:rPr lang="ko-KR" altLang="en-US" sz="1050" dirty="0"/>
              <a:t> 나오는 일정을 모두 합하여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조회를 할 수 없는 타인의 비공개 일정까지 조회하는 것은 아닙니다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진행 상태와 ‘개인</a:t>
            </a:r>
            <a:r>
              <a:rPr lang="en-US" altLang="ko-KR" sz="1100" dirty="0"/>
              <a:t>/</a:t>
            </a:r>
            <a:r>
              <a:rPr lang="ko-KR" altLang="en-US" sz="1100" dirty="0" err="1"/>
              <a:t>공유’의</a:t>
            </a:r>
            <a:r>
              <a:rPr lang="ko-KR" altLang="en-US" sz="1100" dirty="0"/>
              <a:t> 일정 분류는 배경으로 구분하며 분류 관리에서 새분류와 분류수정을 제공하여 편리하게 관리할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등록된 일정은 월간</a:t>
            </a:r>
            <a:r>
              <a:rPr lang="en-US" altLang="ko-KR" sz="1100" dirty="0"/>
              <a:t>/</a:t>
            </a:r>
            <a:r>
              <a:rPr lang="ko-KR" altLang="en-US" sz="1100" dirty="0"/>
              <a:t>주간</a:t>
            </a:r>
            <a:r>
              <a:rPr lang="en-US" altLang="ko-KR" sz="1100" dirty="0"/>
              <a:t>/</a:t>
            </a:r>
            <a:r>
              <a:rPr lang="ko-KR" altLang="en-US" sz="1100" dirty="0"/>
              <a:t>목록 별로 각각 조회가 가능합니다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78688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그림 17">
            <a:extLst>
              <a:ext uri="{FF2B5EF4-FFF2-40B4-BE49-F238E27FC236}">
                <a16:creationId xmlns:a16="http://schemas.microsoft.com/office/drawing/2014/main" id="{7962C911-065C-72B1-AE8B-FAC49B74F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0331" y="2069294"/>
            <a:ext cx="5533464" cy="45067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조회할 수 있는 모든 일정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아래에서 제공되는 ‘</a:t>
            </a:r>
            <a:r>
              <a:rPr lang="ko-KR" altLang="en-US" sz="1050" dirty="0" err="1"/>
              <a:t>내일정</a:t>
            </a:r>
            <a:r>
              <a:rPr lang="en-US" altLang="ko-KR" sz="1050" dirty="0"/>
              <a:t>/</a:t>
            </a:r>
            <a:r>
              <a:rPr lang="ko-KR" altLang="en-US" sz="1050" dirty="0"/>
              <a:t>부서일정</a:t>
            </a:r>
            <a:r>
              <a:rPr lang="en-US" altLang="ko-KR" sz="1050" dirty="0"/>
              <a:t>/</a:t>
            </a:r>
            <a:r>
              <a:rPr lang="ko-KR" altLang="en-US" sz="1050" dirty="0" err="1"/>
              <a:t>공유일정’에</a:t>
            </a:r>
            <a:r>
              <a:rPr lang="ko-KR" altLang="en-US" sz="1050" dirty="0"/>
              <a:t> 나오는 일정을 모두 합하여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조회를 할 수 없는 타인의 비공개 일정까지 조회하는 것은 아닙니다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이전 </a:t>
            </a:r>
            <a:r>
              <a:rPr lang="en-US" altLang="ko-KR" sz="1100" dirty="0"/>
              <a:t>: </a:t>
            </a:r>
            <a:r>
              <a:rPr lang="ko-KR" altLang="en-US" sz="1100" dirty="0"/>
              <a:t>현재 월 기준 </a:t>
            </a:r>
            <a:r>
              <a:rPr lang="en-US" altLang="ko-KR" sz="1100" dirty="0"/>
              <a:t>1 </a:t>
            </a:r>
            <a:r>
              <a:rPr lang="ko-KR" altLang="en-US" sz="1100" dirty="0"/>
              <a:t>달 앞을 조회합니다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다음 </a:t>
            </a:r>
            <a:r>
              <a:rPr lang="en-US" altLang="ko-KR" sz="1100" dirty="0"/>
              <a:t>: </a:t>
            </a:r>
            <a:r>
              <a:rPr lang="ko-KR" altLang="en-US" sz="1100" dirty="0"/>
              <a:t>현재 월 기준 </a:t>
            </a:r>
            <a:r>
              <a:rPr lang="en-US" altLang="ko-KR" sz="1100" dirty="0"/>
              <a:t>1 </a:t>
            </a:r>
            <a:r>
              <a:rPr lang="ko-KR" altLang="en-US" sz="1100" dirty="0"/>
              <a:t>달 이후를 조회합니다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인쇄 </a:t>
            </a:r>
            <a:r>
              <a:rPr lang="en-US" altLang="ko-KR" sz="1100" dirty="0"/>
              <a:t>: </a:t>
            </a:r>
            <a:r>
              <a:rPr lang="ko-KR" altLang="en-US" sz="1100" dirty="0"/>
              <a:t>본 페이지를 프린트합니다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 일정추가 </a:t>
            </a:r>
            <a:r>
              <a:rPr lang="en-US" altLang="ko-KR" sz="1100" dirty="0"/>
              <a:t>: </a:t>
            </a:r>
            <a:r>
              <a:rPr lang="ko-KR" altLang="en-US" sz="1100" dirty="0"/>
              <a:t>일정을 추가하는 페이지를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완료 </a:t>
            </a:r>
            <a:r>
              <a:rPr lang="en-US" altLang="ko-KR" sz="1100" dirty="0"/>
              <a:t>: </a:t>
            </a:r>
            <a:r>
              <a:rPr lang="ko-KR" altLang="en-US" sz="1100" dirty="0"/>
              <a:t>일정을 선택 후 오른쪽 버튼을 체크할 시 일정의 제목에 가운데 줄이 가도록 지원합니다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EC1CF0A1-8E1A-4075-8AAC-01DB463E88D1}"/>
              </a:ext>
            </a:extLst>
          </p:cNvPr>
          <p:cNvSpPr/>
          <p:nvPr/>
        </p:nvSpPr>
        <p:spPr>
          <a:xfrm>
            <a:off x="3207885" y="2537255"/>
            <a:ext cx="157162" cy="16768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B0E754A8-517A-4DB8-B1D3-490ED4571582}"/>
              </a:ext>
            </a:extLst>
          </p:cNvPr>
          <p:cNvSpPr/>
          <p:nvPr/>
        </p:nvSpPr>
        <p:spPr>
          <a:xfrm>
            <a:off x="4193675" y="2537255"/>
            <a:ext cx="157162" cy="16768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9FCFCD28-16CD-4DA6-AADC-A3963925B97D}"/>
              </a:ext>
            </a:extLst>
          </p:cNvPr>
          <p:cNvSpPr/>
          <p:nvPr/>
        </p:nvSpPr>
        <p:spPr>
          <a:xfrm>
            <a:off x="8229350" y="2540043"/>
            <a:ext cx="220650" cy="21896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BBE4304-D189-4869-8558-62283423E4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7576" y="657494"/>
            <a:ext cx="151090" cy="166199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018D6598-D2EA-40E4-B625-945A46BB3C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1850" y="909526"/>
            <a:ext cx="143536" cy="181309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95E5D1AF-0BD1-4637-ADB4-8B3773466D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2467" y="1402457"/>
            <a:ext cx="173754" cy="173754"/>
          </a:xfrm>
          <a:prstGeom prst="rect">
            <a:avLst/>
          </a:prstGeom>
        </p:spPr>
      </p:pic>
      <p:pic>
        <p:nvPicPr>
          <p:cNvPr id="25" name="그림 24">
            <a:extLst>
              <a:ext uri="{FF2B5EF4-FFF2-40B4-BE49-F238E27FC236}">
                <a16:creationId xmlns:a16="http://schemas.microsoft.com/office/drawing/2014/main" id="{5DAAC3D9-043C-46F8-9B70-E7430D46BB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38537" y="1391126"/>
            <a:ext cx="181308" cy="196417"/>
          </a:xfrm>
          <a:prstGeom prst="rect">
            <a:avLst/>
          </a:prstGeom>
        </p:spPr>
      </p:pic>
      <p:pic>
        <p:nvPicPr>
          <p:cNvPr id="36" name="그림 35">
            <a:extLst>
              <a:ext uri="{FF2B5EF4-FFF2-40B4-BE49-F238E27FC236}">
                <a16:creationId xmlns:a16="http://schemas.microsoft.com/office/drawing/2014/main" id="{99A5FC49-778B-4CAF-BF92-7A7204A4BAE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52466" y="1670411"/>
            <a:ext cx="156007" cy="156007"/>
          </a:xfrm>
          <a:prstGeom prst="rect">
            <a:avLst/>
          </a:prstGeom>
        </p:spPr>
      </p:pic>
      <p:pic>
        <p:nvPicPr>
          <p:cNvPr id="40" name="그림 39">
            <a:extLst>
              <a:ext uri="{FF2B5EF4-FFF2-40B4-BE49-F238E27FC236}">
                <a16:creationId xmlns:a16="http://schemas.microsoft.com/office/drawing/2014/main" id="{269F75A9-1441-4CA6-AC95-915F81229D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52466" y="1154388"/>
            <a:ext cx="173754" cy="189550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0E56F52D-6D4C-C069-1C71-33065C167ADB}"/>
              </a:ext>
            </a:extLst>
          </p:cNvPr>
          <p:cNvSpPr/>
          <p:nvPr/>
        </p:nvSpPr>
        <p:spPr>
          <a:xfrm>
            <a:off x="5262563" y="4023517"/>
            <a:ext cx="3334543" cy="80089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9CA2691C-F03C-DE73-4AEC-49CE9270C5FB}"/>
              </a:ext>
            </a:extLst>
          </p:cNvPr>
          <p:cNvSpPr/>
          <p:nvPr/>
        </p:nvSpPr>
        <p:spPr>
          <a:xfrm>
            <a:off x="7086600" y="3892550"/>
            <a:ext cx="774699" cy="13096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2249F2E-41DC-0E66-E54A-246C75F0675B}"/>
              </a:ext>
            </a:extLst>
          </p:cNvPr>
          <p:cNvSpPr/>
          <p:nvPr/>
        </p:nvSpPr>
        <p:spPr>
          <a:xfrm>
            <a:off x="7976290" y="2540043"/>
            <a:ext cx="220650" cy="21896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1D84D0B0-DF93-5C1A-DD2D-FA0E649280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93298" y="3729532"/>
            <a:ext cx="150478" cy="163018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C06F080B-EE3B-4F93-B7CA-DCCC5C4594E7}"/>
              </a:ext>
            </a:extLst>
          </p:cNvPr>
          <p:cNvSpPr/>
          <p:nvPr/>
        </p:nvSpPr>
        <p:spPr>
          <a:xfrm flipV="1">
            <a:off x="7670094" y="3720306"/>
            <a:ext cx="191205" cy="17224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28192D5B-A429-C5E4-CEC6-A418DB359E1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17553" y="4083358"/>
            <a:ext cx="602624" cy="223445"/>
          </a:xfrm>
          <a:prstGeom prst="rect">
            <a:avLst/>
          </a:prstGeom>
        </p:spPr>
      </p:pic>
      <p:cxnSp>
        <p:nvCxnSpPr>
          <p:cNvPr id="46" name="연결선: 꺾임 45">
            <a:extLst>
              <a:ext uri="{FF2B5EF4-FFF2-40B4-BE49-F238E27FC236}">
                <a16:creationId xmlns:a16="http://schemas.microsoft.com/office/drawing/2014/main" id="{8545DE58-5CBD-BADE-00BB-A2CE89462F60}"/>
              </a:ext>
            </a:extLst>
          </p:cNvPr>
          <p:cNvCxnSpPr>
            <a:cxnSpLocks/>
            <a:stCxn id="47" idx="0"/>
            <a:endCxn id="35" idx="3"/>
          </p:cNvCxnSpPr>
          <p:nvPr/>
        </p:nvCxnSpPr>
        <p:spPr>
          <a:xfrm rot="16200000" flipV="1">
            <a:off x="7913140" y="3906194"/>
            <a:ext cx="136827" cy="240508"/>
          </a:xfrm>
          <a:prstGeom prst="bentConnector2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8D89182C-DA89-192D-0382-2291B5045B37}"/>
              </a:ext>
            </a:extLst>
          </p:cNvPr>
          <p:cNvSpPr/>
          <p:nvPr/>
        </p:nvSpPr>
        <p:spPr>
          <a:xfrm>
            <a:off x="7918450" y="4094861"/>
            <a:ext cx="366713" cy="18107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33688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7EB344CE-51F1-617C-77AA-3FD7CA90BF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265137"/>
            <a:ext cx="5351274" cy="40767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12E8E809-F9ED-28F8-6060-7377B04740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4935" y="2681056"/>
            <a:ext cx="4940593" cy="363023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주간일정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일정추가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조회할 수 있는 모든 일정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아래에서 제공되는 ‘</a:t>
            </a:r>
            <a:r>
              <a:rPr lang="ko-KR" altLang="en-US" sz="1050" dirty="0" err="1"/>
              <a:t>내일정</a:t>
            </a:r>
            <a:r>
              <a:rPr lang="en-US" altLang="ko-KR" sz="1050" dirty="0"/>
              <a:t>/</a:t>
            </a:r>
            <a:r>
              <a:rPr lang="ko-KR" altLang="en-US" sz="1050" dirty="0"/>
              <a:t>부서일정</a:t>
            </a:r>
            <a:r>
              <a:rPr lang="en-US" altLang="ko-KR" sz="1050" dirty="0"/>
              <a:t>/</a:t>
            </a:r>
            <a:r>
              <a:rPr lang="ko-KR" altLang="en-US" sz="1050" dirty="0" err="1"/>
              <a:t>공유일정’에</a:t>
            </a:r>
            <a:r>
              <a:rPr lang="ko-KR" altLang="en-US" sz="1050" dirty="0"/>
              <a:t> 나오는 일정을 모두 합하여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조회를 할 수 없는 타인의 비공개 일정까지 조회하는 것은 아닙니다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 :  </a:t>
            </a:r>
            <a:r>
              <a:rPr lang="ko-KR" altLang="en-US" sz="1100" dirty="0"/>
              <a:t>주간일정을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: </a:t>
            </a:r>
            <a:r>
              <a:rPr lang="ko-KR" altLang="en-US" sz="1100" dirty="0"/>
              <a:t>일정 추가 페이지로 이동합니다</a:t>
            </a:r>
            <a:r>
              <a:rPr lang="en-US" altLang="ko-KR" sz="1100" dirty="0"/>
              <a:t>.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3F9632CC-3666-4300-BB9B-46D8F395E8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3503" y="622118"/>
            <a:ext cx="533400" cy="238125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54551B7A-713F-4EAA-8A9D-C225ACB9CA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3503" y="888339"/>
            <a:ext cx="181308" cy="196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378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>
            <a:extLst>
              <a:ext uri="{FF2B5EF4-FFF2-40B4-BE49-F238E27FC236}">
                <a16:creationId xmlns:a16="http://schemas.microsoft.com/office/drawing/2014/main" id="{CDB9DEBB-105B-C216-F372-47D2A5F232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1014578"/>
            <a:ext cx="6820480" cy="52985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일정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할일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조회할 수 있는 모든 일정 내역을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아래에서 제공되는 ‘</a:t>
            </a:r>
            <a:r>
              <a:rPr lang="ko-KR" altLang="en-US" sz="1050" dirty="0" err="1"/>
              <a:t>내일정</a:t>
            </a:r>
            <a:r>
              <a:rPr lang="en-US" altLang="ko-KR" sz="1050" dirty="0"/>
              <a:t>/</a:t>
            </a:r>
            <a:r>
              <a:rPr lang="ko-KR" altLang="en-US" sz="1050" dirty="0"/>
              <a:t>부서일정</a:t>
            </a:r>
            <a:r>
              <a:rPr lang="en-US" altLang="ko-KR" sz="1050" dirty="0"/>
              <a:t>/</a:t>
            </a:r>
            <a:r>
              <a:rPr lang="ko-KR" altLang="en-US" sz="1050" dirty="0" err="1"/>
              <a:t>공유일정’에</a:t>
            </a:r>
            <a:r>
              <a:rPr lang="ko-KR" altLang="en-US" sz="1050" dirty="0"/>
              <a:t> 나오는 일정을 모두 합하여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 err="1"/>
              <a:t>조회자</a:t>
            </a:r>
            <a:r>
              <a:rPr lang="ko-KR" altLang="en-US" sz="1050" dirty="0"/>
              <a:t> 자신이 조회를 할 수 없는 타인의 비공개 일정까지 조회하는 것은 아닙니다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:  </a:t>
            </a:r>
            <a:r>
              <a:rPr lang="ko-KR" altLang="en-US" sz="1100" dirty="0" err="1"/>
              <a:t>할일에</a:t>
            </a:r>
            <a:r>
              <a:rPr lang="ko-KR" altLang="en-US" sz="1100" dirty="0"/>
              <a:t> 체크를 하면 전체일정에서 </a:t>
            </a:r>
            <a:r>
              <a:rPr lang="ko-KR" altLang="en-US" sz="1100" dirty="0" err="1"/>
              <a:t>할일이</a:t>
            </a:r>
            <a:r>
              <a:rPr lang="ko-KR" altLang="en-US" sz="1100" dirty="0"/>
              <a:t> 표시됩니다</a:t>
            </a:r>
            <a:r>
              <a:rPr lang="en-US" altLang="ko-KR" sz="1100" dirty="0"/>
              <a:t>.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554AD449-1337-4B0F-8628-1A85D9DADADC}"/>
              </a:ext>
            </a:extLst>
          </p:cNvPr>
          <p:cNvSpPr/>
          <p:nvPr/>
        </p:nvSpPr>
        <p:spPr>
          <a:xfrm>
            <a:off x="3888106" y="1118535"/>
            <a:ext cx="447710" cy="23401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23077042-49F9-4DD1-B904-0D244B54454C}"/>
              </a:ext>
            </a:extLst>
          </p:cNvPr>
          <p:cNvSpPr/>
          <p:nvPr/>
        </p:nvSpPr>
        <p:spPr>
          <a:xfrm>
            <a:off x="3154680" y="3307080"/>
            <a:ext cx="6800979" cy="189625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03DA91DB-FE8A-4543-96E3-2ABD4335D5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1741" y="619474"/>
            <a:ext cx="514350" cy="257175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B5FC30A9-9242-BEBE-B5E7-55D0AEB0A81D}"/>
              </a:ext>
            </a:extLst>
          </p:cNvPr>
          <p:cNvSpPr/>
          <p:nvPr/>
        </p:nvSpPr>
        <p:spPr>
          <a:xfrm>
            <a:off x="6072194" y="2195513"/>
            <a:ext cx="2900356" cy="38576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B9878618-D1F9-836C-892E-81C88659468A}"/>
              </a:ext>
            </a:extLst>
          </p:cNvPr>
          <p:cNvSpPr/>
          <p:nvPr/>
        </p:nvSpPr>
        <p:spPr>
          <a:xfrm>
            <a:off x="4126313" y="5865646"/>
            <a:ext cx="2899962" cy="38275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6086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10879</TotalTime>
  <Words>1093</Words>
  <Application>Microsoft Office PowerPoint</Application>
  <PresentationFormat>와이드스크린</PresentationFormat>
  <Paragraphs>137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4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유정 김</cp:lastModifiedBy>
  <cp:revision>566</cp:revision>
  <dcterms:created xsi:type="dcterms:W3CDTF">2021-01-26T03:26:19Z</dcterms:created>
  <dcterms:modified xsi:type="dcterms:W3CDTF">2024-09-11T06:54:32Z</dcterms:modified>
</cp:coreProperties>
</file>