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355" r:id="rId4"/>
    <p:sldId id="382" r:id="rId5"/>
    <p:sldId id="381" r:id="rId6"/>
    <p:sldId id="388" r:id="rId7"/>
    <p:sldId id="389" r:id="rId8"/>
    <p:sldId id="390" r:id="rId9"/>
    <p:sldId id="385" r:id="rId10"/>
    <p:sldId id="322" r:id="rId11"/>
    <p:sldId id="383" r:id="rId12"/>
    <p:sldId id="38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02" d="100"/>
          <a:sy n="102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그림 22">
            <a:extLst>
              <a:ext uri="{FF2B5EF4-FFF2-40B4-BE49-F238E27FC236}">
                <a16:creationId xmlns:a16="http://schemas.microsoft.com/office/drawing/2014/main" id="{3B73C87D-1F6B-792D-7D8D-E9504ED86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796" y="4957694"/>
            <a:ext cx="2733675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DD4C9302-4999-2AC8-86A8-F8C428F7C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727" y="4957694"/>
            <a:ext cx="2733675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A2D4283-9C39-32D2-D236-F7BA4A269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423" y="1362143"/>
            <a:ext cx="7482774" cy="13719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21BFEDE0-BE1F-50F9-B986-D33640DA8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1397" y="2672641"/>
            <a:ext cx="4114800" cy="160972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312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대상의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대역을 설정합니다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해당 관리설정은 관리자만 가능하며</a:t>
            </a:r>
            <a:r>
              <a:rPr lang="en-US" altLang="ko-KR" sz="1050" dirty="0"/>
              <a:t>, </a:t>
            </a:r>
            <a:r>
              <a:rPr lang="ko-KR" altLang="en-US" sz="1050" dirty="0"/>
              <a:t>접속 </a:t>
            </a:r>
            <a:r>
              <a:rPr lang="en-US" altLang="ko-KR" sz="1050" dirty="0"/>
              <a:t>IP</a:t>
            </a:r>
            <a:r>
              <a:rPr lang="ko-KR" altLang="en-US" sz="1050" dirty="0"/>
              <a:t>관리 ‘사용’ 시에만 출퇴근 현황에 반영됩니다</a:t>
            </a:r>
            <a:r>
              <a:rPr lang="en-US" altLang="ko-KR" sz="1050" dirty="0"/>
              <a:t>.)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‘추가’ 버튼으로 사내 </a:t>
            </a:r>
            <a:r>
              <a:rPr lang="en-US" altLang="ko-KR" sz="1050" dirty="0"/>
              <a:t>IP </a:t>
            </a:r>
            <a:r>
              <a:rPr lang="ko-KR" altLang="en-US" sz="1050" dirty="0"/>
              <a:t>대역에 대하여 단일과 서브넷으로 </a:t>
            </a:r>
            <a:r>
              <a:rPr lang="en-US" altLang="ko-KR" sz="1050" dirty="0"/>
              <a:t>2</a:t>
            </a:r>
            <a:r>
              <a:rPr lang="ko-KR" altLang="en-US" sz="1050" dirty="0"/>
              <a:t>가지 방식으로 등록이 가능합니다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적용대상의 </a:t>
            </a:r>
            <a:r>
              <a:rPr lang="en-US" altLang="ko-KR" sz="1050" dirty="0"/>
              <a:t>IP</a:t>
            </a:r>
            <a:r>
              <a:rPr lang="ko-KR" altLang="en-US" sz="1050" dirty="0"/>
              <a:t>에서 로그인해야만 아래와 같이 근태 메뉴에서 ‘출근</a:t>
            </a:r>
            <a:r>
              <a:rPr lang="en-US" altLang="ko-KR" sz="1050" dirty="0"/>
              <a:t>/</a:t>
            </a:r>
            <a:r>
              <a:rPr lang="ko-KR" altLang="en-US" sz="1050" dirty="0"/>
              <a:t>퇴근‘ 버튼이 활성화되며 버튼을 클릭 시 출퇴근현황에 출근시간과 퇴근시간이 반영됩니다</a:t>
            </a:r>
            <a:r>
              <a:rPr lang="en-US" altLang="ko-KR" sz="105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IP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256C58-1053-4BB3-A76D-2B5C7CF1DEAD}"/>
              </a:ext>
            </a:extLst>
          </p:cNvPr>
          <p:cNvSpPr/>
          <p:nvPr/>
        </p:nvSpPr>
        <p:spPr>
          <a:xfrm>
            <a:off x="10610850" y="1436688"/>
            <a:ext cx="615950" cy="31996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3BC60AC-EB0E-48F8-8946-DEE2E2BF8EE5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10918825" y="1756654"/>
            <a:ext cx="0" cy="840496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9519BF-68CE-4900-97D5-55726B3D152C}"/>
              </a:ext>
            </a:extLst>
          </p:cNvPr>
          <p:cNvSpPr/>
          <p:nvPr/>
        </p:nvSpPr>
        <p:spPr>
          <a:xfrm>
            <a:off x="4794535" y="5123657"/>
            <a:ext cx="387350" cy="193675"/>
          </a:xfrm>
          <a:prstGeom prst="rect">
            <a:avLst/>
          </a:prstGeom>
          <a:solidFill>
            <a:srgbClr val="428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884E66-B1C7-423A-8E3C-710C82F98E52}"/>
              </a:ext>
            </a:extLst>
          </p:cNvPr>
          <p:cNvSpPr txBox="1"/>
          <p:nvPr/>
        </p:nvSpPr>
        <p:spPr>
          <a:xfrm>
            <a:off x="4774049" y="5101230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50" b="1">
                <a:solidFill>
                  <a:schemeClr val="bg1"/>
                </a:solidFill>
              </a:rPr>
              <a:t>출근</a:t>
            </a:r>
          </a:p>
        </p:txBody>
      </p:sp>
    </p:spTree>
    <p:extLst>
      <p:ext uri="{BB962C8B-B14F-4D97-AF65-F5344CB8AC3E}">
        <p14:creationId xmlns:p14="http://schemas.microsoft.com/office/powerpoint/2010/main" val="102383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6C36D866-F08F-F29A-0E0F-996CE7C3F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092" y="4000811"/>
            <a:ext cx="3236425" cy="23451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C7AB84B-7F81-7A07-050D-8EAD68633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4" y="697164"/>
            <a:ext cx="6414585" cy="2432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A80DF46-03AC-735F-8E80-CBEA56FFCF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6506" y="5438899"/>
            <a:ext cx="3677320" cy="1148627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3307833"/>
            <a:ext cx="8695345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기록에 재설정 필요시 해당 날짜를 지정하여 버튼을 통해 동기화를 진행합니다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 근태현황 기록에 대한 버튼으로 엑셀 내보내기 기능을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9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출퇴근 근태현황 기록에 대한 전체현황에 대한 정보를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현황은 관리자에게만 제공되며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개인별</a:t>
            </a:r>
            <a:r>
              <a:rPr lang="en-US" altLang="ko-KR" sz="1050" dirty="0"/>
              <a:t>/</a:t>
            </a:r>
            <a:r>
              <a:rPr lang="ko-KR" altLang="en-US" sz="1050" dirty="0"/>
              <a:t>부서별 조회가 가능합니다</a:t>
            </a:r>
            <a:r>
              <a:rPr lang="en-US" altLang="ko-KR" sz="1050" dirty="0"/>
              <a:t>.)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근태현황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6FC00EE-22D8-44D2-9E3A-D0437441814B}"/>
              </a:ext>
            </a:extLst>
          </p:cNvPr>
          <p:cNvSpPr/>
          <p:nvPr/>
        </p:nvSpPr>
        <p:spPr>
          <a:xfrm>
            <a:off x="3315199" y="1286877"/>
            <a:ext cx="1361576" cy="17896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2BA5E27-C596-4746-8F9B-126CA488C40B}"/>
              </a:ext>
            </a:extLst>
          </p:cNvPr>
          <p:cNvSpPr/>
          <p:nvPr/>
        </p:nvSpPr>
        <p:spPr>
          <a:xfrm>
            <a:off x="5512071" y="4057403"/>
            <a:ext cx="669654" cy="28271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9FBC9DB-76E1-41D2-9628-6AC10BBBD1F7}"/>
              </a:ext>
            </a:extLst>
          </p:cNvPr>
          <p:cNvSpPr/>
          <p:nvPr/>
        </p:nvSpPr>
        <p:spPr>
          <a:xfrm>
            <a:off x="4198006" y="4123582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98D5BE2-6DF9-447E-872F-1138F759F7DC}"/>
              </a:ext>
            </a:extLst>
          </p:cNvPr>
          <p:cNvSpPr/>
          <p:nvPr/>
        </p:nvSpPr>
        <p:spPr>
          <a:xfrm>
            <a:off x="4390480" y="4123582"/>
            <a:ext cx="178221" cy="1836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4322511-8518-4E9B-A622-6FD4997C965F}"/>
              </a:ext>
            </a:extLst>
          </p:cNvPr>
          <p:cNvCxnSpPr>
            <a:cxnSpLocks/>
          </p:cNvCxnSpPr>
          <p:nvPr/>
        </p:nvCxnSpPr>
        <p:spPr>
          <a:xfrm>
            <a:off x="4287116" y="4307217"/>
            <a:ext cx="0" cy="1044928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2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B98314E-EE79-8CBF-1600-61EE88523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2259809"/>
            <a:ext cx="4898507" cy="41336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1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 대상자와 유연근무에 대한 설정을 관리합니다</a:t>
            </a:r>
            <a:r>
              <a:rPr lang="en-US" altLang="ko-KR" sz="1050" dirty="0"/>
              <a:t>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근태관리 설정은 관리자만 가능하며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설정이 가능합니다</a:t>
            </a:r>
            <a:r>
              <a:rPr lang="en-US" altLang="ko-KR" sz="1050" dirty="0"/>
              <a:t>.)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4FE52-BB76-4C70-9E66-C57EC5B46AF3}"/>
              </a:ext>
            </a:extLst>
          </p:cNvPr>
          <p:cNvSpPr txBox="1"/>
          <p:nvPr/>
        </p:nvSpPr>
        <p:spPr>
          <a:xfrm>
            <a:off x="3135184" y="540831"/>
            <a:ext cx="8586916" cy="1585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휴가관리 </a:t>
            </a:r>
            <a:r>
              <a:rPr lang="en-US" altLang="ko-KR" sz="1100" dirty="0"/>
              <a:t>: </a:t>
            </a:r>
            <a:r>
              <a:rPr lang="ko-KR" altLang="en-US" sz="1100" dirty="0"/>
              <a:t>결재연동 휴가현황에 대한 사용여부를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출퇴근관리 </a:t>
            </a:r>
            <a:r>
              <a:rPr lang="en-US" altLang="ko-KR" sz="1100" dirty="0"/>
              <a:t>: </a:t>
            </a:r>
            <a:r>
              <a:rPr lang="ko-KR" altLang="en-US" sz="1100" dirty="0"/>
              <a:t>출퇴근 현황에 대한 적용 대상자를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미사용 시 출퇴근현황에 반영되지 않습니다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유연근무 </a:t>
            </a:r>
            <a:r>
              <a:rPr lang="en-US" altLang="ko-KR" sz="1100" dirty="0"/>
              <a:t>: </a:t>
            </a:r>
            <a:r>
              <a:rPr lang="ko-KR" altLang="en-US" sz="1100" dirty="0"/>
              <a:t>관리자가 지정한 근무시간 이외 특정 지역 파견자나 출장자에 대한 유연근무시간을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오후반차에 대한 유연근무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 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상황에 따라 ‘주 </a:t>
            </a:r>
            <a:r>
              <a:rPr lang="en-US" altLang="ko-KR" sz="1100" dirty="0"/>
              <a:t>52</a:t>
            </a:r>
            <a:r>
              <a:rPr lang="ko-KR" altLang="en-US" sz="1100" dirty="0"/>
              <a:t>시간 </a:t>
            </a:r>
            <a:r>
              <a:rPr lang="en-US" altLang="ko-KR" sz="1100" dirty="0"/>
              <a:t>/ 78</a:t>
            </a:r>
            <a:r>
              <a:rPr lang="ko-KR" altLang="en-US" sz="1100" dirty="0"/>
              <a:t>시간’ 등 설정이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169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출퇴근현황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휴가현황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근태관리설정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 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IP 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근태관리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근태는 </a:t>
            </a:r>
            <a:r>
              <a:rPr lang="en-US" altLang="ko-KR" sz="1050" dirty="0"/>
              <a:t>THE GWARE</a:t>
            </a:r>
            <a:r>
              <a:rPr lang="ko-KR" altLang="en-US" sz="1050" dirty="0"/>
              <a:t>를 통해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출</a:t>
            </a:r>
            <a:r>
              <a:rPr lang="en-US" altLang="ko-KR" sz="1050" dirty="0"/>
              <a:t>/</a:t>
            </a:r>
            <a:r>
              <a:rPr lang="ko-KR" altLang="en-US" sz="1050" dirty="0"/>
              <a:t>퇴근 관리와 휴가관리 기능을 제공합니다</a:t>
            </a:r>
            <a:r>
              <a:rPr lang="en-US" altLang="ko-KR" sz="1050" dirty="0"/>
              <a:t>. 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181015-4308-4D2F-A74F-A856868ACFC9}"/>
              </a:ext>
            </a:extLst>
          </p:cNvPr>
          <p:cNvSpPr txBox="1"/>
          <p:nvPr/>
        </p:nvSpPr>
        <p:spPr>
          <a:xfrm>
            <a:off x="3135185" y="184636"/>
            <a:ext cx="2162432" cy="38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970439-8F90-49D3-A1FB-10BBCAA1160B}"/>
              </a:ext>
            </a:extLst>
          </p:cNvPr>
          <p:cNvSpPr txBox="1"/>
          <p:nvPr/>
        </p:nvSpPr>
        <p:spPr>
          <a:xfrm>
            <a:off x="3135184" y="540831"/>
            <a:ext cx="858691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휴가는 미리 설정해 놓은 각 사원 별 연차 설정을 통해 전자결재와 연동되어 자동 연차관리가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출근은 관리자가 설정한 출근시간대에 그룹웨어에 최초 로그인한 시간과 접속 </a:t>
            </a:r>
            <a:r>
              <a:rPr lang="en-US" altLang="ko-KR" sz="1100" dirty="0"/>
              <a:t>IP </a:t>
            </a:r>
            <a:r>
              <a:rPr lang="ko-KR" altLang="en-US" sz="1100" dirty="0"/>
              <a:t>대역이 맞는지 체크하여 출근을 관리합니다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 개요</a:t>
            </a: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AA0C3CDD-8739-443E-1723-5F09F223E4E4}"/>
              </a:ext>
            </a:extLst>
          </p:cNvPr>
          <p:cNvGrpSpPr/>
          <p:nvPr/>
        </p:nvGrpSpPr>
        <p:grpSpPr>
          <a:xfrm>
            <a:off x="3946174" y="1467567"/>
            <a:ext cx="7125017" cy="4507424"/>
            <a:chOff x="3946174" y="1467567"/>
            <a:chExt cx="7125017" cy="4507424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DB6D847C-B04C-7AFA-020A-7224694E42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46174" y="1467567"/>
              <a:ext cx="7125017" cy="450742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400311AE-2134-1C05-8CCC-1480675D8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45175" y="3737716"/>
              <a:ext cx="457252" cy="457252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422A0EF7-2331-81AE-BA21-5E7FB034BD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55000" y="2979076"/>
              <a:ext cx="457252" cy="457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0053893-2572-6610-6DD4-8938BFCB5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6" y="1468798"/>
            <a:ext cx="6406958" cy="51469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출퇴근현황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지정한 시간 기준으로 출근</a:t>
            </a:r>
            <a:r>
              <a:rPr lang="en-US" altLang="ko-KR" sz="1050" dirty="0"/>
              <a:t>, </a:t>
            </a:r>
            <a:r>
              <a:rPr lang="ko-KR" altLang="en-US" sz="1050" dirty="0"/>
              <a:t>지각</a:t>
            </a:r>
            <a:r>
              <a:rPr lang="en-US" altLang="ko-KR" sz="1050" dirty="0"/>
              <a:t>, </a:t>
            </a:r>
            <a:r>
              <a:rPr lang="ko-KR" altLang="en-US" sz="1050" dirty="0"/>
              <a:t>조퇴</a:t>
            </a:r>
            <a:r>
              <a:rPr lang="en-US" altLang="ko-KR" sz="1050" dirty="0"/>
              <a:t>, </a:t>
            </a:r>
            <a:r>
              <a:rPr lang="ko-KR" altLang="en-US" sz="1050" dirty="0"/>
              <a:t>퇴근 등의 현황이 제공됩니다</a:t>
            </a:r>
            <a:r>
              <a:rPr lang="en-US" altLang="ko-KR" sz="1050" dirty="0"/>
              <a:t>. 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출퇴근현황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1CED8E-5957-46E7-94B2-87AA93C7DB63}"/>
              </a:ext>
            </a:extLst>
          </p:cNvPr>
          <p:cNvSpPr/>
          <p:nvPr/>
        </p:nvSpPr>
        <p:spPr>
          <a:xfrm>
            <a:off x="8248650" y="2495481"/>
            <a:ext cx="1201419" cy="2147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D6979EF-3478-4870-9D28-64D087602FB9}"/>
              </a:ext>
            </a:extLst>
          </p:cNvPr>
          <p:cNvSpPr/>
          <p:nvPr/>
        </p:nvSpPr>
        <p:spPr>
          <a:xfrm>
            <a:off x="3200368" y="1582847"/>
            <a:ext cx="6248432" cy="68791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74651-E033-463B-ACCA-E539680719C3}"/>
              </a:ext>
            </a:extLst>
          </p:cNvPr>
          <p:cNvSpPr txBox="1"/>
          <p:nvPr/>
        </p:nvSpPr>
        <p:spPr>
          <a:xfrm>
            <a:off x="3135184" y="540831"/>
            <a:ext cx="8586916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출퇴근 현황은 관리자가 미리 지정해 놓은 근무시간이 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지정한 시간 기준으로 출근</a:t>
            </a:r>
            <a:r>
              <a:rPr lang="en-US" altLang="ko-KR" sz="1100" dirty="0"/>
              <a:t>, </a:t>
            </a:r>
            <a:r>
              <a:rPr lang="ko-KR" altLang="en-US" sz="1100" dirty="0"/>
              <a:t>지각</a:t>
            </a:r>
            <a:r>
              <a:rPr lang="en-US" altLang="ko-KR" sz="1100" dirty="0"/>
              <a:t>, </a:t>
            </a:r>
            <a:r>
              <a:rPr lang="ko-KR" altLang="en-US" sz="1100" dirty="0"/>
              <a:t>조퇴</a:t>
            </a:r>
            <a:r>
              <a:rPr lang="en-US" altLang="ko-KR" sz="1100" dirty="0"/>
              <a:t>, </a:t>
            </a:r>
            <a:r>
              <a:rPr lang="ko-KR" altLang="en-US" sz="1100" dirty="0"/>
              <a:t>퇴근 등의 현황이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결재와 연동된 휴가현황</a:t>
            </a:r>
            <a:r>
              <a:rPr lang="en-US" altLang="ko-KR" sz="1100" dirty="0"/>
              <a:t>(</a:t>
            </a:r>
            <a:r>
              <a:rPr lang="ko-KR" altLang="en-US" sz="1100" dirty="0"/>
              <a:t>휴가</a:t>
            </a:r>
            <a:r>
              <a:rPr lang="en-US" altLang="ko-KR" sz="1100" dirty="0"/>
              <a:t>, </a:t>
            </a:r>
            <a:r>
              <a:rPr lang="ko-KR" altLang="en-US" sz="1100" dirty="0"/>
              <a:t>연차 등</a:t>
            </a:r>
            <a:r>
              <a:rPr lang="en-US" altLang="ko-KR" sz="1100" dirty="0"/>
              <a:t>)</a:t>
            </a:r>
            <a:r>
              <a:rPr lang="ko-KR" altLang="en-US" sz="1100" dirty="0"/>
              <a:t>도 근태현황에서도 함께 제공됩니다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668AF68-162E-28A1-9586-7EF263EAC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5758" y="4054888"/>
            <a:ext cx="521479" cy="521479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73A20A55-5776-3749-0FC2-5CC0D91C9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7032" y="4024719"/>
            <a:ext cx="3145187" cy="533083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19625612-F96C-CAE2-1E8C-926F077387F9}"/>
              </a:ext>
            </a:extLst>
          </p:cNvPr>
          <p:cNvSpPr/>
          <p:nvPr/>
        </p:nvSpPr>
        <p:spPr>
          <a:xfrm>
            <a:off x="6276975" y="4024719"/>
            <a:ext cx="180975" cy="5214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C29BD563-C6AB-43D8-9104-203BE6881B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8819" y="3097012"/>
            <a:ext cx="5069031" cy="606950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4F665990-A2FF-49BF-AE8C-8D798ABC7C82}"/>
              </a:ext>
            </a:extLst>
          </p:cNvPr>
          <p:cNvSpPr/>
          <p:nvPr/>
        </p:nvSpPr>
        <p:spPr>
          <a:xfrm>
            <a:off x="3128819" y="2874952"/>
            <a:ext cx="715212" cy="37454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E6FF1CC-CF98-3347-EA17-ED7DD2D4F47C}"/>
              </a:ext>
            </a:extLst>
          </p:cNvPr>
          <p:cNvSpPr/>
          <p:nvPr/>
        </p:nvSpPr>
        <p:spPr>
          <a:xfrm>
            <a:off x="8151813" y="3311730"/>
            <a:ext cx="242196" cy="236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131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BF1E631-81C0-2D3F-8A42-10CE309BE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3799943"/>
            <a:ext cx="6503287" cy="26865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2949688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휴가신청현황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3318240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구분에서 결제 문서 조회가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전체 휴가현황은 관리자에게만 제공됩니다</a:t>
            </a:r>
            <a:r>
              <a:rPr lang="en-US" altLang="ko-KR" sz="1100" dirty="0"/>
              <a:t>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 휴가현황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7D1D6B1-28AC-3B11-00DD-378ECD9FA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1032187"/>
            <a:ext cx="6834668" cy="17014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7033E1F0-579C-BA99-D2D3-68E58A973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597" y="1237790"/>
            <a:ext cx="7371500" cy="46453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포함된 부서의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D3C4A6C-25C5-67AA-C7C3-774E3C963A93}"/>
              </a:ext>
            </a:extLst>
          </p:cNvPr>
          <p:cNvSpPr/>
          <p:nvPr/>
        </p:nvSpPr>
        <p:spPr>
          <a:xfrm>
            <a:off x="3930941" y="3145367"/>
            <a:ext cx="593670" cy="805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B04AA69-63E7-FBD4-C85A-F569203051D7}"/>
              </a:ext>
            </a:extLst>
          </p:cNvPr>
          <p:cNvSpPr/>
          <p:nvPr/>
        </p:nvSpPr>
        <p:spPr>
          <a:xfrm>
            <a:off x="6240429" y="5292419"/>
            <a:ext cx="593670" cy="308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53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전체현황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모두의 휴가 현황을 제공합니다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CA13AE80-D76A-1F10-36E3-141A9C2C5808}"/>
              </a:ext>
            </a:extLst>
          </p:cNvPr>
          <p:cNvGrpSpPr/>
          <p:nvPr/>
        </p:nvGrpSpPr>
        <p:grpSpPr>
          <a:xfrm>
            <a:off x="3879597" y="1236269"/>
            <a:ext cx="7371500" cy="4655362"/>
            <a:chOff x="3879597" y="1236269"/>
            <a:chExt cx="7371500" cy="4655362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D4E8D505-5C64-B828-36BB-C3702FE98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9597" y="1236269"/>
              <a:ext cx="7371500" cy="465536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FAE877AC-A6CA-4462-EBEE-A16A9953BB3F}"/>
                </a:ext>
              </a:extLst>
            </p:cNvPr>
            <p:cNvSpPr/>
            <p:nvPr/>
          </p:nvSpPr>
          <p:spPr>
            <a:xfrm>
              <a:off x="4029130" y="3158067"/>
              <a:ext cx="593670" cy="6180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F01B6264-9854-665C-124B-849B7B8C4334}"/>
                </a:ext>
              </a:extLst>
            </p:cNvPr>
            <p:cNvSpPr/>
            <p:nvPr/>
          </p:nvSpPr>
          <p:spPr>
            <a:xfrm>
              <a:off x="3916947" y="3127215"/>
              <a:ext cx="593670" cy="8235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62A9EB2E-4E56-B2FB-5BC3-14F6C8986A23}"/>
                </a:ext>
              </a:extLst>
            </p:cNvPr>
            <p:cNvSpPr/>
            <p:nvPr/>
          </p:nvSpPr>
          <p:spPr>
            <a:xfrm>
              <a:off x="8742931" y="2164871"/>
              <a:ext cx="1420244" cy="378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D2476E3A-6EBD-C7A6-C652-25A7EF969758}"/>
                </a:ext>
              </a:extLst>
            </p:cNvPr>
            <p:cNvSpPr/>
            <p:nvPr/>
          </p:nvSpPr>
          <p:spPr>
            <a:xfrm>
              <a:off x="8742931" y="3774596"/>
              <a:ext cx="1420244" cy="378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5C25A4A2-6D32-6123-D84B-B4BAD5A5B3E5}"/>
                </a:ext>
              </a:extLst>
            </p:cNvPr>
            <p:cNvSpPr/>
            <p:nvPr/>
          </p:nvSpPr>
          <p:spPr>
            <a:xfrm>
              <a:off x="7901556" y="2949096"/>
              <a:ext cx="747144" cy="378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109F0947-BB90-7CDF-C1DB-9BB0039856EE}"/>
                </a:ext>
              </a:extLst>
            </p:cNvPr>
            <p:cNvSpPr/>
            <p:nvPr/>
          </p:nvSpPr>
          <p:spPr>
            <a:xfrm>
              <a:off x="8796906" y="2964971"/>
              <a:ext cx="499494" cy="4926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CBF5E4D2-E051-FF40-00D9-0DE609A83807}"/>
                </a:ext>
              </a:extLst>
            </p:cNvPr>
            <p:cNvSpPr/>
            <p:nvPr/>
          </p:nvSpPr>
          <p:spPr>
            <a:xfrm>
              <a:off x="7049006" y="4465478"/>
              <a:ext cx="3314193" cy="320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6F5A2C99-0F58-D378-F194-2921285F3C6D}"/>
                </a:ext>
              </a:extLst>
            </p:cNvPr>
            <p:cNvSpPr/>
            <p:nvPr/>
          </p:nvSpPr>
          <p:spPr>
            <a:xfrm>
              <a:off x="6210806" y="5337015"/>
              <a:ext cx="3261807" cy="3636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536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E267C400-F515-4F7A-81D9-BF04E8AB9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510" y="1384129"/>
            <a:ext cx="7209880" cy="45106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휴가신청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5419726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근태기능에서 메뉴를 추가하여 바로 기안작성이 가능합니다</a:t>
            </a:r>
            <a:r>
              <a:rPr lang="en-US" altLang="ko-KR" sz="1100" b="0" i="0" dirty="0">
                <a:solidFill>
                  <a:srgbClr val="383838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휴가신청 분만 아니라 연과 메뉴에서 바로 기안문을 띄울 수 있습니다</a:t>
            </a:r>
            <a:r>
              <a:rPr lang="en-US" altLang="ko-KR" sz="1100" dirty="0">
                <a:solidFill>
                  <a:srgbClr val="38383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 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 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</a:t>
            </a:r>
            <a:r>
              <a:rPr lang="en-US" altLang="ko-KR" sz="1050" dirty="0"/>
              <a:t>,</a:t>
            </a:r>
            <a:r>
              <a:rPr lang="ko-KR" altLang="en-US" sz="1050" dirty="0"/>
              <a:t>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휴가현황</a:t>
            </a:r>
          </a:p>
        </p:txBody>
      </p:sp>
    </p:spTree>
    <p:extLst>
      <p:ext uri="{BB962C8B-B14F-4D97-AF65-F5344CB8AC3E}">
        <p14:creationId xmlns:p14="http://schemas.microsoft.com/office/powerpoint/2010/main" val="38572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1926CFB-85E9-0505-6212-71B05193A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2054228"/>
            <a:ext cx="4476750" cy="33712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근태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설정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출퇴근 적용에 대한 근무시간을 설정합니다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(</a:t>
            </a:r>
            <a:r>
              <a:rPr lang="ko-KR" altLang="en-US" sz="1050" dirty="0"/>
              <a:t>해당 관리설정은 관리자만 가능합니다</a:t>
            </a:r>
            <a:r>
              <a:rPr lang="en-US" altLang="ko-KR" sz="1050" dirty="0"/>
              <a:t>.)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근태관리 설정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C2B37-48CC-4AE8-80CF-64CC1C448C22}"/>
              </a:ext>
            </a:extLst>
          </p:cNvPr>
          <p:cNvSpPr txBox="1"/>
          <p:nvPr/>
        </p:nvSpPr>
        <p:spPr>
          <a:xfrm>
            <a:off x="3135184" y="540831"/>
            <a:ext cx="8586916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근무시간 </a:t>
            </a:r>
            <a:r>
              <a:rPr lang="en-US" altLang="ko-KR" sz="1100" dirty="0"/>
              <a:t>: </a:t>
            </a:r>
            <a:r>
              <a:rPr lang="ko-KR" altLang="en-US" sz="1100" dirty="0"/>
              <a:t>모든 사용자 대상으로 출근과 퇴근시간을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출근설정 시간부터 적용될 오전반차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오후반차 </a:t>
            </a:r>
            <a:r>
              <a:rPr lang="en-US" altLang="ko-KR" sz="1100" dirty="0"/>
              <a:t>: </a:t>
            </a:r>
            <a:r>
              <a:rPr lang="ko-KR" altLang="en-US" sz="1100" dirty="0"/>
              <a:t>퇴근설정 시간부터 적용될 오후반차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최대퇴근허용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근태 ‘출퇴근현황</a:t>
            </a:r>
            <a:r>
              <a:rPr lang="en-US" altLang="ko-KR" sz="1100" dirty="0"/>
              <a:t>’</a:t>
            </a:r>
            <a:r>
              <a:rPr lang="ko-KR" altLang="en-US" sz="1100" dirty="0"/>
              <a:t>에 제공된 ’퇴근’ 버튼에 대한 허용시간을 지정합니다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</a:t>
            </a:r>
            <a:r>
              <a:rPr lang="ko-KR" altLang="en-US" sz="1100" dirty="0"/>
              <a:t>퇴근버튼은 퇴근 허용시간 전까지 여러 번 지정이 가능합니다</a:t>
            </a:r>
            <a:r>
              <a:rPr lang="en-US" altLang="ko-KR" sz="1100" dirty="0"/>
              <a:t>.)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2386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9502</TotalTime>
  <Words>663</Words>
  <Application>Microsoft Office PowerPoint</Application>
  <PresentationFormat>와이드스크린</PresentationFormat>
  <Paragraphs>92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422</cp:revision>
  <dcterms:created xsi:type="dcterms:W3CDTF">2021-01-26T03:26:19Z</dcterms:created>
  <dcterms:modified xsi:type="dcterms:W3CDTF">2024-09-11T06:30:33Z</dcterms:modified>
</cp:coreProperties>
</file>