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8" r:id="rId3"/>
    <p:sldId id="394" r:id="rId4"/>
    <p:sldId id="400" r:id="rId5"/>
    <p:sldId id="424" r:id="rId6"/>
    <p:sldId id="425" r:id="rId7"/>
    <p:sldId id="422" r:id="rId8"/>
    <p:sldId id="423" r:id="rId9"/>
    <p:sldId id="411" r:id="rId10"/>
    <p:sldId id="413" r:id="rId11"/>
    <p:sldId id="414" r:id="rId12"/>
    <p:sldId id="426" r:id="rId13"/>
    <p:sldId id="415" r:id="rId14"/>
    <p:sldId id="427" r:id="rId15"/>
    <p:sldId id="416" r:id="rId16"/>
    <p:sldId id="417" r:id="rId17"/>
    <p:sldId id="418" r:id="rId18"/>
    <p:sldId id="420" r:id="rId19"/>
    <p:sldId id="419" r:id="rId20"/>
    <p:sldId id="412" r:id="rId21"/>
    <p:sldId id="356" r:id="rId22"/>
    <p:sldId id="421" r:id="rId2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4285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33" autoAdjust="0"/>
    <p:restoredTop sz="95850" autoAdjust="0"/>
  </p:normalViewPr>
  <p:slideViewPr>
    <p:cSldViewPr snapToGrid="0">
      <p:cViewPr varScale="1">
        <p:scale>
          <a:sx n="102" d="100"/>
          <a:sy n="102" d="100"/>
        </p:scale>
        <p:origin x="5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D7A6C9D-BAB0-4988-A175-BA5FB13FFF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E996E98-91CA-4E51-8CAD-8CF148A33D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135F0-1ECA-4380-A477-76D6C0EDD1E8}" type="datetimeFigureOut">
              <a:rPr lang="ko-KR" altLang="en-US" smtClean="0"/>
              <a:t>2024-09-11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7C45718-CD9A-4774-8FA9-0106694FFC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D808A76-FC2A-49C0-8A14-EA8FA52F7E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8E4BB-B4DB-4B02-B543-461DC97382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52178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9DB07-FD48-41FE-BAEB-8507EDE3FFF7}" type="datetimeFigureOut">
              <a:rPr lang="ko-KR" altLang="en-US" smtClean="0"/>
              <a:t>2024-09-11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38792-24A0-4A11-8F1C-CA1576FACC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62088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3">
            <a:extLst>
              <a:ext uri="{FF2B5EF4-FFF2-40B4-BE49-F238E27FC236}">
                <a16:creationId xmlns:a16="http://schemas.microsoft.com/office/drawing/2014/main" id="{2CADD196-7616-472A-BDF1-55BC59962AA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85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8" name="Rettangolo 4">
            <a:extLst>
              <a:ext uri="{FF2B5EF4-FFF2-40B4-BE49-F238E27FC236}">
                <a16:creationId xmlns:a16="http://schemas.microsoft.com/office/drawing/2014/main" id="{6472593A-40E2-4186-B765-28FB72EFBEBE}"/>
              </a:ext>
            </a:extLst>
          </p:cNvPr>
          <p:cNvSpPr/>
          <p:nvPr userDrawn="1"/>
        </p:nvSpPr>
        <p:spPr>
          <a:xfrm>
            <a:off x="0" y="6202929"/>
            <a:ext cx="12192000" cy="666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12A829C7-137E-4F83-81C5-4C81C1C73A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08593" y="1269814"/>
            <a:ext cx="5005114" cy="48197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68DCEE-C08D-44C1-B93E-A5515323BA7B}"/>
              </a:ext>
            </a:extLst>
          </p:cNvPr>
          <p:cNvSpPr txBox="1"/>
          <p:nvPr userDrawn="1"/>
        </p:nvSpPr>
        <p:spPr>
          <a:xfrm>
            <a:off x="1137678" y="1856505"/>
            <a:ext cx="535837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1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사용자 매뉴얼</a:t>
            </a:r>
            <a:endParaRPr lang="en-US" altLang="ko-KR" sz="31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1" name="그래픽 10">
            <a:extLst>
              <a:ext uri="{FF2B5EF4-FFF2-40B4-BE49-F238E27FC236}">
                <a16:creationId xmlns:a16="http://schemas.microsoft.com/office/drawing/2014/main" id="{E8545D91-C848-46FF-BC4E-582BEB4607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88235" y="6429682"/>
            <a:ext cx="1462751" cy="212537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13C3194E-E030-4F6D-8EA5-DE9AAD0C16E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34514" y="1282954"/>
            <a:ext cx="3332174" cy="48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7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10">
            <a:extLst>
              <a:ext uri="{FF2B5EF4-FFF2-40B4-BE49-F238E27FC236}">
                <a16:creationId xmlns:a16="http://schemas.microsoft.com/office/drawing/2014/main" id="{AAF88982-3276-4AF2-9970-86C546F62FC6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33510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E5A91B-8AC3-4FC8-A1C8-D9B2A1BCF20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5869073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50029C80-70F6-43AF-A61F-8ECA0644F444}"/>
              </a:ext>
            </a:extLst>
          </p:cNvPr>
          <p:cNvSpPr/>
          <p:nvPr userDrawn="1"/>
        </p:nvSpPr>
        <p:spPr>
          <a:xfrm>
            <a:off x="2785730" y="0"/>
            <a:ext cx="940627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6126DB9-1440-4DB4-BDAA-1A6F79FD4636}"/>
              </a:ext>
            </a:extLst>
          </p:cNvPr>
          <p:cNvSpPr/>
          <p:nvPr userDrawn="1"/>
        </p:nvSpPr>
        <p:spPr>
          <a:xfrm>
            <a:off x="361471" y="3007519"/>
            <a:ext cx="1157767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9" name="슬라이드 번호 개체 틀 10">
            <a:extLst>
              <a:ext uri="{FF2B5EF4-FFF2-40B4-BE49-F238E27FC236}">
                <a16:creationId xmlns:a16="http://schemas.microsoft.com/office/drawing/2014/main" id="{02DD4841-E6EB-4350-8B21-B0A85F0F4243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33510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E5A91B-8AC3-4FC8-A1C8-D9B2A1BCF20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0528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1C210F6-F117-4239-A880-947D4C9CD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1C5BD77-73CE-40E9-8CEF-6A15F6BB0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7795293-47E0-46FE-864A-791409A990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699FB-0F26-493D-8A63-BAFC948C6B5C}" type="datetimeFigureOut">
              <a:rPr lang="ko-KR" altLang="en-US" smtClean="0"/>
              <a:t>2024-09-11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95A3405-73C6-4616-B8D7-0C8EFE0522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8E7F8D5-7731-4AE6-BF0C-0D95832671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dirty="0"/>
              <a:t>1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369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29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BA853741-D90B-48E5-A524-26F825207601}"/>
              </a:ext>
            </a:extLst>
          </p:cNvPr>
          <p:cNvSpPr txBox="1"/>
          <p:nvPr/>
        </p:nvSpPr>
        <p:spPr>
          <a:xfrm>
            <a:off x="1137678" y="5665874"/>
            <a:ext cx="33321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2024.09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C7A7CA-3CF1-4FE0-B3B8-B3EA632A8654}"/>
              </a:ext>
            </a:extLst>
          </p:cNvPr>
          <p:cNvSpPr txBox="1"/>
          <p:nvPr/>
        </p:nvSpPr>
        <p:spPr>
          <a:xfrm>
            <a:off x="1137678" y="3055470"/>
            <a:ext cx="21883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2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게시판</a:t>
            </a:r>
            <a:r>
              <a:rPr lang="en-US" altLang="ko-KR" sz="2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057742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BAE7BAFE-39BC-6BA4-F332-F30E0A61E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2" y="2864298"/>
            <a:ext cx="6732718" cy="35976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게시판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읽지않음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읽음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788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등록된 게시물들을 확인할 수 있습니다</a:t>
            </a:r>
            <a:r>
              <a:rPr lang="en-US" altLang="ko-KR" sz="1050" dirty="0"/>
              <a:t>. </a:t>
            </a:r>
            <a:r>
              <a:rPr lang="ko-KR" altLang="en-US" sz="1050" dirty="0"/>
              <a:t>읽음상태</a:t>
            </a:r>
            <a:r>
              <a:rPr lang="en-US" altLang="ko-KR" sz="1050" dirty="0"/>
              <a:t>, </a:t>
            </a:r>
            <a:r>
              <a:rPr lang="ko-KR" altLang="en-US" sz="1050" dirty="0"/>
              <a:t>상태 현황 확인과 </a:t>
            </a:r>
            <a:r>
              <a:rPr lang="ko-KR" altLang="en-US" sz="1050" dirty="0" err="1"/>
              <a:t>알림설정이</a:t>
            </a:r>
            <a:r>
              <a:rPr lang="ko-KR" altLang="en-US" sz="1050" dirty="0"/>
              <a:t> 가능합니다</a:t>
            </a:r>
            <a:r>
              <a:rPr lang="en-US" altLang="ko-KR" sz="1050" dirty="0"/>
              <a:t>.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상태게시판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2" y="553188"/>
            <a:ext cx="8899163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파란 제목은 읽지 않은 게시물을 제공합니다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검정 제목은 읽은 게시물을 제공합니다</a:t>
            </a:r>
            <a:r>
              <a:rPr lang="en-US" altLang="ko-KR" sz="1100" dirty="0"/>
              <a:t>.</a:t>
            </a:r>
            <a:r>
              <a:rPr lang="ko-KR" altLang="en-US" sz="1100" dirty="0"/>
              <a:t> </a:t>
            </a:r>
            <a:endParaRPr lang="en-US" altLang="ko-KR" sz="11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D36F50-CE1B-4634-A646-3A13342D9953}"/>
              </a:ext>
            </a:extLst>
          </p:cNvPr>
          <p:cNvSpPr txBox="1"/>
          <p:nvPr/>
        </p:nvSpPr>
        <p:spPr>
          <a:xfrm>
            <a:off x="3135184" y="1174591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알림설정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365D066-65A2-4F91-88B3-7FB7DFACBDB5}"/>
              </a:ext>
            </a:extLst>
          </p:cNvPr>
          <p:cNvSpPr txBox="1"/>
          <p:nvPr/>
        </p:nvSpPr>
        <p:spPr>
          <a:xfrm>
            <a:off x="3135182" y="1543143"/>
            <a:ext cx="8899163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게시판에서 게시물등록</a:t>
            </a:r>
            <a:r>
              <a:rPr lang="en-US" altLang="ko-KR" sz="1100" dirty="0"/>
              <a:t>, </a:t>
            </a:r>
            <a:r>
              <a:rPr lang="ko-KR" altLang="en-US" sz="1100" dirty="0"/>
              <a:t>의견등록을 올렸을 시 알림이 오는지 선택합니다</a:t>
            </a:r>
            <a:r>
              <a:rPr lang="en-US" altLang="ko-KR" sz="1100" dirty="0"/>
              <a:t>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3405B6C-99B8-4AB8-9842-F80D95B32533}"/>
              </a:ext>
            </a:extLst>
          </p:cNvPr>
          <p:cNvSpPr txBox="1"/>
          <p:nvPr/>
        </p:nvSpPr>
        <p:spPr>
          <a:xfrm>
            <a:off x="3135184" y="196780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상태그래프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357B695-CB1B-4C6D-91E6-3F5F50D0B6DA}"/>
              </a:ext>
            </a:extLst>
          </p:cNvPr>
          <p:cNvSpPr txBox="1"/>
          <p:nvPr/>
        </p:nvSpPr>
        <p:spPr>
          <a:xfrm>
            <a:off x="3135182" y="2336358"/>
            <a:ext cx="8899163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상태를 적용한 게시판에는 현재 상태의 현황을 파악할 수 있고</a:t>
            </a:r>
            <a:r>
              <a:rPr lang="en-US" altLang="ko-KR" sz="1100" dirty="0"/>
              <a:t>, </a:t>
            </a:r>
            <a:r>
              <a:rPr lang="ko-KR" altLang="en-US" sz="1100" dirty="0"/>
              <a:t>그래프 아이콘을 누르면 해당 상태로 </a:t>
            </a:r>
            <a:r>
              <a:rPr lang="ko-KR" altLang="en-US" sz="1100" dirty="0" err="1"/>
              <a:t>필터링됩니다</a:t>
            </a:r>
            <a:r>
              <a:rPr lang="en-US" altLang="ko-KR" sz="1100" dirty="0"/>
              <a:t>.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CF805FBD-9957-5C97-18A2-CA02262E7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2320" y="4062938"/>
            <a:ext cx="2930663" cy="2054739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33133BEA-6B68-580F-B9D8-9736458595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6580" y="3396490"/>
            <a:ext cx="912164" cy="226023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9040C410-C8B6-408F-A68E-9F2A5644DBF2}"/>
              </a:ext>
            </a:extLst>
          </p:cNvPr>
          <p:cNvSpPr/>
          <p:nvPr/>
        </p:nvSpPr>
        <p:spPr>
          <a:xfrm>
            <a:off x="4024314" y="2994984"/>
            <a:ext cx="488156" cy="237019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cxnSp>
        <p:nvCxnSpPr>
          <p:cNvPr id="7" name="연결선: 꺾임 6">
            <a:extLst>
              <a:ext uri="{FF2B5EF4-FFF2-40B4-BE49-F238E27FC236}">
                <a16:creationId xmlns:a16="http://schemas.microsoft.com/office/drawing/2014/main" id="{1A9FFE5D-98B9-47F7-BA0A-676F3A180062}"/>
              </a:ext>
            </a:extLst>
          </p:cNvPr>
          <p:cNvCxnSpPr>
            <a:cxnSpLocks/>
            <a:stCxn id="8" idx="0"/>
          </p:cNvCxnSpPr>
          <p:nvPr/>
        </p:nvCxnSpPr>
        <p:spPr>
          <a:xfrm rot="5400000" flipH="1" flipV="1">
            <a:off x="4962124" y="2555506"/>
            <a:ext cx="77930" cy="801026"/>
          </a:xfrm>
          <a:prstGeom prst="bentConnector2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연결선: 꺾임 37">
            <a:extLst>
              <a:ext uri="{FF2B5EF4-FFF2-40B4-BE49-F238E27FC236}">
                <a16:creationId xmlns:a16="http://schemas.microsoft.com/office/drawing/2014/main" id="{169EA564-A1E6-4B1C-94B5-C825E7E115B1}"/>
              </a:ext>
            </a:extLst>
          </p:cNvPr>
          <p:cNvCxnSpPr>
            <a:cxnSpLocks/>
            <a:stCxn id="9" idx="2"/>
          </p:cNvCxnSpPr>
          <p:nvPr/>
        </p:nvCxnSpPr>
        <p:spPr>
          <a:xfrm rot="16200000" flipH="1">
            <a:off x="4431206" y="3583153"/>
            <a:ext cx="1256176" cy="553876"/>
          </a:xfrm>
          <a:prstGeom prst="bentConnector3">
            <a:avLst>
              <a:gd name="adj1" fmla="val 100045"/>
            </a:avLst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>
            <a:extLst>
              <a:ext uri="{FF2B5EF4-FFF2-40B4-BE49-F238E27FC236}">
                <a16:creationId xmlns:a16="http://schemas.microsoft.com/office/drawing/2014/main" id="{9996B586-0B42-ED24-AAC2-83F1F2F82158}"/>
              </a:ext>
            </a:extLst>
          </p:cNvPr>
          <p:cNvSpPr/>
          <p:nvPr/>
        </p:nvSpPr>
        <p:spPr>
          <a:xfrm>
            <a:off x="4512470" y="2994984"/>
            <a:ext cx="176211" cy="237019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CBB0B4FD-6D27-7830-6BDB-88B57F630373}"/>
              </a:ext>
            </a:extLst>
          </p:cNvPr>
          <p:cNvSpPr/>
          <p:nvPr/>
        </p:nvSpPr>
        <p:spPr>
          <a:xfrm>
            <a:off x="4684726" y="2994984"/>
            <a:ext cx="195259" cy="237019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9B5BBB1-6CE1-5A03-B24A-A85262C6856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980" b="5000"/>
          <a:stretch/>
        </p:blipFill>
        <p:spPr>
          <a:xfrm>
            <a:off x="5495933" y="2864298"/>
            <a:ext cx="1730513" cy="406928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1140601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D73BCA9-3E42-9E2D-19E8-E25925266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779" y="2743218"/>
            <a:ext cx="5628314" cy="38147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게시판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게시물 조회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305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게시물 조회화면을 제공합니다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게시물 조회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2" y="553188"/>
            <a:ext cx="8899163" cy="2090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      수정 </a:t>
            </a:r>
            <a:r>
              <a:rPr lang="en-US" altLang="ko-KR" sz="1100" dirty="0"/>
              <a:t>: </a:t>
            </a:r>
            <a:r>
              <a:rPr lang="ko-KR" altLang="en-US" sz="1100" dirty="0"/>
              <a:t>본 게시물을 수정합니다</a:t>
            </a:r>
            <a:r>
              <a:rPr lang="en-US" altLang="ko-KR" sz="1100" dirty="0"/>
              <a:t>. (</a:t>
            </a:r>
            <a:r>
              <a:rPr lang="ko-KR" altLang="en-US" sz="1100" dirty="0"/>
              <a:t>작성자와 관리자에게만 부여</a:t>
            </a:r>
            <a:r>
              <a:rPr lang="en-US" altLang="ko-KR" sz="1100" dirty="0"/>
              <a:t>)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      삭제 </a:t>
            </a:r>
            <a:r>
              <a:rPr lang="en-US" altLang="ko-KR" sz="1100" dirty="0"/>
              <a:t>: </a:t>
            </a:r>
            <a:r>
              <a:rPr lang="ko-KR" altLang="en-US" sz="1100" dirty="0"/>
              <a:t>본 게시물을 삭제합니다</a:t>
            </a:r>
            <a:r>
              <a:rPr lang="en-US" altLang="ko-KR" sz="1100" dirty="0"/>
              <a:t>. (</a:t>
            </a:r>
            <a:r>
              <a:rPr lang="ko-KR" altLang="en-US" sz="1100" dirty="0"/>
              <a:t>작성자와 관리자에게만 부여</a:t>
            </a:r>
            <a:r>
              <a:rPr lang="en-US" altLang="ko-KR" sz="1100" dirty="0"/>
              <a:t>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      스크랩</a:t>
            </a:r>
            <a:r>
              <a:rPr lang="en-US" altLang="ko-KR" sz="1100" dirty="0"/>
              <a:t> : </a:t>
            </a:r>
            <a:r>
              <a:rPr lang="ko-KR" altLang="en-US" sz="1100" dirty="0"/>
              <a:t>본 게시물을 다른 사람에게 스크랩합니다</a:t>
            </a:r>
            <a:r>
              <a:rPr lang="en-US" altLang="ko-KR" sz="1100" dirty="0"/>
              <a:t>. (</a:t>
            </a:r>
            <a:r>
              <a:rPr lang="ko-KR" altLang="en-US" sz="1100" dirty="0"/>
              <a:t>알림</a:t>
            </a:r>
            <a:r>
              <a:rPr lang="en-US" altLang="ko-KR" sz="1100" dirty="0"/>
              <a:t>, </a:t>
            </a:r>
            <a:r>
              <a:rPr lang="ko-KR" altLang="en-US" sz="1100" dirty="0" err="1"/>
              <a:t>할일</a:t>
            </a:r>
            <a:r>
              <a:rPr lang="en-US" altLang="ko-KR" sz="1100" dirty="0"/>
              <a:t>, </a:t>
            </a:r>
            <a:r>
              <a:rPr lang="ko-KR" altLang="en-US" sz="1100" dirty="0"/>
              <a:t>즐겨찾기</a:t>
            </a:r>
            <a:r>
              <a:rPr lang="en-US" altLang="ko-KR" sz="1100" dirty="0"/>
              <a:t>, </a:t>
            </a:r>
            <a:r>
              <a:rPr lang="ko-KR" altLang="en-US" sz="1100" dirty="0"/>
              <a:t>게시판</a:t>
            </a:r>
            <a:r>
              <a:rPr lang="en-US" altLang="ko-KR" sz="1100" dirty="0"/>
              <a:t>, </a:t>
            </a:r>
            <a:r>
              <a:rPr lang="ko-KR" altLang="en-US" sz="1100" dirty="0"/>
              <a:t>메일</a:t>
            </a:r>
            <a:r>
              <a:rPr lang="en-US" altLang="ko-KR" sz="1100" dirty="0"/>
              <a:t>, </a:t>
            </a:r>
            <a:r>
              <a:rPr lang="ko-KR" altLang="en-US" sz="1100" dirty="0"/>
              <a:t>일정</a:t>
            </a:r>
            <a:r>
              <a:rPr lang="en-US" altLang="ko-KR" sz="1100" dirty="0"/>
              <a:t>, </a:t>
            </a:r>
            <a:r>
              <a:rPr lang="ko-KR" altLang="en-US" sz="1100" dirty="0"/>
              <a:t>문서관리</a:t>
            </a:r>
            <a:r>
              <a:rPr lang="en-US" altLang="ko-KR" sz="1100" dirty="0"/>
              <a:t>, </a:t>
            </a:r>
            <a:r>
              <a:rPr lang="ko-KR" altLang="en-US" sz="1100" dirty="0"/>
              <a:t>협업</a:t>
            </a:r>
            <a:r>
              <a:rPr lang="en-US" altLang="ko-KR" sz="1100" dirty="0"/>
              <a:t>)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의견 </a:t>
            </a:r>
            <a:r>
              <a:rPr lang="en-US" altLang="ko-KR" sz="1100" dirty="0"/>
              <a:t>: </a:t>
            </a:r>
            <a:r>
              <a:rPr lang="ko-KR" altLang="en-US" sz="1100" dirty="0"/>
              <a:t>의견을 등록하고 의견 등록에 대한 알림 대상을 설정할 수 있습니다</a:t>
            </a:r>
            <a:r>
              <a:rPr lang="en-US" altLang="ko-KR" sz="1100" dirty="0"/>
              <a:t>. (</a:t>
            </a:r>
            <a:r>
              <a:rPr lang="ko-KR" altLang="en-US" sz="1100" dirty="0"/>
              <a:t>등록된 알림은 ‘업무 알림</a:t>
            </a:r>
            <a:r>
              <a:rPr lang="en-US" altLang="ko-KR" sz="1100" dirty="0"/>
              <a:t>/</a:t>
            </a:r>
            <a:r>
              <a:rPr lang="ko-KR" altLang="en-US" sz="1100" dirty="0"/>
              <a:t>수신 </a:t>
            </a:r>
            <a:r>
              <a:rPr lang="ko-KR" altLang="en-US" sz="1100" dirty="0" err="1"/>
              <a:t>알림’에서</a:t>
            </a:r>
            <a:r>
              <a:rPr lang="ko-KR" altLang="en-US" sz="1100" dirty="0"/>
              <a:t> 확인</a:t>
            </a:r>
            <a:r>
              <a:rPr lang="en-US" altLang="ko-KR" sz="1100" dirty="0"/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100" dirty="0"/>
              <a:t>  - </a:t>
            </a:r>
            <a:r>
              <a:rPr lang="ko-KR" altLang="en-US" sz="1100" dirty="0"/>
              <a:t>작성자 </a:t>
            </a:r>
            <a:r>
              <a:rPr lang="en-US" altLang="ko-KR" sz="1100" dirty="0"/>
              <a:t>: </a:t>
            </a:r>
            <a:r>
              <a:rPr lang="ko-KR" altLang="en-US" sz="1100" dirty="0"/>
              <a:t>게시물 등록자</a:t>
            </a:r>
            <a:r>
              <a:rPr lang="en-US" altLang="ko-KR" sz="1100" dirty="0"/>
              <a:t> / </a:t>
            </a:r>
            <a:r>
              <a:rPr lang="ko-KR" altLang="en-US" sz="1100" dirty="0"/>
              <a:t>의견 작성자 </a:t>
            </a:r>
            <a:r>
              <a:rPr lang="en-US" altLang="ko-KR" sz="1100" dirty="0"/>
              <a:t>: </a:t>
            </a:r>
            <a:r>
              <a:rPr lang="ko-KR" altLang="en-US" sz="1100" dirty="0"/>
              <a:t>의견을 등록한 사용자 </a:t>
            </a:r>
            <a:r>
              <a:rPr lang="en-US" altLang="ko-KR" sz="1100" dirty="0"/>
              <a:t>/ </a:t>
            </a:r>
            <a:r>
              <a:rPr lang="ko-KR" altLang="en-US" sz="1100" dirty="0" err="1"/>
              <a:t>조회자</a:t>
            </a:r>
            <a:r>
              <a:rPr lang="ko-KR" altLang="en-US" sz="1100" dirty="0"/>
              <a:t> </a:t>
            </a:r>
            <a:r>
              <a:rPr lang="en-US" altLang="ko-KR" sz="1100" dirty="0"/>
              <a:t>: </a:t>
            </a:r>
            <a:r>
              <a:rPr lang="ko-KR" altLang="en-US" sz="1100" dirty="0"/>
              <a:t>본 게시물을 조회한 사용자 </a:t>
            </a:r>
            <a:r>
              <a:rPr lang="en-US" altLang="ko-KR" sz="1100" dirty="0"/>
              <a:t>/ </a:t>
            </a:r>
            <a:r>
              <a:rPr lang="ko-KR" altLang="en-US" sz="1100" dirty="0"/>
              <a:t>수신자 </a:t>
            </a:r>
            <a:r>
              <a:rPr lang="en-US" altLang="ko-KR" sz="1100" dirty="0"/>
              <a:t>: </a:t>
            </a:r>
            <a:r>
              <a:rPr lang="ko-KR" altLang="en-US" sz="1100" dirty="0"/>
              <a:t>수신을 받은 사용자</a:t>
            </a:r>
            <a:endParaRPr lang="en-US" altLang="ko-KR" sz="1100" dirty="0"/>
          </a:p>
          <a:p>
            <a:pPr>
              <a:lnSpc>
                <a:spcPct val="150000"/>
              </a:lnSpc>
            </a:pPr>
            <a:r>
              <a:rPr lang="en-US" altLang="ko-KR" sz="1100" dirty="0"/>
              <a:t>  - </a:t>
            </a:r>
            <a:r>
              <a:rPr lang="ko-KR" altLang="en-US" sz="1100" dirty="0"/>
              <a:t>답변 </a:t>
            </a:r>
            <a:r>
              <a:rPr lang="en-US" altLang="ko-KR" sz="1100" dirty="0"/>
              <a:t>: </a:t>
            </a:r>
            <a:r>
              <a:rPr lang="ko-KR" altLang="en-US" sz="1100" dirty="0"/>
              <a:t>달린 의견 밑으로 </a:t>
            </a:r>
            <a:r>
              <a:rPr lang="ko-KR" altLang="en-US" sz="1100" dirty="0" err="1"/>
              <a:t>받는사람</a:t>
            </a:r>
            <a:r>
              <a:rPr lang="ko-KR" altLang="en-US" sz="1100" dirty="0"/>
              <a:t> 선택 후 답변을 작성할 수 있습니다</a:t>
            </a:r>
            <a:r>
              <a:rPr lang="en-US" altLang="ko-KR" sz="110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/>
              <a:t>  - </a:t>
            </a:r>
            <a:r>
              <a:rPr lang="ko-KR" altLang="en-US" sz="1100" dirty="0"/>
              <a:t>의견 수정 </a:t>
            </a:r>
            <a:r>
              <a:rPr lang="en-US" altLang="ko-KR" sz="1100" dirty="0"/>
              <a:t>: </a:t>
            </a:r>
            <a:r>
              <a:rPr lang="ko-KR" altLang="en-US" sz="1100" dirty="0"/>
              <a:t>저장</a:t>
            </a:r>
            <a:r>
              <a:rPr lang="en-US" altLang="ko-KR" sz="1100" dirty="0"/>
              <a:t>, </a:t>
            </a:r>
            <a:r>
              <a:rPr lang="ko-KR" altLang="en-US" sz="1100" dirty="0"/>
              <a:t>삭제</a:t>
            </a:r>
            <a:r>
              <a:rPr lang="en-US" altLang="ko-KR" sz="1100" dirty="0"/>
              <a:t>, </a:t>
            </a:r>
            <a:r>
              <a:rPr lang="ko-KR" altLang="en-US" sz="1100" dirty="0"/>
              <a:t>취소 버튼으로 수정 가능합니다</a:t>
            </a:r>
            <a:r>
              <a:rPr lang="en-US" altLang="ko-KR" sz="110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/>
              <a:t>  - </a:t>
            </a:r>
            <a:r>
              <a:rPr lang="ko-KR" altLang="en-US" sz="1100" dirty="0"/>
              <a:t>파일 첨부 </a:t>
            </a:r>
            <a:r>
              <a:rPr lang="en-US" altLang="ko-KR" sz="1100" dirty="0"/>
              <a:t>: </a:t>
            </a:r>
            <a:r>
              <a:rPr lang="ko-KR" altLang="en-US" sz="1100" dirty="0"/>
              <a:t>의견과 함께 첨부파일을 올릴 수 있습니다</a:t>
            </a:r>
            <a:r>
              <a:rPr lang="en-US" altLang="ko-KR" sz="1100" dirty="0"/>
              <a:t>.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1261C959-D9EA-4AA4-9ADB-700478EA19C0}"/>
              </a:ext>
            </a:extLst>
          </p:cNvPr>
          <p:cNvSpPr/>
          <p:nvPr/>
        </p:nvSpPr>
        <p:spPr>
          <a:xfrm>
            <a:off x="3378046" y="2742873"/>
            <a:ext cx="236695" cy="235966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12E8A9E6-BCA6-4609-9B82-8C815079C725}"/>
              </a:ext>
            </a:extLst>
          </p:cNvPr>
          <p:cNvSpPr/>
          <p:nvPr/>
        </p:nvSpPr>
        <p:spPr>
          <a:xfrm>
            <a:off x="3614741" y="2742873"/>
            <a:ext cx="236695" cy="235966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9D4BC718-6B5F-456F-B6D3-CDB914F50AC5}"/>
              </a:ext>
            </a:extLst>
          </p:cNvPr>
          <p:cNvSpPr/>
          <p:nvPr/>
        </p:nvSpPr>
        <p:spPr>
          <a:xfrm>
            <a:off x="8324246" y="3898265"/>
            <a:ext cx="264923" cy="259398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DF74C437-71A5-4769-880C-0E9AB0CD496D}"/>
              </a:ext>
            </a:extLst>
          </p:cNvPr>
          <p:cNvSpPr/>
          <p:nvPr/>
        </p:nvSpPr>
        <p:spPr>
          <a:xfrm>
            <a:off x="3162779" y="5419724"/>
            <a:ext cx="5452584" cy="633413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865F856C-D306-4646-8D2A-432DA314EACA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8589169" y="4027964"/>
            <a:ext cx="926306" cy="0"/>
          </a:xfrm>
          <a:prstGeom prst="straightConnector1">
            <a:avLst/>
          </a:prstGeom>
          <a:ln w="19050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그림 13">
            <a:extLst>
              <a:ext uri="{FF2B5EF4-FFF2-40B4-BE49-F238E27FC236}">
                <a16:creationId xmlns:a16="http://schemas.microsoft.com/office/drawing/2014/main" id="{CA9BA1E7-9316-4410-B6D2-387DFEB1F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0665" y="625627"/>
            <a:ext cx="228047" cy="219601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0B5F8F6F-3899-427A-BD5C-C59CB944AB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665" y="866660"/>
            <a:ext cx="228047" cy="236818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FFA4A1F6-5DFB-46C9-9FC5-FC15E4E65B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0665" y="1118402"/>
            <a:ext cx="228047" cy="234563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3F188BEB-02FE-58D9-B691-A89815724EFE}"/>
              </a:ext>
            </a:extLst>
          </p:cNvPr>
          <p:cNvSpPr/>
          <p:nvPr/>
        </p:nvSpPr>
        <p:spPr>
          <a:xfrm>
            <a:off x="3162779" y="6053138"/>
            <a:ext cx="5452584" cy="504825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AC44924-7537-8B78-9791-E6934913F8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0907" y="4213856"/>
            <a:ext cx="3256483" cy="2403857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C9EB226D-F938-9855-BAB6-837483721B0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81" t="155" b="276"/>
          <a:stretch/>
        </p:blipFill>
        <p:spPr>
          <a:xfrm>
            <a:off x="9618465" y="3898265"/>
            <a:ext cx="850002" cy="23053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2220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그림 22">
            <a:extLst>
              <a:ext uri="{FF2B5EF4-FFF2-40B4-BE49-F238E27FC236}">
                <a16:creationId xmlns:a16="http://schemas.microsoft.com/office/drawing/2014/main" id="{6CA2B231-2721-4AE0-0E6E-514DE41A8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1" y="5310253"/>
            <a:ext cx="6589843" cy="10846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C13FA10B-672B-C6B2-E3D2-3FDB2919C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182" y="2266246"/>
            <a:ext cx="6589843" cy="18582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5FB0D36E-07EE-65F7-5C75-72C64D6B6D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2644" y="3351380"/>
            <a:ext cx="5171613" cy="2011899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게시판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게시물 조회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305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게시물 조회화면을 제공합니다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게시물 조회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2" y="553188"/>
            <a:ext cx="8899163" cy="1583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      수정 </a:t>
            </a:r>
            <a:r>
              <a:rPr lang="en-US" altLang="ko-KR" sz="1100" dirty="0"/>
              <a:t>: </a:t>
            </a:r>
            <a:r>
              <a:rPr lang="ko-KR" altLang="en-US" sz="1100" dirty="0"/>
              <a:t>본 게시물을 수정합니다</a:t>
            </a:r>
            <a:r>
              <a:rPr lang="en-US" altLang="ko-KR" sz="1100" dirty="0"/>
              <a:t>. (</a:t>
            </a:r>
            <a:r>
              <a:rPr lang="ko-KR" altLang="en-US" sz="1100" dirty="0"/>
              <a:t>작성자와 관리자에게만 부여</a:t>
            </a:r>
            <a:r>
              <a:rPr lang="en-US" altLang="ko-KR" sz="1100" dirty="0"/>
              <a:t>)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100" dirty="0"/>
              <a:t>      </a:t>
            </a:r>
            <a:r>
              <a:rPr lang="ko-KR" altLang="en-US" sz="1100" dirty="0" err="1"/>
              <a:t>관련글분리</a:t>
            </a:r>
            <a:r>
              <a:rPr lang="ko-KR" altLang="en-US" sz="1100" dirty="0"/>
              <a:t> </a:t>
            </a:r>
            <a:r>
              <a:rPr lang="en-US" altLang="ko-KR" sz="1100" dirty="0"/>
              <a:t>: </a:t>
            </a:r>
            <a:r>
              <a:rPr lang="ko-KR" altLang="en-US" sz="1100" dirty="0"/>
              <a:t>본 게시물과 관련된 글을 분리 시킵니다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 err="1"/>
              <a:t>새글</a:t>
            </a:r>
            <a:r>
              <a:rPr lang="ko-KR" altLang="en-US" sz="1100" dirty="0"/>
              <a:t> </a:t>
            </a:r>
            <a:r>
              <a:rPr lang="en-US" altLang="ko-KR" sz="1100" dirty="0"/>
              <a:t>: </a:t>
            </a:r>
            <a:r>
              <a:rPr lang="ko-KR" altLang="en-US" sz="1100" dirty="0"/>
              <a:t>조회하고 있던 게시물의 메뉴의 새로운 글을 작성할 수 있습니다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답변 </a:t>
            </a:r>
            <a:r>
              <a:rPr lang="en-US" altLang="ko-KR" sz="1100" dirty="0"/>
              <a:t>: </a:t>
            </a:r>
            <a:r>
              <a:rPr lang="ko-KR" altLang="en-US" sz="1100" dirty="0"/>
              <a:t>본 게시물에 답변을 작성할 수 있습니다</a:t>
            </a:r>
            <a:r>
              <a:rPr lang="en-US" altLang="ko-KR" sz="110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/>
              <a:t>  - </a:t>
            </a:r>
            <a:r>
              <a:rPr lang="ko-KR" altLang="en-US" sz="1100" dirty="0"/>
              <a:t>답변 게시물을 조회 시 의견 밑으로 본 게시물을 리스트로 제공합니다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 err="1"/>
              <a:t>관련글쓰기</a:t>
            </a:r>
            <a:r>
              <a:rPr lang="ko-KR" altLang="en-US" sz="1100" dirty="0"/>
              <a:t> </a:t>
            </a:r>
            <a:r>
              <a:rPr lang="en-US" altLang="ko-KR" sz="1100" dirty="0"/>
              <a:t>: </a:t>
            </a:r>
            <a:r>
              <a:rPr lang="ko-KR" altLang="en-US" sz="1100" dirty="0" err="1"/>
              <a:t>관련글</a:t>
            </a:r>
            <a:r>
              <a:rPr lang="ko-KR" altLang="en-US" sz="1100" dirty="0"/>
              <a:t> 작성 후 본 게시물과 </a:t>
            </a:r>
            <a:r>
              <a:rPr lang="ko-KR" altLang="en-US" sz="1100" dirty="0" err="1"/>
              <a:t>관련글</a:t>
            </a:r>
            <a:r>
              <a:rPr lang="ko-KR" altLang="en-US" sz="1100" dirty="0"/>
              <a:t> 게시물에서 조회 시 </a:t>
            </a:r>
            <a:r>
              <a:rPr lang="ko-KR" altLang="en-US" sz="1100" dirty="0" err="1"/>
              <a:t>관련글</a:t>
            </a:r>
            <a:r>
              <a:rPr lang="ko-KR" altLang="en-US" sz="1100" dirty="0"/>
              <a:t> 리스트를 제공합니다</a:t>
            </a:r>
            <a:r>
              <a:rPr lang="en-US" altLang="ko-KR" sz="1100" dirty="0"/>
              <a:t>.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9D4BC718-6B5F-456F-B6D3-CDB914F50AC5}"/>
              </a:ext>
            </a:extLst>
          </p:cNvPr>
          <p:cNvSpPr/>
          <p:nvPr/>
        </p:nvSpPr>
        <p:spPr>
          <a:xfrm>
            <a:off x="8837923" y="2895807"/>
            <a:ext cx="300476" cy="207783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CA9BA1E7-9316-4410-B6D2-387DFEB1F7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0665" y="625627"/>
            <a:ext cx="228047" cy="219601"/>
          </a:xfrm>
          <a:prstGeom prst="rect">
            <a:avLst/>
          </a:prstGeom>
        </p:spPr>
      </p:pic>
      <p:cxnSp>
        <p:nvCxnSpPr>
          <p:cNvPr id="15" name="연결선: 꺾임 14">
            <a:extLst>
              <a:ext uri="{FF2B5EF4-FFF2-40B4-BE49-F238E27FC236}">
                <a16:creationId xmlns:a16="http://schemas.microsoft.com/office/drawing/2014/main" id="{9E96504E-B7B0-A791-7463-74095E465989}"/>
              </a:ext>
            </a:extLst>
          </p:cNvPr>
          <p:cNvCxnSpPr>
            <a:cxnSpLocks/>
            <a:stCxn id="18" idx="1"/>
          </p:cNvCxnSpPr>
          <p:nvPr/>
        </p:nvCxnSpPr>
        <p:spPr>
          <a:xfrm rot="10800000" flipV="1">
            <a:off x="8483483" y="2999698"/>
            <a:ext cx="354441" cy="292507"/>
          </a:xfrm>
          <a:prstGeom prst="bentConnector3">
            <a:avLst>
              <a:gd name="adj1" fmla="val 101059"/>
            </a:avLst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F2FA77C7-7597-B96B-2431-B8762D58168D}"/>
              </a:ext>
            </a:extLst>
          </p:cNvPr>
          <p:cNvSpPr/>
          <p:nvPr/>
        </p:nvSpPr>
        <p:spPr>
          <a:xfrm>
            <a:off x="9366568" y="2330921"/>
            <a:ext cx="218558" cy="21590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D2535F6C-8C78-81BE-A163-79ECCC4CC0E9}"/>
              </a:ext>
            </a:extLst>
          </p:cNvPr>
          <p:cNvSpPr/>
          <p:nvPr/>
        </p:nvSpPr>
        <p:spPr>
          <a:xfrm>
            <a:off x="8837923" y="2698904"/>
            <a:ext cx="300476" cy="192673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17F65CE1-AC45-1615-9979-A3945A2CEF02}"/>
              </a:ext>
            </a:extLst>
          </p:cNvPr>
          <p:cNvSpPr/>
          <p:nvPr/>
        </p:nvSpPr>
        <p:spPr>
          <a:xfrm>
            <a:off x="8837922" y="3103591"/>
            <a:ext cx="647391" cy="209675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14CF801-EB41-E20A-4EA7-913082CB21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8721" y="874120"/>
            <a:ext cx="228047" cy="236493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D6E39B29-4650-F839-9960-D99C68FC8E91}"/>
              </a:ext>
            </a:extLst>
          </p:cNvPr>
          <p:cNvSpPr/>
          <p:nvPr/>
        </p:nvSpPr>
        <p:spPr>
          <a:xfrm>
            <a:off x="3949962" y="2312421"/>
            <a:ext cx="254533" cy="248137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00480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575F1600-4EEC-4047-8335-173A7DE15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2" y="4151310"/>
            <a:ext cx="5212397" cy="21755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EF069480-0B2E-9996-8D6A-84BBA69B6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182" y="1992244"/>
            <a:ext cx="5212397" cy="11891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게시판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인쇄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스크랩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305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게시물 조회화면을 제공합니다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게시물 조회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2" y="553188"/>
            <a:ext cx="8899163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      인쇄 </a:t>
            </a:r>
            <a:r>
              <a:rPr lang="en-US" altLang="ko-KR" sz="1100" dirty="0"/>
              <a:t>: </a:t>
            </a:r>
            <a:r>
              <a:rPr lang="ko-KR" altLang="en-US" sz="1100" dirty="0"/>
              <a:t>본 게시물을 인쇄합니다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100" dirty="0"/>
              <a:t>      </a:t>
            </a:r>
            <a:r>
              <a:rPr lang="ko-KR" altLang="en-US" sz="1100" dirty="0"/>
              <a:t>스크랩 </a:t>
            </a:r>
            <a:r>
              <a:rPr lang="en-US" altLang="ko-KR" sz="1100" dirty="0"/>
              <a:t>: </a:t>
            </a:r>
            <a:r>
              <a:rPr lang="ko-KR" altLang="en-US" sz="1100" dirty="0"/>
              <a:t>본 게시물을 다른 사람에게 스크랩합니다</a:t>
            </a:r>
            <a:r>
              <a:rPr lang="en-US" altLang="ko-KR" sz="1100" dirty="0"/>
              <a:t>. (</a:t>
            </a:r>
            <a:r>
              <a:rPr lang="ko-KR" altLang="en-US" sz="1100" dirty="0"/>
              <a:t>알림</a:t>
            </a:r>
            <a:r>
              <a:rPr lang="en-US" altLang="ko-KR" sz="1100" dirty="0"/>
              <a:t>, </a:t>
            </a:r>
            <a:r>
              <a:rPr lang="ko-KR" altLang="en-US" sz="1100" dirty="0" err="1"/>
              <a:t>할일</a:t>
            </a:r>
            <a:r>
              <a:rPr lang="en-US" altLang="ko-KR" sz="1100" dirty="0"/>
              <a:t>, </a:t>
            </a:r>
            <a:r>
              <a:rPr lang="ko-KR" altLang="en-US" sz="1100" dirty="0"/>
              <a:t>즐겨찾기</a:t>
            </a:r>
            <a:r>
              <a:rPr lang="en-US" altLang="ko-KR" sz="1100" dirty="0"/>
              <a:t>, </a:t>
            </a:r>
            <a:r>
              <a:rPr lang="ko-KR" altLang="en-US" sz="1100" dirty="0"/>
              <a:t>게시판</a:t>
            </a:r>
            <a:r>
              <a:rPr lang="en-US" altLang="ko-KR" sz="1100" dirty="0"/>
              <a:t>, </a:t>
            </a:r>
            <a:r>
              <a:rPr lang="ko-KR" altLang="en-US" sz="1100" dirty="0"/>
              <a:t>메일</a:t>
            </a:r>
            <a:r>
              <a:rPr lang="en-US" altLang="ko-KR" sz="1100" dirty="0"/>
              <a:t>, </a:t>
            </a:r>
            <a:r>
              <a:rPr lang="ko-KR" altLang="en-US" sz="1100" dirty="0"/>
              <a:t>일정</a:t>
            </a:r>
            <a:r>
              <a:rPr lang="en-US" altLang="ko-KR" sz="1100" dirty="0"/>
              <a:t>, </a:t>
            </a:r>
            <a:r>
              <a:rPr lang="ko-KR" altLang="en-US" sz="1100" dirty="0"/>
              <a:t>문서관리</a:t>
            </a:r>
            <a:r>
              <a:rPr lang="en-US" altLang="ko-KR" sz="1100" dirty="0"/>
              <a:t>, </a:t>
            </a:r>
            <a:r>
              <a:rPr lang="ko-KR" altLang="en-US" sz="1100" dirty="0"/>
              <a:t>협업</a:t>
            </a:r>
            <a:r>
              <a:rPr lang="en-US" altLang="ko-KR" sz="1100" dirty="0"/>
              <a:t>)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C113F73-8C3B-4409-BC78-1765BAC881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665" y="618236"/>
            <a:ext cx="228047" cy="234382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F7743037-DB02-41AB-9929-C3E1FC8DA1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0665" y="868782"/>
            <a:ext cx="228047" cy="2345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9867FAA-AB46-46F1-935E-9497E47C79D9}"/>
              </a:ext>
            </a:extLst>
          </p:cNvPr>
          <p:cNvSpPr txBox="1"/>
          <p:nvPr/>
        </p:nvSpPr>
        <p:spPr>
          <a:xfrm>
            <a:off x="3135184" y="117132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알림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9D9EFB-E176-49AE-8DDD-B5724310DD50}"/>
              </a:ext>
            </a:extLst>
          </p:cNvPr>
          <p:cNvSpPr txBox="1"/>
          <p:nvPr/>
        </p:nvSpPr>
        <p:spPr>
          <a:xfrm>
            <a:off x="3135182" y="1539878"/>
            <a:ext cx="8899163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본 게시물을 </a:t>
            </a:r>
            <a:r>
              <a:rPr lang="en-US" altLang="ko-KR" sz="1100" dirty="0"/>
              <a:t>[</a:t>
            </a:r>
            <a:r>
              <a:rPr lang="ko-KR" altLang="en-US" sz="1100" dirty="0" err="1"/>
              <a:t>업무알림</a:t>
            </a:r>
            <a:r>
              <a:rPr lang="en-US" altLang="ko-KR" sz="1100" dirty="0"/>
              <a:t>] </a:t>
            </a:r>
            <a:r>
              <a:rPr lang="ko-KR" altLang="en-US" sz="1100" dirty="0"/>
              <a:t>메뉴로 스크랩</a:t>
            </a:r>
            <a:r>
              <a:rPr lang="en-US" altLang="ko-KR" sz="1100" dirty="0"/>
              <a:t>(</a:t>
            </a:r>
            <a:r>
              <a:rPr lang="ko-KR" altLang="en-US" sz="1100" dirty="0"/>
              <a:t>복사</a:t>
            </a:r>
            <a:r>
              <a:rPr lang="en-US" altLang="ko-KR" sz="1100" dirty="0"/>
              <a:t>)</a:t>
            </a:r>
            <a:r>
              <a:rPr lang="ko-KR" altLang="en-US" sz="1100" dirty="0"/>
              <a:t>하는 기능입니다</a:t>
            </a:r>
            <a:r>
              <a:rPr lang="en-US" altLang="ko-KR" sz="1100" dirty="0"/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0FE9938-74EB-416A-A6A1-BF00484D08FB}"/>
              </a:ext>
            </a:extLst>
          </p:cNvPr>
          <p:cNvSpPr txBox="1"/>
          <p:nvPr/>
        </p:nvSpPr>
        <p:spPr>
          <a:xfrm>
            <a:off x="3135184" y="33323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할일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D013EE8-3EAB-4D4C-8F7B-9FADAD087EFE}"/>
              </a:ext>
            </a:extLst>
          </p:cNvPr>
          <p:cNvSpPr txBox="1"/>
          <p:nvPr/>
        </p:nvSpPr>
        <p:spPr>
          <a:xfrm>
            <a:off x="3135182" y="3700888"/>
            <a:ext cx="8899163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본 게시물을 </a:t>
            </a:r>
            <a:r>
              <a:rPr lang="ko-KR" altLang="en-US" sz="1100" dirty="0" err="1"/>
              <a:t>할일로</a:t>
            </a:r>
            <a:r>
              <a:rPr lang="ko-KR" altLang="en-US" sz="1100" dirty="0"/>
              <a:t> 스크랩</a:t>
            </a:r>
            <a:r>
              <a:rPr lang="en-US" altLang="ko-KR" sz="1100" dirty="0"/>
              <a:t>(</a:t>
            </a:r>
            <a:r>
              <a:rPr lang="ko-KR" altLang="en-US" sz="1100" dirty="0"/>
              <a:t>복사</a:t>
            </a:r>
            <a:r>
              <a:rPr lang="en-US" altLang="ko-KR" sz="1100" dirty="0"/>
              <a:t>)</a:t>
            </a:r>
            <a:r>
              <a:rPr lang="ko-KR" altLang="en-US" sz="1100" dirty="0"/>
              <a:t>하는 기능입니다</a:t>
            </a:r>
            <a:r>
              <a:rPr lang="en-US" altLang="ko-KR" sz="1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2958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게시판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채팅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305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게시물 조회화면을 제공합니다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게시물 조회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2" y="562713"/>
            <a:ext cx="8899163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본 게시물을 </a:t>
            </a:r>
            <a:r>
              <a:rPr lang="en-US" altLang="ko-KR" sz="1100" dirty="0"/>
              <a:t>[</a:t>
            </a:r>
            <a:r>
              <a:rPr lang="ko-KR" altLang="en-US" sz="1100" dirty="0"/>
              <a:t>채팅</a:t>
            </a:r>
            <a:r>
              <a:rPr lang="en-US" altLang="ko-KR" sz="1100" dirty="0"/>
              <a:t>] </a:t>
            </a:r>
            <a:r>
              <a:rPr lang="ko-KR" altLang="en-US" sz="1100" dirty="0"/>
              <a:t>의 채팅방으로 스크랩</a:t>
            </a:r>
            <a:r>
              <a:rPr lang="en-US" altLang="ko-KR" sz="1100" dirty="0"/>
              <a:t>(</a:t>
            </a:r>
            <a:r>
              <a:rPr lang="ko-KR" altLang="en-US" sz="1100" dirty="0"/>
              <a:t>복사</a:t>
            </a:r>
            <a:r>
              <a:rPr lang="en-US" altLang="ko-KR" sz="1100" dirty="0"/>
              <a:t>)</a:t>
            </a:r>
            <a:r>
              <a:rPr lang="ko-KR" altLang="en-US" sz="1100" dirty="0"/>
              <a:t>하는 기능입니다</a:t>
            </a:r>
            <a:r>
              <a:rPr lang="en-US" altLang="ko-KR" sz="1100" dirty="0"/>
              <a:t>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3F10AD6-6BEB-1930-8FD8-AF9161CEE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2" y="992336"/>
            <a:ext cx="3678541" cy="4455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471D08-B6F6-840F-65E5-E986D27465A6}"/>
              </a:ext>
            </a:extLst>
          </p:cNvPr>
          <p:cNvSpPr txBox="1"/>
          <p:nvPr/>
        </p:nvSpPr>
        <p:spPr>
          <a:xfrm>
            <a:off x="3135184" y="5603663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이미지저장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6F22D8-D6C2-7BBE-F757-81BC1681F94B}"/>
              </a:ext>
            </a:extLst>
          </p:cNvPr>
          <p:cNvSpPr txBox="1"/>
          <p:nvPr/>
        </p:nvSpPr>
        <p:spPr>
          <a:xfrm>
            <a:off x="3135182" y="5981740"/>
            <a:ext cx="8899163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본 게시물을 </a:t>
            </a:r>
            <a:r>
              <a:rPr lang="en-US" altLang="ko-KR" sz="1100" dirty="0"/>
              <a:t>[PNG]</a:t>
            </a:r>
            <a:r>
              <a:rPr lang="ko-KR" altLang="en-US" sz="1100" dirty="0"/>
              <a:t>파일의 이미지로 문서를 저장합니다</a:t>
            </a:r>
            <a:r>
              <a:rPr lang="en-US" altLang="ko-KR" sz="1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1781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07B6DCB3-75C1-B783-4A98-E82B48E18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1" y="987374"/>
            <a:ext cx="4884869" cy="14470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83A76A54-1A7F-8D54-1788-7AC02E9F3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181" y="3429000"/>
            <a:ext cx="4884869" cy="30211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게시판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305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게시물 조회화면을 제공합니다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게시물 조회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9867FAA-AB46-46F1-935E-9497E47C79D9}"/>
              </a:ext>
            </a:extLst>
          </p:cNvPr>
          <p:cNvSpPr txBox="1"/>
          <p:nvPr/>
        </p:nvSpPr>
        <p:spPr>
          <a:xfrm>
            <a:off x="3135184" y="190827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즐겨찾기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9D9EFB-E176-49AE-8DDD-B5724310DD50}"/>
              </a:ext>
            </a:extLst>
          </p:cNvPr>
          <p:cNvSpPr txBox="1"/>
          <p:nvPr/>
        </p:nvSpPr>
        <p:spPr>
          <a:xfrm>
            <a:off x="3135182" y="559379"/>
            <a:ext cx="8899163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본 게시물을 </a:t>
            </a:r>
            <a:r>
              <a:rPr lang="en-US" altLang="ko-KR" sz="1100" dirty="0"/>
              <a:t>[</a:t>
            </a:r>
            <a:r>
              <a:rPr lang="ko-KR" altLang="en-US" sz="1100" dirty="0"/>
              <a:t>즐겨찾기</a:t>
            </a:r>
            <a:r>
              <a:rPr lang="en-US" altLang="ko-KR" sz="1100" dirty="0"/>
              <a:t>] </a:t>
            </a:r>
            <a:r>
              <a:rPr lang="ko-KR" altLang="en-US" sz="1100" dirty="0"/>
              <a:t>메뉴로 스크랩</a:t>
            </a:r>
            <a:r>
              <a:rPr lang="en-US" altLang="ko-KR" sz="1100" dirty="0"/>
              <a:t>(</a:t>
            </a:r>
            <a:r>
              <a:rPr lang="ko-KR" altLang="en-US" sz="1100" dirty="0"/>
              <a:t>복사</a:t>
            </a:r>
            <a:r>
              <a:rPr lang="en-US" altLang="ko-KR" sz="1100" dirty="0"/>
              <a:t>)</a:t>
            </a:r>
            <a:r>
              <a:rPr lang="ko-KR" altLang="en-US" sz="1100" dirty="0"/>
              <a:t>하는 기능입니다</a:t>
            </a:r>
            <a:r>
              <a:rPr lang="en-US" altLang="ko-KR" sz="1100" dirty="0"/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0FE9938-74EB-416A-A6A1-BF00484D08FB}"/>
              </a:ext>
            </a:extLst>
          </p:cNvPr>
          <p:cNvSpPr txBox="1"/>
          <p:nvPr/>
        </p:nvSpPr>
        <p:spPr>
          <a:xfrm>
            <a:off x="3135184" y="2618805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게시판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D013EE8-3EAB-4D4C-8F7B-9FADAD087EFE}"/>
              </a:ext>
            </a:extLst>
          </p:cNvPr>
          <p:cNvSpPr txBox="1"/>
          <p:nvPr/>
        </p:nvSpPr>
        <p:spPr>
          <a:xfrm>
            <a:off x="3135182" y="2987357"/>
            <a:ext cx="8899163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본 게시물을 </a:t>
            </a:r>
            <a:r>
              <a:rPr lang="en-US" altLang="ko-KR" sz="1100" dirty="0"/>
              <a:t>[</a:t>
            </a:r>
            <a:r>
              <a:rPr lang="ko-KR" altLang="en-US" sz="1100" dirty="0"/>
              <a:t>게시판</a:t>
            </a:r>
            <a:r>
              <a:rPr lang="en-US" altLang="ko-KR" sz="1100" dirty="0"/>
              <a:t>] </a:t>
            </a:r>
            <a:r>
              <a:rPr lang="ko-KR" altLang="en-US" sz="1100" dirty="0"/>
              <a:t>메뉴로 스크랩</a:t>
            </a:r>
            <a:r>
              <a:rPr lang="en-US" altLang="ko-KR" sz="1100" dirty="0"/>
              <a:t>(</a:t>
            </a:r>
            <a:r>
              <a:rPr lang="ko-KR" altLang="en-US" sz="1100" dirty="0"/>
              <a:t>복사</a:t>
            </a:r>
            <a:r>
              <a:rPr lang="en-US" altLang="ko-KR" sz="1100" dirty="0"/>
              <a:t>)</a:t>
            </a:r>
            <a:r>
              <a:rPr lang="ko-KR" altLang="en-US" sz="1100" dirty="0"/>
              <a:t>하는 기능입니다</a:t>
            </a:r>
            <a:r>
              <a:rPr lang="en-US" altLang="ko-KR" sz="1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8378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게시판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305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게시물 조회화면을 제공합니다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게시물 조회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9867FAA-AB46-46F1-935E-9497E47C79D9}"/>
              </a:ext>
            </a:extLst>
          </p:cNvPr>
          <p:cNvSpPr txBox="1"/>
          <p:nvPr/>
        </p:nvSpPr>
        <p:spPr>
          <a:xfrm>
            <a:off x="3135184" y="190827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9D9EFB-E176-49AE-8DDD-B5724310DD50}"/>
              </a:ext>
            </a:extLst>
          </p:cNvPr>
          <p:cNvSpPr txBox="1"/>
          <p:nvPr/>
        </p:nvSpPr>
        <p:spPr>
          <a:xfrm>
            <a:off x="3135182" y="559379"/>
            <a:ext cx="8899163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100" dirty="0"/>
              <a:t>[</a:t>
            </a:r>
            <a:r>
              <a:rPr lang="ko-KR" altLang="en-US" sz="1100" dirty="0"/>
              <a:t>메일</a:t>
            </a:r>
            <a:r>
              <a:rPr lang="en-US" altLang="ko-KR" sz="1100" dirty="0"/>
              <a:t>]</a:t>
            </a:r>
            <a:r>
              <a:rPr lang="ko-KR" altLang="en-US" sz="1100" dirty="0"/>
              <a:t>을 통해 게시물의 내용을 사내</a:t>
            </a:r>
            <a:r>
              <a:rPr lang="en-US" altLang="ko-KR" sz="1100" dirty="0"/>
              <a:t>/</a:t>
            </a:r>
            <a:r>
              <a:rPr lang="ko-KR" altLang="en-US" sz="1100" dirty="0"/>
              <a:t>외 스크랩</a:t>
            </a:r>
            <a:r>
              <a:rPr lang="en-US" altLang="ko-KR" sz="1100" dirty="0"/>
              <a:t>(</a:t>
            </a:r>
            <a:r>
              <a:rPr lang="ko-KR" altLang="en-US" sz="1100" dirty="0"/>
              <a:t>발송</a:t>
            </a:r>
            <a:r>
              <a:rPr lang="en-US" altLang="ko-KR" sz="1100" dirty="0"/>
              <a:t>)</a:t>
            </a:r>
            <a:r>
              <a:rPr lang="ko-KR" altLang="en-US" sz="1100" dirty="0"/>
              <a:t>하는 기능입니다</a:t>
            </a:r>
            <a:r>
              <a:rPr lang="en-US" altLang="ko-KR" sz="1100" dirty="0"/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0FE9938-74EB-416A-A6A1-BF00484D08FB}"/>
              </a:ext>
            </a:extLst>
          </p:cNvPr>
          <p:cNvSpPr txBox="1"/>
          <p:nvPr/>
        </p:nvSpPr>
        <p:spPr>
          <a:xfrm>
            <a:off x="3135182" y="942304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일정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D013EE8-3EAB-4D4C-8F7B-9FADAD087EFE}"/>
              </a:ext>
            </a:extLst>
          </p:cNvPr>
          <p:cNvSpPr txBox="1"/>
          <p:nvPr/>
        </p:nvSpPr>
        <p:spPr>
          <a:xfrm>
            <a:off x="3135180" y="1310856"/>
            <a:ext cx="8899163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본 게시물을 </a:t>
            </a:r>
            <a:r>
              <a:rPr lang="en-US" altLang="ko-KR" sz="1100" dirty="0"/>
              <a:t>[</a:t>
            </a:r>
            <a:r>
              <a:rPr lang="ko-KR" altLang="en-US" sz="1100" dirty="0"/>
              <a:t>일정</a:t>
            </a:r>
            <a:r>
              <a:rPr lang="en-US" altLang="ko-KR" sz="1100" dirty="0"/>
              <a:t>] </a:t>
            </a:r>
            <a:r>
              <a:rPr lang="ko-KR" altLang="en-US" sz="1100" dirty="0"/>
              <a:t>메뉴로 스크랩</a:t>
            </a:r>
            <a:r>
              <a:rPr lang="en-US" altLang="ko-KR" sz="1100" dirty="0"/>
              <a:t>(</a:t>
            </a:r>
            <a:r>
              <a:rPr lang="ko-KR" altLang="en-US" sz="1100" dirty="0"/>
              <a:t>복사</a:t>
            </a:r>
            <a:r>
              <a:rPr lang="en-US" altLang="ko-KR" sz="1100" dirty="0"/>
              <a:t>)</a:t>
            </a:r>
            <a:r>
              <a:rPr lang="ko-KR" altLang="en-US" sz="1100" dirty="0"/>
              <a:t>하는 기능입니다</a:t>
            </a:r>
            <a:r>
              <a:rPr lang="en-US" altLang="ko-KR" sz="1100" dirty="0"/>
              <a:t>. </a:t>
            </a: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AA0E630D-8471-60A6-2987-CB79FBBF0ADB}"/>
              </a:ext>
            </a:extLst>
          </p:cNvPr>
          <p:cNvGrpSpPr/>
          <p:nvPr/>
        </p:nvGrpSpPr>
        <p:grpSpPr>
          <a:xfrm>
            <a:off x="3135179" y="1763159"/>
            <a:ext cx="5952578" cy="4532833"/>
            <a:chOff x="3135179" y="1763159"/>
            <a:chExt cx="5952578" cy="4532833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6EF95A66-9A5C-736B-366D-72563F3BE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35179" y="1763159"/>
              <a:ext cx="5952578" cy="453283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0C870B2B-111E-6D89-38EE-FC1C9EEE0D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14800" y="2330486"/>
              <a:ext cx="1524000" cy="161192"/>
            </a:xfrm>
            <a:prstGeom prst="rect">
              <a:avLst/>
            </a:prstGeom>
          </p:spPr>
        </p:pic>
      </p:grpSp>
      <p:pic>
        <p:nvPicPr>
          <p:cNvPr id="7" name="그림 6">
            <a:extLst>
              <a:ext uri="{FF2B5EF4-FFF2-40B4-BE49-F238E27FC236}">
                <a16:creationId xmlns:a16="http://schemas.microsoft.com/office/drawing/2014/main" id="{4F5437C6-1766-CD64-71C4-A067429FD2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4796" y="2956705"/>
            <a:ext cx="5105922" cy="33392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2363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3D4B64A-8C74-3518-739C-EF49D383F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2" y="1486806"/>
            <a:ext cx="4695114" cy="24482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0647DF6B-C9A6-00D4-AF14-6A63BB91C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182" y="4858373"/>
            <a:ext cx="4695114" cy="13126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게시판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305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게시물 조회화면을 제공합니다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게시물 조회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9867FAA-AB46-46F1-935E-9497E47C79D9}"/>
              </a:ext>
            </a:extLst>
          </p:cNvPr>
          <p:cNvSpPr txBox="1"/>
          <p:nvPr/>
        </p:nvSpPr>
        <p:spPr>
          <a:xfrm>
            <a:off x="3135184" y="190827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문서관리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9D9EFB-E176-49AE-8DDD-B5724310DD50}"/>
              </a:ext>
            </a:extLst>
          </p:cNvPr>
          <p:cNvSpPr txBox="1"/>
          <p:nvPr/>
        </p:nvSpPr>
        <p:spPr>
          <a:xfrm>
            <a:off x="3135183" y="559379"/>
            <a:ext cx="8619938" cy="82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본 게시물을 문서관리로 복사하는 기능으로서</a:t>
            </a:r>
            <a:r>
              <a:rPr lang="en-US" altLang="ko-KR" sz="1100" dirty="0"/>
              <a:t>, </a:t>
            </a:r>
            <a:r>
              <a:rPr lang="ko-KR" altLang="en-US" sz="1100" dirty="0"/>
              <a:t>작성권한이 있는 문서함 중에 하나를 선택하면 지정한 문서함으로 본 게시물이 복사됩니다</a:t>
            </a:r>
            <a:r>
              <a:rPr lang="en-US" altLang="ko-KR" sz="1100" dirty="0"/>
              <a:t>. (</a:t>
            </a:r>
            <a:r>
              <a:rPr lang="ko-KR" altLang="en-US" sz="1100" dirty="0"/>
              <a:t>문서관리 등록 시에 필요한 주요 사항을 입력합니다</a:t>
            </a:r>
            <a:r>
              <a:rPr lang="en-US" altLang="ko-KR" sz="1100" dirty="0"/>
              <a:t>.)</a:t>
            </a:r>
          </a:p>
          <a:p>
            <a:pPr>
              <a:lnSpc>
                <a:spcPct val="150000"/>
              </a:lnSpc>
            </a:pPr>
            <a:r>
              <a:rPr lang="en-US" altLang="ko-KR" sz="1100" dirty="0"/>
              <a:t>  - </a:t>
            </a:r>
            <a:r>
              <a:rPr lang="ko-KR" altLang="en-US" sz="1100" dirty="0"/>
              <a:t>본 기능은 문서관리 솔루션을 구매한 경우에만 적용됩니다</a:t>
            </a:r>
            <a:r>
              <a:rPr lang="en-US" altLang="ko-KR" sz="1100" dirty="0"/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FCA10B-613D-40B6-8340-BCE18B4F0714}"/>
              </a:ext>
            </a:extLst>
          </p:cNvPr>
          <p:cNvSpPr txBox="1"/>
          <p:nvPr/>
        </p:nvSpPr>
        <p:spPr>
          <a:xfrm>
            <a:off x="3135184" y="404967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협업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B04687-468A-4B3D-AF71-6647302FDD98}"/>
              </a:ext>
            </a:extLst>
          </p:cNvPr>
          <p:cNvSpPr txBox="1"/>
          <p:nvPr/>
        </p:nvSpPr>
        <p:spPr>
          <a:xfrm>
            <a:off x="3135182" y="4418228"/>
            <a:ext cx="8899163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본 게시물을 </a:t>
            </a:r>
            <a:r>
              <a:rPr lang="en-US" altLang="ko-KR" sz="1100" dirty="0"/>
              <a:t>[</a:t>
            </a:r>
            <a:r>
              <a:rPr lang="ko-KR" altLang="en-US" sz="1100" dirty="0"/>
              <a:t>협업</a:t>
            </a:r>
            <a:r>
              <a:rPr lang="en-US" altLang="ko-KR" sz="1100" dirty="0"/>
              <a:t>] </a:t>
            </a:r>
            <a:r>
              <a:rPr lang="ko-KR" altLang="en-US" sz="1100" dirty="0"/>
              <a:t>프로젝트로 스크랩</a:t>
            </a:r>
            <a:r>
              <a:rPr lang="en-US" altLang="ko-KR" sz="1100" dirty="0"/>
              <a:t>(</a:t>
            </a:r>
            <a:r>
              <a:rPr lang="ko-KR" altLang="en-US" sz="1100" dirty="0"/>
              <a:t>복사</a:t>
            </a:r>
            <a:r>
              <a:rPr lang="en-US" altLang="ko-KR" sz="1100" dirty="0"/>
              <a:t>)</a:t>
            </a:r>
            <a:r>
              <a:rPr lang="ko-KR" altLang="en-US" sz="1100" dirty="0"/>
              <a:t>하는 기능입니다</a:t>
            </a:r>
            <a:r>
              <a:rPr lang="en-US" altLang="ko-KR" sz="1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8691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8884865B-9F05-8CEF-4987-03929159F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3" y="2005242"/>
            <a:ext cx="6398709" cy="45289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게시판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2960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게시판 내 각 게시물의 글쓰기 버튼을 누르면 글쓰기 폼이 나타나게 됩니다</a:t>
            </a:r>
            <a:r>
              <a:rPr lang="en-US" altLang="ko-KR" sz="1050" dirty="0"/>
              <a:t>.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이곳에서 게시물의 제목과 내용을 입력한 후 파일 첨부를 원할 때에는 업로드</a:t>
            </a:r>
            <a:r>
              <a:rPr lang="en-US" altLang="ko-KR" sz="1050" dirty="0"/>
              <a:t>/</a:t>
            </a:r>
            <a:r>
              <a:rPr lang="ko-KR" altLang="en-US" sz="1050" dirty="0" err="1"/>
              <a:t>파일함</a:t>
            </a:r>
            <a:r>
              <a:rPr lang="ko-KR" altLang="en-US" sz="1050" dirty="0"/>
              <a:t> 버튼을 눌러 파일을 첨부할 수 있습니다</a:t>
            </a:r>
            <a:r>
              <a:rPr lang="en-US" altLang="ko-KR" sz="1050" dirty="0"/>
              <a:t>.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에디터에 여러가지 기능을 제공합니다</a:t>
            </a:r>
            <a:r>
              <a:rPr lang="en-US" altLang="ko-KR" sz="1050" dirty="0"/>
              <a:t>. (Ai </a:t>
            </a:r>
            <a:r>
              <a:rPr lang="ko-KR" altLang="en-US" sz="1050" dirty="0"/>
              <a:t>도구로 문장</a:t>
            </a:r>
            <a:r>
              <a:rPr lang="en-US" altLang="ko-KR" sz="1050" dirty="0"/>
              <a:t>, </a:t>
            </a:r>
            <a:r>
              <a:rPr lang="ko-KR" altLang="en-US" sz="1050" dirty="0"/>
              <a:t>문서</a:t>
            </a:r>
            <a:r>
              <a:rPr lang="en-US" altLang="ko-KR" sz="1050" dirty="0"/>
              <a:t>, </a:t>
            </a:r>
            <a:r>
              <a:rPr lang="ko-KR" altLang="en-US" sz="1050" dirty="0"/>
              <a:t>기획서 등 텍스트 편집 자동화 및 개선 결과 지원</a:t>
            </a:r>
            <a:r>
              <a:rPr lang="en-US" altLang="ko-KR" sz="1050" dirty="0"/>
              <a:t>)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ko-KR" sz="1050" dirty="0"/>
              <a:t> </a:t>
            </a:r>
            <a:r>
              <a:rPr lang="ko-KR" altLang="en-US" sz="1050" dirty="0"/>
              <a:t>모든 것이 완료되면 저장 버튼을 눌러 게시물을 저장합니다</a:t>
            </a:r>
            <a:r>
              <a:rPr lang="en-US" altLang="ko-KR" sz="1050" dirty="0"/>
              <a:t>.  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글쓰기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9867FAA-AB46-46F1-935E-9497E47C79D9}"/>
              </a:ext>
            </a:extLst>
          </p:cNvPr>
          <p:cNvSpPr txBox="1"/>
          <p:nvPr/>
        </p:nvSpPr>
        <p:spPr>
          <a:xfrm>
            <a:off x="3135184" y="190827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글쓰기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9D9EFB-E176-49AE-8DDD-B5724310DD50}"/>
              </a:ext>
            </a:extLst>
          </p:cNvPr>
          <p:cNvSpPr txBox="1"/>
          <p:nvPr/>
        </p:nvSpPr>
        <p:spPr>
          <a:xfrm>
            <a:off x="3135183" y="559379"/>
            <a:ext cx="8619938" cy="1329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기간 </a:t>
            </a:r>
            <a:r>
              <a:rPr lang="en-US" altLang="ko-KR" sz="1100" dirty="0"/>
              <a:t>: </a:t>
            </a:r>
            <a:r>
              <a:rPr lang="ko-KR" altLang="en-US" sz="1100" dirty="0"/>
              <a:t>본 게시물 등록 일자를 지정합니다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상태 </a:t>
            </a:r>
            <a:r>
              <a:rPr lang="en-US" altLang="ko-KR" sz="1100" dirty="0"/>
              <a:t>: </a:t>
            </a:r>
            <a:r>
              <a:rPr lang="ko-KR" altLang="en-US" sz="1100" dirty="0"/>
              <a:t>본 게시물 상태를 선택해 줍니다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제목 </a:t>
            </a:r>
            <a:r>
              <a:rPr lang="en-US" altLang="ko-KR" sz="1100" dirty="0"/>
              <a:t>: </a:t>
            </a:r>
            <a:r>
              <a:rPr lang="ko-KR" altLang="en-US" sz="1100" dirty="0"/>
              <a:t>본 게시물과 관련된 게시물의 제목을 입력합니다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중요 </a:t>
            </a:r>
            <a:r>
              <a:rPr lang="en-US" altLang="ko-KR" sz="1100" dirty="0"/>
              <a:t>: </a:t>
            </a:r>
            <a:r>
              <a:rPr lang="ko-KR" altLang="en-US" sz="1100" dirty="0"/>
              <a:t>본 게시물에 대한 게시글을 ’</a:t>
            </a:r>
            <a:r>
              <a:rPr lang="ko-KR" altLang="en-US" sz="1100" dirty="0" err="1"/>
              <a:t>중요’로</a:t>
            </a:r>
            <a:r>
              <a:rPr lang="ko-KR" altLang="en-US" sz="1100" dirty="0"/>
              <a:t> 체크한 경우에 게시물 목록 리스트에 </a:t>
            </a:r>
            <a:r>
              <a:rPr lang="en-US" altLang="ko-KR" sz="1100" dirty="0"/>
              <a:t>‘</a:t>
            </a:r>
            <a:r>
              <a:rPr lang="ko-KR" altLang="en-US" sz="1100" dirty="0"/>
              <a:t>빨간 글씨</a:t>
            </a:r>
            <a:r>
              <a:rPr lang="en-US" altLang="ko-KR" sz="1100" dirty="0"/>
              <a:t>’</a:t>
            </a:r>
            <a:r>
              <a:rPr lang="ko-KR" altLang="en-US" sz="1100" dirty="0"/>
              <a:t>로 표시됩니다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등록옵션 </a:t>
            </a:r>
            <a:r>
              <a:rPr lang="en-US" altLang="ko-KR" sz="1100" dirty="0"/>
              <a:t>: (</a:t>
            </a:r>
            <a:r>
              <a:rPr lang="ko-KR" altLang="en-US" sz="1100" dirty="0"/>
              <a:t>최상위</a:t>
            </a:r>
            <a:r>
              <a:rPr lang="en-US" altLang="ko-KR" sz="1100" dirty="0"/>
              <a:t>) </a:t>
            </a:r>
            <a:r>
              <a:rPr lang="ko-KR" altLang="en-US" sz="1100" dirty="0"/>
              <a:t>본 등록 게시판의 얼마나의 기간 동안 상단에 무조건 나오도록 하는 기능입니다</a:t>
            </a:r>
            <a:r>
              <a:rPr lang="en-US" altLang="ko-KR" sz="1100" dirty="0"/>
              <a:t>. (1</a:t>
            </a:r>
            <a:r>
              <a:rPr lang="ko-KR" altLang="en-US" sz="1100" dirty="0"/>
              <a:t>일</a:t>
            </a:r>
            <a:r>
              <a:rPr lang="en-US" altLang="ko-KR" sz="1100" dirty="0"/>
              <a:t>~</a:t>
            </a:r>
            <a:r>
              <a:rPr lang="ko-KR" altLang="en-US" sz="1100" dirty="0"/>
              <a:t>영구</a:t>
            </a:r>
            <a:r>
              <a:rPr lang="en-US" altLang="ko-KR" sz="1100" dirty="0"/>
              <a:t>)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176B5E9B-A705-4FFF-B40C-637843307CFE}"/>
              </a:ext>
            </a:extLst>
          </p:cNvPr>
          <p:cNvSpPr/>
          <p:nvPr/>
        </p:nvSpPr>
        <p:spPr>
          <a:xfrm>
            <a:off x="3162168" y="2425701"/>
            <a:ext cx="281119" cy="214311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0C514B22-997D-450C-87FA-8E5BB9A45DCB}"/>
              </a:ext>
            </a:extLst>
          </p:cNvPr>
          <p:cNvSpPr/>
          <p:nvPr/>
        </p:nvSpPr>
        <p:spPr>
          <a:xfrm>
            <a:off x="3162168" y="2709070"/>
            <a:ext cx="281119" cy="214311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3D92E064-286C-4CA5-B826-EB9BA7BC243C}"/>
              </a:ext>
            </a:extLst>
          </p:cNvPr>
          <p:cNvSpPr/>
          <p:nvPr/>
        </p:nvSpPr>
        <p:spPr>
          <a:xfrm>
            <a:off x="3162168" y="2993232"/>
            <a:ext cx="281119" cy="214311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5BAED42F-32BC-4339-BB41-09E355F3FFE2}"/>
              </a:ext>
            </a:extLst>
          </p:cNvPr>
          <p:cNvSpPr/>
          <p:nvPr/>
        </p:nvSpPr>
        <p:spPr>
          <a:xfrm>
            <a:off x="8986838" y="2994365"/>
            <a:ext cx="431006" cy="202405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A686EFA9-401A-4ADC-8672-BD11702335A9}"/>
              </a:ext>
            </a:extLst>
          </p:cNvPr>
          <p:cNvSpPr/>
          <p:nvPr/>
        </p:nvSpPr>
        <p:spPr>
          <a:xfrm>
            <a:off x="3144352" y="5938838"/>
            <a:ext cx="1337161" cy="581023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127ABA9E-B5E9-7932-2C16-2195C782F4CC}"/>
              </a:ext>
            </a:extLst>
          </p:cNvPr>
          <p:cNvSpPr/>
          <p:nvPr/>
        </p:nvSpPr>
        <p:spPr>
          <a:xfrm>
            <a:off x="3197692" y="3561398"/>
            <a:ext cx="6273968" cy="652462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C904E0B-141A-C63E-6FC0-DAC78271D705}"/>
              </a:ext>
            </a:extLst>
          </p:cNvPr>
          <p:cNvSpPr/>
          <p:nvPr/>
        </p:nvSpPr>
        <p:spPr>
          <a:xfrm>
            <a:off x="8899209" y="3998119"/>
            <a:ext cx="225741" cy="216873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20857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1BC68643-02A7-FDE2-7D75-9F7B96979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0627" y="5306023"/>
            <a:ext cx="6970481" cy="13319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F95B4D7B-F214-BF58-A4B5-FA362AA28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546" y="3038133"/>
            <a:ext cx="6970480" cy="7031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게시판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215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게시판 내 각 게시물의 글쓰기 버튼을 누르면 글쓰기 폼이 나타나게 됩니다</a:t>
            </a:r>
            <a:r>
              <a:rPr lang="en-US" altLang="ko-KR" sz="1050" dirty="0"/>
              <a:t>.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이곳에서 게시물의 제목과 내용을 입력한 후 파일 첨부를 원할 때에는 업로드</a:t>
            </a:r>
            <a:r>
              <a:rPr lang="en-US" altLang="ko-KR" sz="1050" dirty="0"/>
              <a:t>/</a:t>
            </a:r>
            <a:r>
              <a:rPr lang="ko-KR" altLang="en-US" sz="1050" dirty="0" err="1"/>
              <a:t>파일함</a:t>
            </a:r>
            <a:r>
              <a:rPr lang="ko-KR" altLang="en-US" sz="1050" dirty="0"/>
              <a:t> 버튼을 눌러 파일을 첨부할 수 있습니다</a:t>
            </a:r>
            <a:r>
              <a:rPr lang="en-US" altLang="ko-KR" sz="1050" dirty="0"/>
              <a:t>.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ko-KR" sz="1050" dirty="0"/>
              <a:t> </a:t>
            </a:r>
            <a:r>
              <a:rPr lang="ko-KR" altLang="en-US" sz="1050" dirty="0"/>
              <a:t>모든 것이 완료되면 저장 버튼을 눌러 게시물을 저장합니다</a:t>
            </a:r>
            <a:r>
              <a:rPr lang="en-US" altLang="ko-KR" sz="1050" dirty="0"/>
              <a:t>.  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글쓰기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9867FAA-AB46-46F1-935E-9497E47C79D9}"/>
              </a:ext>
            </a:extLst>
          </p:cNvPr>
          <p:cNvSpPr txBox="1"/>
          <p:nvPr/>
        </p:nvSpPr>
        <p:spPr>
          <a:xfrm>
            <a:off x="3135184" y="190827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알림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9D9EFB-E176-49AE-8DDD-B5724310DD50}"/>
              </a:ext>
            </a:extLst>
          </p:cNvPr>
          <p:cNvSpPr txBox="1"/>
          <p:nvPr/>
        </p:nvSpPr>
        <p:spPr>
          <a:xfrm>
            <a:off x="3135183" y="559379"/>
            <a:ext cx="8619938" cy="107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본 게시물을 등록하면서 동시에 ‘필수 </a:t>
            </a:r>
            <a:r>
              <a:rPr lang="ko-KR" altLang="en-US" sz="1100" dirty="0" err="1"/>
              <a:t>조회자’를</a:t>
            </a:r>
            <a:r>
              <a:rPr lang="ko-KR" altLang="en-US" sz="1100" dirty="0"/>
              <a:t> 대상으로 </a:t>
            </a:r>
            <a:r>
              <a:rPr lang="ko-KR" altLang="en-US" sz="1100" dirty="0" err="1"/>
              <a:t>업무알림으로</a:t>
            </a:r>
            <a:r>
              <a:rPr lang="ko-KR" altLang="en-US" sz="1100" dirty="0"/>
              <a:t> 발송하기 위한 수신자를 지정합니다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본 기능은 단순히 게시판에 게시물로 등록하면 조회자들은 언제 어떤 게시물이 올라왔는지를 일일이 체크하기 힘들기에</a:t>
            </a:r>
            <a:r>
              <a:rPr lang="en-US" altLang="ko-KR" sz="1100" dirty="0"/>
              <a:t>, </a:t>
            </a:r>
            <a:r>
              <a:rPr lang="ko-KR" altLang="en-US" sz="1100" dirty="0"/>
              <a:t>필수 조회자를 대상으로 본 게시물 내용을 </a:t>
            </a:r>
            <a:r>
              <a:rPr lang="en-US" altLang="ko-KR" sz="1100" dirty="0"/>
              <a:t>(</a:t>
            </a:r>
            <a:r>
              <a:rPr lang="ko-KR" altLang="en-US" sz="1100" dirty="0"/>
              <a:t>업무</a:t>
            </a:r>
            <a:r>
              <a:rPr lang="en-US" altLang="ko-KR" sz="1100" dirty="0"/>
              <a:t>) </a:t>
            </a:r>
            <a:r>
              <a:rPr lang="ko-KR" altLang="en-US" sz="1100" dirty="0"/>
              <a:t>알림으로 발송해 준다면 필수 조 회자들이 본 게시물을 신속하게 조회할 가능성이 높도록 하기 위한 기능입니다</a:t>
            </a:r>
            <a:r>
              <a:rPr lang="en-US" altLang="ko-KR" sz="1100" dirty="0"/>
              <a:t>. </a:t>
            </a:r>
            <a:endParaRPr lang="en-US" altLang="ko-KR" sz="11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006A99-2D3A-41CD-A4C7-CAD4278463D1}"/>
              </a:ext>
            </a:extLst>
          </p:cNvPr>
          <p:cNvSpPr txBox="1"/>
          <p:nvPr/>
        </p:nvSpPr>
        <p:spPr>
          <a:xfrm>
            <a:off x="3135184" y="1705480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보안등급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252E00-02CC-44E8-8EC8-49DF23880EDA}"/>
              </a:ext>
            </a:extLst>
          </p:cNvPr>
          <p:cNvSpPr txBox="1"/>
          <p:nvPr/>
        </p:nvSpPr>
        <p:spPr>
          <a:xfrm>
            <a:off x="3135183" y="2074032"/>
            <a:ext cx="8619938" cy="82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본 게시물이 해당 게시판에 등록이 되면서 조회를 할 대상을 ‘</a:t>
            </a:r>
            <a:r>
              <a:rPr lang="ko-KR" altLang="en-US" sz="1100" dirty="0" err="1"/>
              <a:t>보안등급’을</a:t>
            </a:r>
            <a:r>
              <a:rPr lang="ko-KR" altLang="en-US" sz="1100" dirty="0"/>
              <a:t> 가지고 설정하는 기능입니다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설정한 보안등급 이하의 사용자는 본 게시물을 조회할 수 없게 됩니다</a:t>
            </a:r>
            <a:r>
              <a:rPr lang="en-US" altLang="ko-KR" sz="1100" dirty="0"/>
              <a:t>. </a:t>
            </a:r>
            <a:r>
              <a:rPr lang="ko-KR" altLang="en-US" sz="1100" dirty="0"/>
              <a:t>즉</a:t>
            </a:r>
            <a:r>
              <a:rPr lang="en-US" altLang="ko-KR" sz="1100" dirty="0"/>
              <a:t>, 4 </a:t>
            </a:r>
            <a:r>
              <a:rPr lang="ko-KR" altLang="en-US" sz="1100" dirty="0"/>
              <a:t>등급으로 설정을 하게 되면 ‘</a:t>
            </a:r>
            <a:r>
              <a:rPr lang="en-US" altLang="ko-KR" sz="1100" dirty="0"/>
              <a:t>5 </a:t>
            </a:r>
            <a:r>
              <a:rPr lang="ko-KR" altLang="en-US" sz="1100" dirty="0"/>
              <a:t>등급 이하 </a:t>
            </a:r>
            <a:r>
              <a:rPr lang="ko-KR" altLang="en-US" sz="1100" dirty="0" err="1"/>
              <a:t>사용자’는</a:t>
            </a:r>
            <a:r>
              <a:rPr lang="ko-KR" altLang="en-US" sz="1100" dirty="0"/>
              <a:t> 조회가 불가능하고</a:t>
            </a:r>
            <a:r>
              <a:rPr lang="en-US" altLang="ko-KR" sz="1100" dirty="0"/>
              <a:t>, 4 </a:t>
            </a:r>
            <a:r>
              <a:rPr lang="ko-KR" altLang="en-US" sz="1100" dirty="0"/>
              <a:t>등급 이상 사용자들만 본 게시물을 조회할 수 있게 됩니다</a:t>
            </a:r>
            <a:r>
              <a:rPr lang="en-US" altLang="ko-KR" sz="1100" dirty="0"/>
              <a:t>. </a:t>
            </a:r>
            <a:endParaRPr lang="en-US" altLang="ko-KR" sz="11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51D087-FE86-4904-A841-A6B86939A64B}"/>
              </a:ext>
            </a:extLst>
          </p:cNvPr>
          <p:cNvSpPr txBox="1"/>
          <p:nvPr/>
        </p:nvSpPr>
        <p:spPr>
          <a:xfrm>
            <a:off x="3135184" y="3956469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게시기간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CF24A9-4F1D-4EA0-BD26-D9CF19530DFB}"/>
              </a:ext>
            </a:extLst>
          </p:cNvPr>
          <p:cNvSpPr txBox="1"/>
          <p:nvPr/>
        </p:nvSpPr>
        <p:spPr>
          <a:xfrm>
            <a:off x="3135183" y="4325021"/>
            <a:ext cx="8619938" cy="82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본 게시물이 해당 게시판에 존재하게 되는 기간을 설정합니다</a:t>
            </a:r>
            <a:r>
              <a:rPr lang="en-US" altLang="ko-KR" sz="1100" dirty="0"/>
              <a:t>. </a:t>
            </a:r>
            <a:r>
              <a:rPr lang="ko-KR" altLang="en-US" sz="1100" dirty="0"/>
              <a:t>게시기간 </a:t>
            </a:r>
            <a:r>
              <a:rPr lang="ko-KR" altLang="en-US" sz="1100" dirty="0" err="1"/>
              <a:t>미선택</a:t>
            </a:r>
            <a:r>
              <a:rPr lang="ko-KR" altLang="en-US" sz="1100" dirty="0"/>
              <a:t> 시 “영구</a:t>
            </a:r>
            <a:r>
              <a:rPr lang="en-US" altLang="ko-KR" sz="1100" dirty="0"/>
              <a:t>”</a:t>
            </a:r>
            <a:r>
              <a:rPr lang="ko-KR" altLang="en-US" sz="1100" dirty="0"/>
              <a:t>입니다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설정한 보존 기간을 경과하게 되면 자동으로 삭제되지는 않으나</a:t>
            </a:r>
            <a:r>
              <a:rPr lang="en-US" altLang="ko-KR" sz="1100" dirty="0"/>
              <a:t>, </a:t>
            </a:r>
            <a:r>
              <a:rPr lang="ko-KR" altLang="en-US" sz="1100" dirty="0"/>
              <a:t>별도 ‘</a:t>
            </a:r>
            <a:r>
              <a:rPr lang="ko-KR" altLang="en-US" sz="1100" dirty="0" err="1"/>
              <a:t>만료함’으로</a:t>
            </a:r>
            <a:r>
              <a:rPr lang="ko-KR" altLang="en-US" sz="1100" dirty="0"/>
              <a:t> 본 게시물이 이동하게 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최상위란</a:t>
            </a:r>
            <a:r>
              <a:rPr lang="en-US" altLang="ko-KR" sz="1100" dirty="0"/>
              <a:t> </a:t>
            </a:r>
            <a:r>
              <a:rPr lang="ko-KR" altLang="en-US" sz="1100" dirty="0"/>
              <a:t>본 게시물을 목록 리스트에 최상위로 존재하는 기간을 설정합니다</a:t>
            </a:r>
            <a:r>
              <a:rPr lang="en-US" altLang="ko-KR" sz="1100" dirty="0"/>
              <a:t>.</a:t>
            </a: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AAF82D13-5213-4E82-8BC2-5B7AF0B99296}"/>
              </a:ext>
            </a:extLst>
          </p:cNvPr>
          <p:cNvSpPr/>
          <p:nvPr/>
        </p:nvSpPr>
        <p:spPr>
          <a:xfrm>
            <a:off x="3135830" y="3454005"/>
            <a:ext cx="1450458" cy="284558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A23877BA-6FB6-4CC2-BFDF-494BB322B28F}"/>
              </a:ext>
            </a:extLst>
          </p:cNvPr>
          <p:cNvSpPr/>
          <p:nvPr/>
        </p:nvSpPr>
        <p:spPr>
          <a:xfrm>
            <a:off x="9216726" y="3047382"/>
            <a:ext cx="860724" cy="279224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7FB1B10D-D744-4429-8984-4C54288CBB60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10077450" y="3186994"/>
            <a:ext cx="659606" cy="0"/>
          </a:xfrm>
          <a:prstGeom prst="straightConnector1">
            <a:avLst/>
          </a:prstGeom>
          <a:ln w="19050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B1C4B946-63C5-403E-B906-7087421688DF}"/>
              </a:ext>
            </a:extLst>
          </p:cNvPr>
          <p:cNvSpPr/>
          <p:nvPr/>
        </p:nvSpPr>
        <p:spPr>
          <a:xfrm>
            <a:off x="6403181" y="5407222"/>
            <a:ext cx="711994" cy="1222178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4836875-B295-66C7-372C-7CEFBB0415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8582" y="3050962"/>
            <a:ext cx="924054" cy="1286054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483042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1137678" y="1176021"/>
            <a:ext cx="3332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1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목차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8EEDD9-5A87-479A-AE03-D10CBE87AA82}"/>
              </a:ext>
            </a:extLst>
          </p:cNvPr>
          <p:cNvSpPr txBox="1"/>
          <p:nvPr/>
        </p:nvSpPr>
        <p:spPr>
          <a:xfrm>
            <a:off x="7722152" y="2138046"/>
            <a:ext cx="560612" cy="2997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01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02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03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04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05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06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07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8430D7-5AC6-4FC7-B4BD-ACBEFA91BDEC}"/>
              </a:ext>
            </a:extLst>
          </p:cNvPr>
          <p:cNvSpPr txBox="1"/>
          <p:nvPr/>
        </p:nvSpPr>
        <p:spPr>
          <a:xfrm>
            <a:off x="8282764" y="2138046"/>
            <a:ext cx="1283627" cy="2997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개요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공용 게시판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개인 게시판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게시물 조회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게시물 작성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알림판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나의 글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나의 의견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97209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3B7F478-9DCC-9AB2-0BF7-3CD859230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79" y="2478043"/>
            <a:ext cx="6580072" cy="40967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게시판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알림판 추가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작성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1349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그룹웨어 </a:t>
            </a:r>
            <a:r>
              <a:rPr lang="en-US" altLang="ko-KR" sz="1050" dirty="0"/>
              <a:t>HOME </a:t>
            </a:r>
            <a:r>
              <a:rPr lang="ko-KR" altLang="en-US" sz="1050" dirty="0"/>
              <a:t>상단 중간 부분에 등록된 알림판 내용이 제공합니다</a:t>
            </a:r>
            <a:r>
              <a:rPr lang="en-US" altLang="ko-KR" sz="1050" dirty="0"/>
              <a:t>.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 에디터에 여러가지 기능을 제공합니다</a:t>
            </a:r>
            <a:r>
              <a:rPr lang="en-US" altLang="ko-KR" sz="1050" dirty="0"/>
              <a:t>. (Ai </a:t>
            </a:r>
            <a:r>
              <a:rPr lang="ko-KR" altLang="en-US" sz="1050" dirty="0"/>
              <a:t>도구로 문장</a:t>
            </a:r>
            <a:r>
              <a:rPr lang="en-US" altLang="ko-KR" sz="1050" dirty="0"/>
              <a:t>, </a:t>
            </a:r>
            <a:r>
              <a:rPr lang="ko-KR" altLang="en-US" sz="1050" dirty="0"/>
              <a:t>문서</a:t>
            </a:r>
            <a:r>
              <a:rPr lang="en-US" altLang="ko-KR" sz="1050" dirty="0"/>
              <a:t>, </a:t>
            </a:r>
            <a:r>
              <a:rPr lang="ko-KR" altLang="en-US" sz="1050" dirty="0"/>
              <a:t>기획서 등 텍스트 편집 자동화 및 개선 결과 지원</a:t>
            </a:r>
            <a:r>
              <a:rPr lang="en-US" altLang="ko-KR" sz="1050" dirty="0"/>
              <a:t>)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알림판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2" y="553188"/>
            <a:ext cx="8899163" cy="1329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제목 </a:t>
            </a:r>
            <a:r>
              <a:rPr lang="en-US" altLang="ko-KR" sz="1100" dirty="0"/>
              <a:t>: </a:t>
            </a:r>
            <a:r>
              <a:rPr lang="ko-KR" altLang="en-US" sz="1100" dirty="0" err="1"/>
              <a:t>알림글의</a:t>
            </a:r>
            <a:r>
              <a:rPr lang="ko-KR" altLang="en-US" sz="1100" dirty="0"/>
              <a:t> 제목을 입력합니다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중요 </a:t>
            </a:r>
            <a:r>
              <a:rPr lang="en-US" altLang="ko-KR" sz="1100" dirty="0"/>
              <a:t>: </a:t>
            </a:r>
            <a:r>
              <a:rPr lang="ko-KR" altLang="en-US" sz="1100" dirty="0"/>
              <a:t>중요표시에 체크를 한 경우에 게시물 목록 리스트에 </a:t>
            </a:r>
            <a:r>
              <a:rPr lang="en-US" altLang="ko-KR" sz="1100" dirty="0"/>
              <a:t>‘</a:t>
            </a:r>
            <a:r>
              <a:rPr lang="ko-KR" altLang="en-US" sz="1100" dirty="0"/>
              <a:t>빨간 글씨</a:t>
            </a:r>
            <a:r>
              <a:rPr lang="en-US" altLang="ko-KR" sz="1100" dirty="0"/>
              <a:t>’</a:t>
            </a:r>
            <a:r>
              <a:rPr lang="ko-KR" altLang="en-US" sz="1100" dirty="0"/>
              <a:t>로 표시됩니다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게시기간 </a:t>
            </a:r>
            <a:r>
              <a:rPr lang="en-US" altLang="ko-KR" sz="1100" dirty="0"/>
              <a:t>: </a:t>
            </a:r>
            <a:r>
              <a:rPr lang="ko-KR" altLang="en-US" sz="1100" dirty="0"/>
              <a:t>본 </a:t>
            </a:r>
            <a:r>
              <a:rPr lang="ko-KR" altLang="en-US" sz="1100" dirty="0" err="1"/>
              <a:t>알림글이</a:t>
            </a:r>
            <a:r>
              <a:rPr lang="ko-KR" altLang="en-US" sz="1100" dirty="0"/>
              <a:t> </a:t>
            </a:r>
            <a:r>
              <a:rPr lang="en-US" altLang="ko-KR" sz="1100" dirty="0"/>
              <a:t>HOME </a:t>
            </a:r>
            <a:r>
              <a:rPr lang="ko-KR" altLang="en-US" sz="1100" dirty="0"/>
              <a:t>상단중간 알림판에 제공될 일시를 지정합니다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파일첨부 </a:t>
            </a:r>
            <a:r>
              <a:rPr lang="en-US" altLang="ko-KR" sz="1100" dirty="0"/>
              <a:t>: </a:t>
            </a:r>
            <a:r>
              <a:rPr lang="ko-KR" altLang="en-US" sz="1100" dirty="0" err="1"/>
              <a:t>알림글과</a:t>
            </a:r>
            <a:r>
              <a:rPr lang="ko-KR" altLang="en-US" sz="1100" dirty="0"/>
              <a:t> 관련된 파일을 첨부합니다</a:t>
            </a:r>
            <a:r>
              <a:rPr lang="en-US" altLang="ko-KR" sz="1100" dirty="0"/>
              <a:t>. (</a:t>
            </a:r>
            <a:r>
              <a:rPr lang="ko-KR" altLang="en-US" sz="1100" dirty="0"/>
              <a:t>다운로드를 하지 않아도 </a:t>
            </a:r>
            <a:r>
              <a:rPr lang="ko-KR" altLang="en-US" sz="1100" dirty="0" err="1"/>
              <a:t>빠른조회가</a:t>
            </a:r>
            <a:r>
              <a:rPr lang="ko-KR" altLang="en-US" sz="1100" dirty="0"/>
              <a:t> 가능합니다</a:t>
            </a:r>
            <a:r>
              <a:rPr lang="en-US" altLang="ko-KR" sz="1100" dirty="0"/>
              <a:t>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보안등급 </a:t>
            </a:r>
            <a:r>
              <a:rPr lang="en-US" altLang="ko-KR" sz="1100" dirty="0"/>
              <a:t>: </a:t>
            </a:r>
            <a:r>
              <a:rPr lang="ko-KR" altLang="en-US" sz="1100" dirty="0"/>
              <a:t>본 </a:t>
            </a:r>
            <a:r>
              <a:rPr lang="ko-KR" altLang="en-US" sz="1100" dirty="0" err="1"/>
              <a:t>알림글을</a:t>
            </a:r>
            <a:r>
              <a:rPr lang="ko-KR" altLang="en-US" sz="1100" dirty="0"/>
              <a:t> 조회할 보안등급을 설정할 수 있습니다</a:t>
            </a:r>
            <a:r>
              <a:rPr lang="en-US" altLang="ko-KR" sz="1100" dirty="0"/>
              <a:t>.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3E80F328-8233-4500-AEFF-79E5A12F9388}"/>
              </a:ext>
            </a:extLst>
          </p:cNvPr>
          <p:cNvSpPr/>
          <p:nvPr/>
        </p:nvSpPr>
        <p:spPr>
          <a:xfrm>
            <a:off x="3146609" y="2921355"/>
            <a:ext cx="337353" cy="275966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2D90A856-799E-497E-815F-D697B77B59F1}"/>
              </a:ext>
            </a:extLst>
          </p:cNvPr>
          <p:cNvSpPr/>
          <p:nvPr/>
        </p:nvSpPr>
        <p:spPr>
          <a:xfrm>
            <a:off x="3146610" y="3207106"/>
            <a:ext cx="565759" cy="275966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FF51376F-430F-4A0A-9FE3-C24757D595AA}"/>
              </a:ext>
            </a:extLst>
          </p:cNvPr>
          <p:cNvSpPr/>
          <p:nvPr/>
        </p:nvSpPr>
        <p:spPr>
          <a:xfrm>
            <a:off x="3146609" y="3495242"/>
            <a:ext cx="337353" cy="275966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46FE37B6-5473-45BC-B689-B21E2ACD408A}"/>
              </a:ext>
            </a:extLst>
          </p:cNvPr>
          <p:cNvSpPr/>
          <p:nvPr/>
        </p:nvSpPr>
        <p:spPr>
          <a:xfrm>
            <a:off x="9149456" y="2924918"/>
            <a:ext cx="454125" cy="243731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827C00C9-9C63-425B-8D38-3541B07162CD}"/>
              </a:ext>
            </a:extLst>
          </p:cNvPr>
          <p:cNvSpPr/>
          <p:nvPr/>
        </p:nvSpPr>
        <p:spPr>
          <a:xfrm>
            <a:off x="3157311" y="6261217"/>
            <a:ext cx="793184" cy="258646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3FC44BEB-4A94-43BF-BDCF-6582BBF79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179" y="1961112"/>
            <a:ext cx="4789622" cy="426883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D0C3E778-5791-4F52-A0DE-5C13A003C7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8557" y="2093021"/>
            <a:ext cx="1228724" cy="197313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6AAD935D-9FEF-D665-3DDD-7F2FA048E56D}"/>
              </a:ext>
            </a:extLst>
          </p:cNvPr>
          <p:cNvSpPr/>
          <p:nvPr/>
        </p:nvSpPr>
        <p:spPr>
          <a:xfrm>
            <a:off x="3186752" y="3825992"/>
            <a:ext cx="6475408" cy="688858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6BCCEA0-12F9-84AF-0BA9-119C6B3D50EA}"/>
              </a:ext>
            </a:extLst>
          </p:cNvPr>
          <p:cNvSpPr/>
          <p:nvPr/>
        </p:nvSpPr>
        <p:spPr>
          <a:xfrm>
            <a:off x="9068446" y="4283869"/>
            <a:ext cx="230335" cy="230981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7730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285E100-8F14-0076-9D4D-19EBE90A74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513"/>
          <a:stretch/>
        </p:blipFill>
        <p:spPr>
          <a:xfrm>
            <a:off x="3886725" y="1384876"/>
            <a:ext cx="7204275" cy="47755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19C7A4-D8B0-4784-9C94-6B20A89FC1A4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게시판에서 자신이 쓴 글을 전부 제공합니다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E9E7CA-2107-4F60-9DB5-C83CD01098B8}"/>
              </a:ext>
            </a:extLst>
          </p:cNvPr>
          <p:cNvSpPr txBox="1"/>
          <p:nvPr/>
        </p:nvSpPr>
        <p:spPr>
          <a:xfrm>
            <a:off x="2785730" y="697537"/>
            <a:ext cx="9406270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게시판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나의 글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7CF8CE-E03C-4F5C-AE32-0A182242A6E8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게시판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41AC7EC2-988B-4BE8-828D-DF36E02F3745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나의 글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CC03D61F-EEDC-44CB-90AB-5EF1E5CC78BF}"/>
              </a:ext>
            </a:extLst>
          </p:cNvPr>
          <p:cNvSpPr/>
          <p:nvPr/>
        </p:nvSpPr>
        <p:spPr>
          <a:xfrm>
            <a:off x="4730750" y="2256029"/>
            <a:ext cx="377825" cy="528446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42131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92881E4-02F7-3CF9-7166-2CCC1050C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727" y="1384878"/>
            <a:ext cx="7204274" cy="46293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19C7A4-D8B0-4784-9C94-6B20A89FC1A4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게시판에서 자신이 쓴 의견을 전부 제공합니다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E9E7CA-2107-4F60-9DB5-C83CD01098B8}"/>
              </a:ext>
            </a:extLst>
          </p:cNvPr>
          <p:cNvSpPr txBox="1"/>
          <p:nvPr/>
        </p:nvSpPr>
        <p:spPr>
          <a:xfrm>
            <a:off x="2785730" y="697537"/>
            <a:ext cx="9406270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게시판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나의 의견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7CF8CE-E03C-4F5C-AE32-0A182242A6E8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게시판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41AC7EC2-988B-4BE8-828D-DF36E02F3745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나의 의견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4DE8C5DB-D1BE-04BA-016C-6DFF7A731810}"/>
              </a:ext>
            </a:extLst>
          </p:cNvPr>
          <p:cNvSpPr/>
          <p:nvPr/>
        </p:nvSpPr>
        <p:spPr>
          <a:xfrm flipH="1">
            <a:off x="5071181" y="2273809"/>
            <a:ext cx="408867" cy="507491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5807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7662BD8C-CE59-A31F-920F-95B86C366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7465" y="1660083"/>
            <a:ext cx="7075280" cy="46407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게시판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THE GWARE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게시판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79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게시판은 다양한 보안</a:t>
            </a:r>
            <a:r>
              <a:rPr lang="en-US" altLang="ko-KR" sz="1050" dirty="0"/>
              <a:t>, </a:t>
            </a:r>
            <a:r>
              <a:rPr lang="ko-KR" altLang="en-US" sz="1050" dirty="0"/>
              <a:t>검색 및 자료 저장 기능을 통하여 사내에 발생하는 의견과 자료를 수렴하여 관리합니다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게시판 개요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2" y="553188"/>
            <a:ext cx="8583851" cy="823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다양한 종류의 게시판을 무제한 생성</a:t>
            </a:r>
            <a:r>
              <a:rPr lang="en-US" altLang="ko-KR" sz="1100" dirty="0"/>
              <a:t>, </a:t>
            </a:r>
            <a:r>
              <a:rPr lang="ko-KR" altLang="en-US" sz="1100" dirty="0"/>
              <a:t>보안</a:t>
            </a:r>
            <a:r>
              <a:rPr lang="en-US" altLang="ko-KR" sz="1100" dirty="0"/>
              <a:t>, </a:t>
            </a:r>
            <a:r>
              <a:rPr lang="ko-KR" altLang="en-US" sz="1100" dirty="0"/>
              <a:t>각 게시물 별 보안등급을 지정할 수 있으며 게시물을 업무관리</a:t>
            </a:r>
            <a:r>
              <a:rPr lang="en-US" altLang="ko-KR" sz="1100" dirty="0"/>
              <a:t>(</a:t>
            </a:r>
            <a:r>
              <a:rPr lang="ko-KR" altLang="en-US" sz="1100" dirty="0"/>
              <a:t>메일</a:t>
            </a:r>
            <a:r>
              <a:rPr lang="en-US" altLang="ko-KR" sz="1100" dirty="0"/>
              <a:t>/</a:t>
            </a:r>
            <a:r>
              <a:rPr lang="ko-KR" altLang="en-US" sz="1100" dirty="0"/>
              <a:t>알림</a:t>
            </a:r>
            <a:r>
              <a:rPr lang="en-US" altLang="ko-KR" sz="1100" dirty="0"/>
              <a:t>)</a:t>
            </a:r>
            <a:r>
              <a:rPr lang="ko-KR" altLang="en-US" sz="1100" dirty="0"/>
              <a:t>로 배포</a:t>
            </a:r>
            <a:r>
              <a:rPr lang="en-US" altLang="ko-KR" sz="1100" dirty="0"/>
              <a:t>, </a:t>
            </a:r>
            <a:r>
              <a:rPr lang="ko-KR" altLang="en-US" sz="1100" dirty="0"/>
              <a:t>공지사항 등록</a:t>
            </a:r>
            <a:r>
              <a:rPr lang="en-US" altLang="ko-KR" sz="1100" dirty="0"/>
              <a:t>, </a:t>
            </a:r>
            <a:r>
              <a:rPr lang="ko-KR" altLang="en-US" sz="1100" dirty="0"/>
              <a:t>통합검색</a:t>
            </a:r>
            <a:r>
              <a:rPr lang="en-US" altLang="ko-KR" sz="1100" dirty="0"/>
              <a:t>, </a:t>
            </a:r>
            <a:r>
              <a:rPr lang="ko-KR" altLang="en-US" sz="1100" dirty="0"/>
              <a:t>백업 등의 기능을 제공하여 업무의 효율적인 커뮤니케이션이 가능합니다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공용게시판과 개인게시판으로 나눠져 있으며 개인게시판에는 분류 관리가 제공됩니다</a:t>
            </a:r>
            <a:r>
              <a:rPr lang="en-US" altLang="ko-KR" sz="1100" dirty="0"/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04305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A9F31C37-C295-A59B-17B9-5276DD2750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724"/>
          <a:stretch/>
        </p:blipFill>
        <p:spPr>
          <a:xfrm>
            <a:off x="3135180" y="2252343"/>
            <a:ext cx="7069762" cy="41198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게시판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게시판 생성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79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모든 게시판에서 보안등급을 걸어 필요한 사람에게 공유하며</a:t>
            </a:r>
            <a:r>
              <a:rPr lang="en-US" altLang="ko-KR" sz="1050" dirty="0"/>
              <a:t>, </a:t>
            </a:r>
            <a:r>
              <a:rPr lang="ko-KR" altLang="en-US" sz="1050" dirty="0"/>
              <a:t>불필요한 사람에게는 공개되지 않도록 제공합니다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전체게시판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2" y="553188"/>
            <a:ext cx="8899163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게시판을 사용하기 위해서는 </a:t>
            </a:r>
            <a:r>
              <a:rPr lang="en-US" altLang="ko-KR" sz="1100" dirty="0"/>
              <a:t>[</a:t>
            </a:r>
            <a:r>
              <a:rPr lang="ko-KR" altLang="en-US" sz="1100" dirty="0"/>
              <a:t>관리메뉴 </a:t>
            </a:r>
            <a:r>
              <a:rPr lang="en-US" altLang="ko-KR" sz="1100" dirty="0"/>
              <a:t>-&gt; </a:t>
            </a:r>
            <a:r>
              <a:rPr lang="ko-KR" altLang="en-US" sz="1100" dirty="0"/>
              <a:t>분류관리 </a:t>
            </a:r>
            <a:r>
              <a:rPr lang="en-US" altLang="ko-KR" sz="1100" dirty="0"/>
              <a:t>-&gt; </a:t>
            </a:r>
            <a:r>
              <a:rPr lang="ko-KR" altLang="en-US" sz="1100" dirty="0"/>
              <a:t>게시판</a:t>
            </a:r>
            <a:r>
              <a:rPr lang="en-US" altLang="ko-KR" sz="1100" dirty="0"/>
              <a:t>]</a:t>
            </a:r>
            <a:r>
              <a:rPr lang="ko-KR" altLang="en-US" sz="1100" dirty="0"/>
              <a:t>에서 게시판의 분류와 게시판을 생성해 주어야 합니다</a:t>
            </a:r>
            <a:r>
              <a:rPr lang="en-US" altLang="ko-KR" sz="1100" dirty="0"/>
              <a:t>. (</a:t>
            </a:r>
            <a:r>
              <a:rPr lang="ko-KR" altLang="en-US" sz="1100" dirty="0"/>
              <a:t>관리자</a:t>
            </a:r>
            <a:r>
              <a:rPr lang="en-US" altLang="ko-KR" sz="1100" dirty="0"/>
              <a:t>)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213E14-4A6E-4AFB-A675-5374FE65D060}"/>
              </a:ext>
            </a:extLst>
          </p:cNvPr>
          <p:cNvSpPr txBox="1"/>
          <p:nvPr/>
        </p:nvSpPr>
        <p:spPr>
          <a:xfrm>
            <a:off x="3135184" y="936113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게시판 선택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61F29A-03EB-4C26-BFDC-5A0AC479DC46}"/>
              </a:ext>
            </a:extLst>
          </p:cNvPr>
          <p:cNvSpPr txBox="1"/>
          <p:nvPr/>
        </p:nvSpPr>
        <p:spPr>
          <a:xfrm>
            <a:off x="3135182" y="1304665"/>
            <a:ext cx="8899163" cy="82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상단에 게시판 메뉴를 클릭하게 되면 전체 게시물</a:t>
            </a:r>
            <a:r>
              <a:rPr lang="en-US" altLang="ko-KR" sz="1100" dirty="0"/>
              <a:t>(</a:t>
            </a:r>
            <a:r>
              <a:rPr lang="ko-KR" altLang="en-US" sz="1100" dirty="0"/>
              <a:t>조회 권한 체크</a:t>
            </a:r>
            <a:r>
              <a:rPr lang="en-US" altLang="ko-KR" sz="1100" dirty="0"/>
              <a:t>) </a:t>
            </a:r>
            <a:r>
              <a:rPr lang="ko-KR" altLang="en-US" sz="1100" dirty="0"/>
              <a:t>내역을 제공합니다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원하는 게시판만 보고자 하는 경우 아래와 같이 왼쪽 메뉴에서 원하는 게시판을 클릭해야 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목록에서 게시판을 조회하려면 제목 선택 및 리스트 라인을 더블 클릭하면 조회화면이 제공됩니다</a:t>
            </a:r>
            <a:r>
              <a:rPr lang="en-US" altLang="ko-KR" sz="1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5820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127FF965-63DB-3AC6-DAEE-45192C48C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2" y="1601242"/>
            <a:ext cx="7937919" cy="46740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게시판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게시판 메뉴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79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모든 게시판에서 보안등급을 걸어 필요한 사람에게 공유하며</a:t>
            </a:r>
            <a:r>
              <a:rPr lang="en-US" altLang="ko-KR" sz="1050" dirty="0"/>
              <a:t>, </a:t>
            </a:r>
            <a:r>
              <a:rPr lang="ko-KR" altLang="en-US" sz="1050" dirty="0"/>
              <a:t>불필요한 사람에게는 공개되지 않도록 제공합니다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전체게시판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2" y="553188"/>
            <a:ext cx="8899163" cy="82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게시판 메뉴는 관리자일 때 파란색 글씨로 제공됩니다</a:t>
            </a:r>
            <a:r>
              <a:rPr lang="en-US" altLang="ko-KR" sz="1100" dirty="0"/>
              <a:t>. (</a:t>
            </a:r>
            <a:r>
              <a:rPr lang="ko-KR" altLang="en-US" sz="1100" dirty="0"/>
              <a:t>관리자</a:t>
            </a:r>
            <a:r>
              <a:rPr lang="en-US" altLang="ko-KR" sz="1100" dirty="0"/>
              <a:t>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게시판의 관리자는 게시물 수정</a:t>
            </a:r>
            <a:r>
              <a:rPr lang="en-US" altLang="ko-KR" sz="1100" dirty="0"/>
              <a:t>, </a:t>
            </a:r>
            <a:r>
              <a:rPr lang="ko-KR" altLang="en-US" sz="1100" dirty="0"/>
              <a:t>삭제</a:t>
            </a:r>
            <a:r>
              <a:rPr lang="en-US" altLang="ko-KR" sz="1100" dirty="0"/>
              <a:t>, </a:t>
            </a:r>
            <a:r>
              <a:rPr lang="ko-KR" altLang="en-US" sz="1100" dirty="0"/>
              <a:t>이동이 가능합니다</a:t>
            </a:r>
            <a:r>
              <a:rPr lang="en-US" altLang="ko-KR" sz="1100" dirty="0"/>
              <a:t>. (</a:t>
            </a:r>
            <a:r>
              <a:rPr lang="ko-KR" altLang="en-US" sz="1100" dirty="0"/>
              <a:t>선택한 게시물 숫자를 제공</a:t>
            </a:r>
            <a:r>
              <a:rPr lang="en-US" altLang="ko-KR" sz="1100" dirty="0"/>
              <a:t>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이동 시 익명게시판</a:t>
            </a:r>
            <a:r>
              <a:rPr lang="en-US" altLang="ko-KR" sz="1100" dirty="0"/>
              <a:t>, </a:t>
            </a:r>
            <a:r>
              <a:rPr lang="ko-KR" altLang="en-US" sz="1100" dirty="0"/>
              <a:t>승인게시판 외 게시판으로 이동이 가능합니다</a:t>
            </a:r>
            <a:r>
              <a:rPr lang="en-US" altLang="ko-KR" sz="1100" dirty="0"/>
              <a:t>.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12DE649B-D5E8-8CF2-2CA1-571D2BFF1BAE}"/>
              </a:ext>
            </a:extLst>
          </p:cNvPr>
          <p:cNvSpPr/>
          <p:nvPr/>
        </p:nvSpPr>
        <p:spPr>
          <a:xfrm flipH="1" flipV="1">
            <a:off x="5453062" y="2109154"/>
            <a:ext cx="478632" cy="188752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F1684AA5-AACA-1D9A-5CC0-4070C8B8E325}"/>
              </a:ext>
            </a:extLst>
          </p:cNvPr>
          <p:cNvCxnSpPr>
            <a:cxnSpLocks/>
          </p:cNvCxnSpPr>
          <p:nvPr/>
        </p:nvCxnSpPr>
        <p:spPr>
          <a:xfrm>
            <a:off x="5699522" y="2297906"/>
            <a:ext cx="0" cy="73819"/>
          </a:xfrm>
          <a:prstGeom prst="straightConnector1">
            <a:avLst/>
          </a:prstGeom>
          <a:ln w="19050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17AAA45C-DC98-10A7-E69B-C21DB1485885}"/>
              </a:ext>
            </a:extLst>
          </p:cNvPr>
          <p:cNvSpPr/>
          <p:nvPr/>
        </p:nvSpPr>
        <p:spPr>
          <a:xfrm flipH="1" flipV="1">
            <a:off x="5002211" y="2109154"/>
            <a:ext cx="450851" cy="188752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731BCEEC-1337-F87B-9BAF-9D5620CFAFB3}"/>
              </a:ext>
            </a:extLst>
          </p:cNvPr>
          <p:cNvSpPr/>
          <p:nvPr/>
        </p:nvSpPr>
        <p:spPr>
          <a:xfrm flipH="1" flipV="1">
            <a:off x="5430042" y="2300444"/>
            <a:ext cx="1904208" cy="816611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3353336A-AD8D-D450-8EBB-0613AA6B0416}"/>
              </a:ext>
            </a:extLst>
          </p:cNvPr>
          <p:cNvSpPr/>
          <p:nvPr/>
        </p:nvSpPr>
        <p:spPr>
          <a:xfrm flipH="1" flipV="1">
            <a:off x="3175794" y="3200399"/>
            <a:ext cx="1100931" cy="3067049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66228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601B4D3B-1577-9CE1-7244-5A6CF0B8E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1" y="5229745"/>
            <a:ext cx="6646994" cy="11776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게시판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게시판 메뉴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79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모든 게시판에서 보안등급을 걸어 필요한 사람에게 공유하며</a:t>
            </a:r>
            <a:r>
              <a:rPr lang="en-US" altLang="ko-KR" sz="1050" dirty="0"/>
              <a:t>, </a:t>
            </a:r>
            <a:r>
              <a:rPr lang="ko-KR" altLang="en-US" sz="1050" dirty="0"/>
              <a:t>불필요한 사람에게는 공개되지 않도록 제공합니다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전체게시판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2" y="553188"/>
            <a:ext cx="8899163" cy="107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100" dirty="0"/>
              <a:t>       : </a:t>
            </a:r>
            <a:r>
              <a:rPr lang="ko-KR" altLang="en-US" sz="1100" dirty="0"/>
              <a:t>익명의 게시판일 때 제공되는 아이콘입니다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100" dirty="0"/>
              <a:t>       : 1:1</a:t>
            </a:r>
            <a:r>
              <a:rPr lang="ko-KR" altLang="en-US" sz="1100" dirty="0"/>
              <a:t> 상담게시판일 때 제공되는 아이콘입니다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100" dirty="0"/>
              <a:t>       : </a:t>
            </a:r>
            <a:r>
              <a:rPr lang="ko-KR" altLang="en-US" sz="1100" dirty="0"/>
              <a:t>이미지 게시판일 때 제공되는 아이콘입니다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100" dirty="0"/>
              <a:t>       : </a:t>
            </a:r>
            <a:r>
              <a:rPr lang="ko-KR" altLang="en-US" sz="1100" dirty="0"/>
              <a:t>승인을 해야 게시판을 올릴 수 있는 게시판일 때 제공되는 아이콘입니다</a:t>
            </a:r>
            <a:r>
              <a:rPr lang="en-US" altLang="ko-KR" sz="1100" dirty="0"/>
              <a:t>.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45033EF-3707-E188-1CED-DD5402B73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642" y="1374567"/>
            <a:ext cx="224138" cy="22413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7195587D-7FA0-682C-EBA1-1DF90C1AD8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4643" y="616888"/>
            <a:ext cx="224138" cy="22413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B95E7F59-B20A-CC47-EC9B-39AF42B1AD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642" y="879633"/>
            <a:ext cx="224138" cy="224138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D8119389-501B-39DF-EAD4-3ABBF9305D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4642" y="1140031"/>
            <a:ext cx="224138" cy="19827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5AB0BE6-7B35-E6E4-BEF1-1DEB6317D7CD}"/>
              </a:ext>
            </a:extLst>
          </p:cNvPr>
          <p:cNvSpPr txBox="1"/>
          <p:nvPr/>
        </p:nvSpPr>
        <p:spPr>
          <a:xfrm>
            <a:off x="3135184" y="4478268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게시물 수정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0CD9CF-527A-4721-1FE9-90C35B08839C}"/>
              </a:ext>
            </a:extLst>
          </p:cNvPr>
          <p:cNvSpPr txBox="1"/>
          <p:nvPr/>
        </p:nvSpPr>
        <p:spPr>
          <a:xfrm>
            <a:off x="3135182" y="4846820"/>
            <a:ext cx="8899163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게시판 목록에서 수정한 게시물을 </a:t>
            </a:r>
            <a:r>
              <a:rPr lang="en-US" altLang="ko-KR" sz="1100" dirty="0"/>
              <a:t>m</a:t>
            </a:r>
            <a:r>
              <a:rPr lang="ko-KR" altLang="en-US" sz="1100" dirty="0"/>
              <a:t>으로 표시하여 수정했다는 게시물을 한 번에 확인할 수 있습니다</a:t>
            </a:r>
            <a:r>
              <a:rPr lang="en-US" altLang="ko-KR" sz="1100" dirty="0"/>
              <a:t>.</a:t>
            </a: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23EFD5F0-EFAA-4670-2009-FEBCFB8C3D0B}"/>
              </a:ext>
            </a:extLst>
          </p:cNvPr>
          <p:cNvSpPr/>
          <p:nvPr/>
        </p:nvSpPr>
        <p:spPr>
          <a:xfrm>
            <a:off x="8361590" y="5359257"/>
            <a:ext cx="132328" cy="546243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032F1F20-8B57-0B56-7EE1-C2450D6282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5181" y="1861267"/>
            <a:ext cx="1819275" cy="2486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3646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79EEB04F-6CFE-B45B-34B3-97BE9A171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2" y="1047548"/>
            <a:ext cx="6446967" cy="32342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99821DF2-5EAC-9978-4927-037ECCDD6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2082" y="1627353"/>
            <a:ext cx="6446967" cy="32369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게시판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게시물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+10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개 </a:t>
            </a: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더보기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79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모든 게시판에서 보안등급을 걸어 필요한 사람에게 공유하며</a:t>
            </a:r>
            <a:r>
              <a:rPr lang="en-US" altLang="ko-KR" sz="1050" dirty="0"/>
              <a:t>, </a:t>
            </a:r>
            <a:r>
              <a:rPr lang="ko-KR" altLang="en-US" sz="1050" dirty="0"/>
              <a:t>불필요한 사람에게는 공개되지 않도록 제공합니다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전체게시판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2" y="553188"/>
            <a:ext cx="8899163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게시판 목록에서 </a:t>
            </a:r>
            <a:r>
              <a:rPr lang="en-US" altLang="ko-KR" sz="1100" dirty="0"/>
              <a:t>+</a:t>
            </a:r>
            <a:r>
              <a:rPr lang="ko-KR" altLang="en-US" sz="1100" dirty="0"/>
              <a:t>더보기를 한번 선택하면 그 밑의 게시물들은 스크롤 자동 가져오기가 실행 가능합니다</a:t>
            </a:r>
            <a:r>
              <a:rPr lang="en-US" altLang="ko-KR" sz="1100" dirty="0"/>
              <a:t>.</a:t>
            </a:r>
            <a:r>
              <a:rPr lang="ko-KR" altLang="en-US" sz="1100" dirty="0"/>
              <a:t> </a:t>
            </a:r>
            <a:endParaRPr lang="en-US" altLang="ko-KR" sz="1100" dirty="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8F75CF83-F6C3-4104-961B-3C925688837A}"/>
              </a:ext>
            </a:extLst>
          </p:cNvPr>
          <p:cNvSpPr/>
          <p:nvPr/>
        </p:nvSpPr>
        <p:spPr>
          <a:xfrm>
            <a:off x="4472954" y="3837819"/>
            <a:ext cx="446710" cy="20078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8BF9ABC4-384E-4588-85AB-48200BA28BCB}"/>
              </a:ext>
            </a:extLst>
          </p:cNvPr>
          <p:cNvSpPr/>
          <p:nvPr/>
        </p:nvSpPr>
        <p:spPr>
          <a:xfrm>
            <a:off x="6382293" y="4456834"/>
            <a:ext cx="223295" cy="207893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D663B828-7307-685B-5924-D22857DBD0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820"/>
          <a:stretch/>
        </p:blipFill>
        <p:spPr>
          <a:xfrm>
            <a:off x="9534524" y="2161105"/>
            <a:ext cx="1822449" cy="1858445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4AE98E28-C805-52A2-A8A8-D94F8D73F4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6840"/>
          <a:stretch/>
        </p:blipFill>
        <p:spPr>
          <a:xfrm>
            <a:off x="6567293" y="2161105"/>
            <a:ext cx="1957581" cy="185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063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10C26665-CBAE-A58D-8961-FBBD4D373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266" y="3005138"/>
            <a:ext cx="3751723" cy="3495026"/>
          </a:xfrm>
          <a:prstGeom prst="rect">
            <a:avLst/>
          </a:prstGeom>
          <a:ln w="22225">
            <a:solidFill>
              <a:srgbClr val="FFC000"/>
            </a:solidFill>
          </a:ln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A5A4A20A-DDF7-709D-A371-CA8A7DB7B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181" y="1263526"/>
            <a:ext cx="6956093" cy="16020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게시판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게시물 빠른 조회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79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모든 게시판에서 보안등급을 걸어 필요한 사람에게 공유하며</a:t>
            </a:r>
            <a:r>
              <a:rPr lang="en-US" altLang="ko-KR" sz="1050" dirty="0"/>
              <a:t>, </a:t>
            </a:r>
            <a:r>
              <a:rPr lang="ko-KR" altLang="en-US" sz="1050" dirty="0"/>
              <a:t>불필요한 사람에게는 공개되지 않도록 제공합니다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전체게시판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2" y="553188"/>
            <a:ext cx="8899163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100" dirty="0" err="1"/>
              <a:t>WinView</a:t>
            </a:r>
            <a:r>
              <a:rPr lang="en-US" altLang="ko-KR" sz="1100" dirty="0"/>
              <a:t> : </a:t>
            </a:r>
            <a:r>
              <a:rPr lang="ko-KR" altLang="en-US" sz="1100" dirty="0"/>
              <a:t>목록에서 전체화면의 창으로 조회 가능합니다</a:t>
            </a:r>
            <a:r>
              <a:rPr lang="en-US" altLang="ko-KR" sz="1100" dirty="0"/>
              <a:t>. (</a:t>
            </a:r>
            <a:r>
              <a:rPr lang="ko-KR" altLang="en-US" sz="1100" dirty="0"/>
              <a:t>좌측 아이콘으로 새창으로 조회 가능합니다</a:t>
            </a:r>
            <a:r>
              <a:rPr lang="en-US" altLang="ko-KR" sz="1100" dirty="0"/>
              <a:t>.)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100" dirty="0" err="1"/>
              <a:t>SplitView</a:t>
            </a:r>
            <a:r>
              <a:rPr lang="en-US" altLang="ko-KR" sz="1100" dirty="0"/>
              <a:t> : </a:t>
            </a:r>
            <a:r>
              <a:rPr lang="ko-KR" altLang="en-US" sz="1100" dirty="0"/>
              <a:t>목록 화면에서 </a:t>
            </a:r>
            <a:r>
              <a:rPr lang="ko-KR" altLang="en-US" sz="1100" dirty="0" err="1"/>
              <a:t>새창이</a:t>
            </a:r>
            <a:r>
              <a:rPr lang="ko-KR" altLang="en-US" sz="1100" dirty="0"/>
              <a:t> 아닌 우측에서 </a:t>
            </a:r>
            <a:r>
              <a:rPr lang="ko-KR" altLang="en-US" sz="1100" dirty="0" err="1"/>
              <a:t>나눠보기가</a:t>
            </a:r>
            <a:r>
              <a:rPr lang="ko-KR" altLang="en-US" sz="1100" dirty="0"/>
              <a:t> 가능합니다</a:t>
            </a:r>
            <a:r>
              <a:rPr lang="en-US" altLang="ko-KR" sz="1100" dirty="0"/>
              <a:t>. (</a:t>
            </a:r>
            <a:r>
              <a:rPr lang="ko-KR" altLang="en-US" sz="1100" dirty="0"/>
              <a:t>좌측 아이콘으로 게시물을 닫을 수 있습니다</a:t>
            </a:r>
            <a:r>
              <a:rPr lang="en-US" altLang="ko-KR" sz="1100" dirty="0"/>
              <a:t>.)</a:t>
            </a: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052E45C0-B34C-4FFE-95DD-F9DE4D876453}"/>
              </a:ext>
            </a:extLst>
          </p:cNvPr>
          <p:cNvSpPr/>
          <p:nvPr/>
        </p:nvSpPr>
        <p:spPr>
          <a:xfrm flipH="1" flipV="1">
            <a:off x="6123817" y="2572762"/>
            <a:ext cx="196850" cy="20955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722F2409-878A-4527-B533-37D42DEB2E16}"/>
              </a:ext>
            </a:extLst>
          </p:cNvPr>
          <p:cNvSpPr/>
          <p:nvPr/>
        </p:nvSpPr>
        <p:spPr>
          <a:xfrm flipH="1" flipV="1">
            <a:off x="6314317" y="2572762"/>
            <a:ext cx="196850" cy="20955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E4CFA14E-06C8-45CA-95D4-9ED21DCE3BA6}"/>
              </a:ext>
            </a:extLst>
          </p:cNvPr>
          <p:cNvCxnSpPr>
            <a:cxnSpLocks/>
            <a:stCxn id="27" idx="0"/>
          </p:cNvCxnSpPr>
          <p:nvPr/>
        </p:nvCxnSpPr>
        <p:spPr>
          <a:xfrm>
            <a:off x="6222242" y="2782312"/>
            <a:ext cx="0" cy="207499"/>
          </a:xfrm>
          <a:prstGeom prst="straightConnector1">
            <a:avLst/>
          </a:prstGeom>
          <a:ln w="19050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연결선: 꺾임 33">
            <a:extLst>
              <a:ext uri="{FF2B5EF4-FFF2-40B4-BE49-F238E27FC236}">
                <a16:creationId xmlns:a16="http://schemas.microsoft.com/office/drawing/2014/main" id="{AE57C205-E858-4BF1-ADCA-A866289E23AA}"/>
              </a:ext>
            </a:extLst>
          </p:cNvPr>
          <p:cNvCxnSpPr>
            <a:cxnSpLocks/>
            <a:stCxn id="28" idx="1"/>
          </p:cNvCxnSpPr>
          <p:nvPr/>
        </p:nvCxnSpPr>
        <p:spPr>
          <a:xfrm>
            <a:off x="6511167" y="2677537"/>
            <a:ext cx="2515480" cy="327601"/>
          </a:xfrm>
          <a:prstGeom prst="bentConnector3">
            <a:avLst>
              <a:gd name="adj1" fmla="val 99983"/>
            </a:avLst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9F1F6866-77D4-43C2-A2DC-23DBD1B1B103}"/>
              </a:ext>
            </a:extLst>
          </p:cNvPr>
          <p:cNvSpPr/>
          <p:nvPr/>
        </p:nvSpPr>
        <p:spPr>
          <a:xfrm flipH="1" flipV="1">
            <a:off x="3228751" y="3069734"/>
            <a:ext cx="203994" cy="204484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9C34DE6F-E85B-4B11-BA0E-0E3048FAAB45}"/>
              </a:ext>
            </a:extLst>
          </p:cNvPr>
          <p:cNvSpPr/>
          <p:nvPr/>
        </p:nvSpPr>
        <p:spPr>
          <a:xfrm flipH="1" flipV="1">
            <a:off x="8260132" y="3060694"/>
            <a:ext cx="171702" cy="18278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6EB1CD75-9671-3CA8-4898-AB52D30B3564}"/>
              </a:ext>
            </a:extLst>
          </p:cNvPr>
          <p:cNvSpPr/>
          <p:nvPr/>
        </p:nvSpPr>
        <p:spPr>
          <a:xfrm flipH="1" flipV="1">
            <a:off x="3432745" y="3069734"/>
            <a:ext cx="210568" cy="204484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60627D26-006F-FB64-82E3-605DF7B0F8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2742" y="3005139"/>
            <a:ext cx="5303541" cy="3495026"/>
          </a:xfrm>
          <a:prstGeom prst="rect">
            <a:avLst/>
          </a:prstGeom>
          <a:ln w="22225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514817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>
            <a:extLst>
              <a:ext uri="{FF2B5EF4-FFF2-40B4-BE49-F238E27FC236}">
                <a16:creationId xmlns:a16="http://schemas.microsoft.com/office/drawing/2014/main" id="{772C8EB5-DFFC-45A5-0036-42E9E0FD73DC}"/>
              </a:ext>
            </a:extLst>
          </p:cNvPr>
          <p:cNvGrpSpPr/>
          <p:nvPr/>
        </p:nvGrpSpPr>
        <p:grpSpPr>
          <a:xfrm>
            <a:off x="3134511" y="2746430"/>
            <a:ext cx="6866739" cy="3245798"/>
            <a:chOff x="2085975" y="1533525"/>
            <a:chExt cx="8020050" cy="3790950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1E545751-8FF9-690C-C85F-F1DC132AF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85975" y="1533525"/>
              <a:ext cx="8020050" cy="379095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979E74E0-7AD8-A424-35F0-D3431BF31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91363" y="1619437"/>
              <a:ext cx="1028700" cy="1457325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게시판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상태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79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등록된 게시판의 상태를 체크합니다</a:t>
            </a:r>
            <a:r>
              <a:rPr lang="en-US" altLang="ko-KR" sz="1050" dirty="0"/>
              <a:t>. </a:t>
            </a:r>
            <a:r>
              <a:rPr lang="ko-KR" altLang="en-US" sz="1050" dirty="0"/>
              <a:t>예정</a:t>
            </a:r>
            <a:r>
              <a:rPr lang="en-US" altLang="ko-KR" sz="1050" dirty="0"/>
              <a:t>, </a:t>
            </a:r>
            <a:r>
              <a:rPr lang="ko-KR" altLang="en-US" sz="1050" dirty="0"/>
              <a:t>확인</a:t>
            </a:r>
            <a:r>
              <a:rPr lang="en-US" altLang="ko-KR" sz="1050" dirty="0"/>
              <a:t>, </a:t>
            </a:r>
            <a:r>
              <a:rPr lang="ko-KR" altLang="en-US" sz="1050" dirty="0"/>
              <a:t>진행</a:t>
            </a:r>
            <a:r>
              <a:rPr lang="en-US" altLang="ko-KR" sz="1050" dirty="0"/>
              <a:t>, </a:t>
            </a:r>
            <a:r>
              <a:rPr lang="ko-KR" altLang="en-US" sz="1050" dirty="0"/>
              <a:t>완료</a:t>
            </a:r>
            <a:r>
              <a:rPr lang="en-US" altLang="ko-KR" sz="1050" dirty="0"/>
              <a:t>, </a:t>
            </a:r>
            <a:r>
              <a:rPr lang="ko-KR" altLang="en-US" sz="1050" dirty="0"/>
              <a:t>보류 중 선택할 수 있습니다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상태게시판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2" y="553188"/>
            <a:ext cx="8899163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예정</a:t>
            </a:r>
            <a:r>
              <a:rPr lang="en-US" altLang="ko-KR" sz="1100" dirty="0"/>
              <a:t>/</a:t>
            </a:r>
            <a:r>
              <a:rPr lang="ko-KR" altLang="en-US" sz="1100" dirty="0"/>
              <a:t>확인</a:t>
            </a:r>
            <a:r>
              <a:rPr lang="en-US" altLang="ko-KR" sz="1100" dirty="0"/>
              <a:t>/</a:t>
            </a:r>
            <a:r>
              <a:rPr lang="ko-KR" altLang="en-US" sz="1100" dirty="0"/>
              <a:t>진행</a:t>
            </a:r>
            <a:r>
              <a:rPr lang="en-US" altLang="ko-KR" sz="1100" dirty="0"/>
              <a:t>/</a:t>
            </a:r>
            <a:r>
              <a:rPr lang="ko-KR" altLang="en-US" sz="1100" dirty="0"/>
              <a:t>완료</a:t>
            </a:r>
            <a:r>
              <a:rPr lang="en-US" altLang="ko-KR" sz="1100" dirty="0"/>
              <a:t>/</a:t>
            </a:r>
            <a:r>
              <a:rPr lang="ko-KR" altLang="en-US" sz="1100" dirty="0"/>
              <a:t>보류 중 상태를 선택하면 리스트에  제공이 됩니다</a:t>
            </a:r>
            <a:r>
              <a:rPr lang="en-US" altLang="ko-KR" sz="1100" dirty="0"/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D36F50-CE1B-4634-A646-3A13342D9953}"/>
              </a:ext>
            </a:extLst>
          </p:cNvPr>
          <p:cNvSpPr txBox="1"/>
          <p:nvPr/>
        </p:nvSpPr>
        <p:spPr>
          <a:xfrm>
            <a:off x="3135184" y="902873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게시물 상태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365D066-65A2-4F91-88B3-7FB7DFACBDB5}"/>
              </a:ext>
            </a:extLst>
          </p:cNvPr>
          <p:cNvSpPr txBox="1"/>
          <p:nvPr/>
        </p:nvSpPr>
        <p:spPr>
          <a:xfrm>
            <a:off x="3135182" y="1271425"/>
            <a:ext cx="8899163" cy="1329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전체</a:t>
            </a:r>
            <a:r>
              <a:rPr lang="en-US" altLang="ko-KR" sz="1100" dirty="0"/>
              <a:t>/</a:t>
            </a:r>
            <a:r>
              <a:rPr lang="ko-KR" altLang="en-US" sz="1100" dirty="0"/>
              <a:t>만료</a:t>
            </a:r>
            <a:r>
              <a:rPr lang="en-US" altLang="ko-KR" sz="1100" dirty="0"/>
              <a:t>/</a:t>
            </a:r>
            <a:r>
              <a:rPr lang="ko-KR" altLang="en-US" sz="1100" dirty="0"/>
              <a:t>폐기</a:t>
            </a:r>
            <a:r>
              <a:rPr lang="en-US" altLang="ko-KR" sz="1100" dirty="0"/>
              <a:t>/</a:t>
            </a:r>
            <a:r>
              <a:rPr lang="ko-KR" altLang="en-US" sz="1100" dirty="0"/>
              <a:t>승인요청 중 게시물의 상태를 제공합니다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전체 </a:t>
            </a:r>
            <a:r>
              <a:rPr lang="en-US" altLang="ko-KR" sz="1100" dirty="0"/>
              <a:t>: </a:t>
            </a:r>
            <a:r>
              <a:rPr lang="ko-KR" altLang="en-US" sz="1100" dirty="0"/>
              <a:t>게시물 전체를 제공합니다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만료 </a:t>
            </a:r>
            <a:r>
              <a:rPr lang="en-US" altLang="ko-KR" sz="1100" dirty="0"/>
              <a:t>: </a:t>
            </a:r>
            <a:r>
              <a:rPr lang="ko-KR" altLang="en-US" sz="1100" dirty="0"/>
              <a:t>기간이 만료된 게시물을 제공합니다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폐기 </a:t>
            </a:r>
            <a:r>
              <a:rPr lang="en-US" altLang="ko-KR" sz="1100" dirty="0"/>
              <a:t>: </a:t>
            </a:r>
            <a:r>
              <a:rPr lang="ko-KR" altLang="en-US" sz="1100" dirty="0"/>
              <a:t>폐기된 게시물을 제공합니다</a:t>
            </a:r>
            <a:r>
              <a:rPr lang="en-US" altLang="ko-KR" sz="1100" dirty="0"/>
              <a:t>. (</a:t>
            </a:r>
            <a:r>
              <a:rPr lang="ko-KR" altLang="en-US" sz="1100" dirty="0"/>
              <a:t>폐기된 상태에서 복원 및 완전 삭제가 가능합니다</a:t>
            </a:r>
            <a:r>
              <a:rPr lang="en-US" altLang="ko-KR" sz="1100" dirty="0"/>
              <a:t>.)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승인요청 </a:t>
            </a:r>
            <a:r>
              <a:rPr lang="en-US" altLang="ko-KR" sz="1100" dirty="0"/>
              <a:t>: </a:t>
            </a:r>
            <a:r>
              <a:rPr lang="ko-KR" altLang="en-US" sz="1100" dirty="0"/>
              <a:t>관리자에게 승인요청을 한 게시물을 제공합니다</a:t>
            </a:r>
            <a:r>
              <a:rPr lang="en-US" altLang="ko-KR" sz="1100" dirty="0"/>
              <a:t>.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4921B01E-D2BF-474A-BCF1-A8EA9C2818C6}"/>
              </a:ext>
            </a:extLst>
          </p:cNvPr>
          <p:cNvSpPr/>
          <p:nvPr/>
        </p:nvSpPr>
        <p:spPr>
          <a:xfrm>
            <a:off x="6541293" y="2819126"/>
            <a:ext cx="664369" cy="1162324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50216E14-20C4-20E9-C193-E3569AB0639F}"/>
              </a:ext>
            </a:extLst>
          </p:cNvPr>
          <p:cNvSpPr/>
          <p:nvPr/>
        </p:nvSpPr>
        <p:spPr>
          <a:xfrm>
            <a:off x="4964907" y="4578868"/>
            <a:ext cx="461962" cy="1148037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747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17965</TotalTime>
  <Words>1546</Words>
  <Application>Microsoft Office PowerPoint</Application>
  <PresentationFormat>와이드스크린</PresentationFormat>
  <Paragraphs>234</Paragraphs>
  <Slides>22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30" baseType="lpstr">
      <vt:lpstr>나눔고딕</vt:lpstr>
      <vt:lpstr>나눔스퀘어_ac Bold</vt:lpstr>
      <vt:lpstr>나눔스퀘어_ac ExtraBold</vt:lpstr>
      <vt:lpstr>나눔스퀘어_ac Light</vt:lpstr>
      <vt:lpstr>맑은 고딕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Administrator</dc:creator>
  <cp:lastModifiedBy>유정 김</cp:lastModifiedBy>
  <cp:revision>684</cp:revision>
  <dcterms:created xsi:type="dcterms:W3CDTF">2021-01-26T03:26:19Z</dcterms:created>
  <dcterms:modified xsi:type="dcterms:W3CDTF">2024-09-11T06:23:49Z</dcterms:modified>
</cp:coreProperties>
</file>