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1" r:id="rId4"/>
    <p:sldId id="322" r:id="rId5"/>
    <p:sldId id="356" r:id="rId6"/>
    <p:sldId id="324" r:id="rId7"/>
    <p:sldId id="363" r:id="rId8"/>
    <p:sldId id="328" r:id="rId9"/>
    <p:sldId id="326" r:id="rId10"/>
    <p:sldId id="327" r:id="rId11"/>
    <p:sldId id="329" r:id="rId12"/>
    <p:sldId id="358" r:id="rId13"/>
    <p:sldId id="360" r:id="rId14"/>
    <p:sldId id="361" r:id="rId15"/>
    <p:sldId id="364" r:id="rId16"/>
    <p:sldId id="333" r:id="rId17"/>
    <p:sldId id="334" r:id="rId18"/>
    <p:sldId id="355" r:id="rId19"/>
    <p:sldId id="336" r:id="rId20"/>
    <p:sldId id="338" r:id="rId21"/>
    <p:sldId id="337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7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[MY/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698D30-6918-575C-62B9-6C65A200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67" y="1276921"/>
            <a:ext cx="3438525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E0BE52-7345-CCE4-3A85-A81FF6F4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67" y="4064541"/>
            <a:ext cx="3390900" cy="50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94079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2296989"/>
            <a:ext cx="8586916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허용할 것인지를 결정하는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허용하지 않는 모드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누군가 이미 접속하고 있다면 후 순위 접속자에게 현재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6028439-6621-4A09-976B-6FA6CC9C6A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0B1E5-5A8D-434E-9698-12A5636C6A77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8B61-A6FE-41A0-83C1-D44086D97EC3}"/>
              </a:ext>
            </a:extLst>
          </p:cNvPr>
          <p:cNvSpPr txBox="1"/>
          <p:nvPr/>
        </p:nvSpPr>
        <p:spPr>
          <a:xfrm>
            <a:off x="3135184" y="540831"/>
            <a:ext cx="65295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 전부터 자신이 등록한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알림판에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일정에 대해서 시간 정보가 등록된 경우에 한합니다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91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C386A5-C3BD-1F57-4C66-83B85B36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97" y="2054430"/>
            <a:ext cx="6954996" cy="4479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업무알림이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왔음을 알려주는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하단 맨 오른쪽에 알림 모양 아이콘은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수신알림을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뜻합니다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송신알림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송신한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알림에서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메인창이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아닌 새창에서 확인이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51BE78-0139-405A-AA8F-A5DFEE8F8D5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2C4799-2120-4CA7-A7AF-8DE7897D912C}"/>
              </a:ext>
            </a:extLst>
          </p:cNvPr>
          <p:cNvSpPr/>
          <p:nvPr/>
        </p:nvSpPr>
        <p:spPr>
          <a:xfrm>
            <a:off x="10544583" y="6328945"/>
            <a:ext cx="299629" cy="18139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7E9A99-A995-43E5-B2F4-7BC34E718BE9}"/>
              </a:ext>
            </a:extLst>
          </p:cNvPr>
          <p:cNvSpPr/>
          <p:nvPr/>
        </p:nvSpPr>
        <p:spPr>
          <a:xfrm>
            <a:off x="10184430" y="2485013"/>
            <a:ext cx="589959" cy="2057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F146B61-95F7-4B60-B9ED-2A151B70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91" y="1635919"/>
            <a:ext cx="190500" cy="200025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448328-D61A-48FC-8337-CA461CFC6401}"/>
              </a:ext>
            </a:extLst>
          </p:cNvPr>
          <p:cNvSpPr/>
          <p:nvPr/>
        </p:nvSpPr>
        <p:spPr>
          <a:xfrm>
            <a:off x="10744796" y="3951265"/>
            <a:ext cx="186160" cy="1763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F47690C-BB83-0AB4-2F4B-065A59CD39F7}"/>
              </a:ext>
            </a:extLst>
          </p:cNvPr>
          <p:cNvSpPr/>
          <p:nvPr/>
        </p:nvSpPr>
        <p:spPr>
          <a:xfrm>
            <a:off x="8204956" y="3026315"/>
            <a:ext cx="2772607" cy="329085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43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275E0D-DEB1-FF7E-DD09-F0CB01A1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74" y="1257818"/>
            <a:ext cx="7554616" cy="5172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48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알림설정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050" dirty="0"/>
              <a:t>[</a:t>
            </a:r>
            <a:r>
              <a:rPr lang="ko-KR" altLang="en-US" sz="1050" dirty="0" err="1"/>
              <a:t>알림설정</a:t>
            </a:r>
            <a:r>
              <a:rPr lang="en-US" altLang="ko-KR" sz="1050" dirty="0"/>
              <a:t>]</a:t>
            </a:r>
            <a:r>
              <a:rPr lang="ko-KR" altLang="en-US" sz="1050" dirty="0"/>
              <a:t>에 대한 관리 기능을 제공합니다</a:t>
            </a:r>
            <a:r>
              <a:rPr lang="en-US" altLang="ko-KR" sz="1050" dirty="0"/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삭제한 알림은 자동삭제에 있는 알림을 누르면 삭제된 알림을 볼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알림에서는 수신함으로 복원할 수 있는 버튼이 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 err="1"/>
              <a:t>ChatApp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  </a:t>
            </a:r>
            <a:r>
              <a:rPr lang="ko-KR" altLang="en-US" sz="1050" dirty="0"/>
              <a:t>그룹웨어 미사용 중에도 업무 알림을 브라우저 알림으로 받아볼 수 있습니다</a:t>
            </a:r>
            <a:r>
              <a:rPr lang="en-US" altLang="ko-KR" sz="105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/>
              <a:t>결재</a:t>
            </a:r>
            <a:r>
              <a:rPr lang="en-US" altLang="ko-KR" sz="1100" dirty="0"/>
              <a:t>, </a:t>
            </a:r>
            <a:r>
              <a:rPr lang="ko-KR" altLang="en-US" sz="1100" dirty="0"/>
              <a:t>사내메일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, </a:t>
            </a:r>
            <a:r>
              <a:rPr lang="ko-KR" altLang="en-US" sz="1100" dirty="0"/>
              <a:t>자원예약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채팅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알림삭제</a:t>
            </a:r>
            <a:r>
              <a:rPr lang="ko-KR" altLang="en-US" sz="1100" dirty="0"/>
              <a:t> 설정에 체크해 놓으시면 </a:t>
            </a:r>
            <a:r>
              <a:rPr lang="en-US" altLang="ko-KR" sz="1100" dirty="0"/>
              <a:t>App, Web</a:t>
            </a:r>
            <a:r>
              <a:rPr lang="ko-KR" altLang="en-US" sz="1100" dirty="0"/>
              <a:t>에서 알림으로 받아볼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51BE78-0139-405A-AA8F-A5DFEE8F8D5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5D2723-C594-421D-94CA-7C03A1FA2D2A}"/>
              </a:ext>
            </a:extLst>
          </p:cNvPr>
          <p:cNvSpPr/>
          <p:nvPr/>
        </p:nvSpPr>
        <p:spPr>
          <a:xfrm>
            <a:off x="7363818" y="4874440"/>
            <a:ext cx="171450" cy="18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4ED596A-4F6A-4A74-87A3-DFB9BF79947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535268" y="4968489"/>
            <a:ext cx="541537" cy="0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2C4799-2120-4CA7-A7AF-8DE7897D912C}"/>
              </a:ext>
            </a:extLst>
          </p:cNvPr>
          <p:cNvSpPr/>
          <p:nvPr/>
        </p:nvSpPr>
        <p:spPr>
          <a:xfrm>
            <a:off x="5131196" y="2125503"/>
            <a:ext cx="161146" cy="15470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7A9A84-0652-A364-C49C-811DE32B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45" y="2648997"/>
            <a:ext cx="3785047" cy="357298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2858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주고받은 채팅방을 리스트로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대화상대 선택 시 조직도에서 인원을 선택하여 개설할 채팅방에 초대가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대화상태 이름 옆 채팅 아이콘을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089816-1ED5-94AB-7914-39D37E2C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23" y="1845523"/>
            <a:ext cx="6439133" cy="4282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D05E696-6CF8-25AD-09DC-E769D4F1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117" y="2611410"/>
            <a:ext cx="2364442" cy="347792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28A6E1-E9B2-B8DE-BBF3-9D596C245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84" y="3093934"/>
            <a:ext cx="3275021" cy="23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3313C7E-443B-2776-D7CE-26EF1C96D0B4}"/>
              </a:ext>
            </a:extLst>
          </p:cNvPr>
          <p:cNvSpPr/>
          <p:nvPr/>
        </p:nvSpPr>
        <p:spPr>
          <a:xfrm flipV="1">
            <a:off x="4772747" y="1902924"/>
            <a:ext cx="238412" cy="2380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762780C-F081-1EBC-C594-A38E5199000F}"/>
              </a:ext>
            </a:extLst>
          </p:cNvPr>
          <p:cNvCxnSpPr>
            <a:cxnSpLocks/>
          </p:cNvCxnSpPr>
          <p:nvPr/>
        </p:nvCxnSpPr>
        <p:spPr>
          <a:xfrm>
            <a:off x="6250781" y="3748040"/>
            <a:ext cx="11549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6F9B1908-DEC4-7331-7450-D52C5620978C}"/>
              </a:ext>
            </a:extLst>
          </p:cNvPr>
          <p:cNvSpPr/>
          <p:nvPr/>
        </p:nvSpPr>
        <p:spPr>
          <a:xfrm flipV="1">
            <a:off x="6015755" y="3620293"/>
            <a:ext cx="235026" cy="2325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4E3A1B5-E87E-1355-BB53-5E692D6D4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986" y="2923901"/>
            <a:ext cx="2312548" cy="342167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926EA6E-4447-0B73-2071-758107887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059" y="3450518"/>
            <a:ext cx="2801375" cy="224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E7025238-E5C1-5D70-3E2C-4EBED51A6653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>
            <a:off x="4500483" y="2532430"/>
            <a:ext cx="782941" cy="12700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7818AC5-AAEE-7575-A21C-9F39EA135B64}"/>
              </a:ext>
            </a:extLst>
          </p:cNvPr>
          <p:cNvGrpSpPr/>
          <p:nvPr/>
        </p:nvGrpSpPr>
        <p:grpSpPr>
          <a:xfrm>
            <a:off x="3465427" y="3035500"/>
            <a:ext cx="2899645" cy="3320877"/>
            <a:chOff x="3465427" y="3035500"/>
            <a:chExt cx="2899645" cy="332087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2FA7591-C200-A758-690C-4403E407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5427" y="3035500"/>
              <a:ext cx="2899645" cy="3320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D453000-0EA5-6B23-9A07-DE1E3D271E94}"/>
                </a:ext>
              </a:extLst>
            </p:cNvPr>
            <p:cNvSpPr/>
            <p:nvPr/>
          </p:nvSpPr>
          <p:spPr>
            <a:xfrm>
              <a:off x="4033839" y="4790293"/>
              <a:ext cx="209550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CA23A2-1226-6FF0-E348-68F4713A67AF}"/>
                </a:ext>
              </a:extLst>
            </p:cNvPr>
            <p:cNvSpPr txBox="1"/>
            <p:nvPr/>
          </p:nvSpPr>
          <p:spPr>
            <a:xfrm>
              <a:off x="3944098" y="4752822"/>
              <a:ext cx="396262" cy="17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홍길동</a:t>
              </a: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A7C1792-0342-C373-9760-E38FD09182C3}"/>
              </a:ext>
            </a:extLst>
          </p:cNvPr>
          <p:cNvCxnSpPr>
            <a:cxnSpLocks/>
          </p:cNvCxnSpPr>
          <p:nvPr/>
        </p:nvCxnSpPr>
        <p:spPr>
          <a:xfrm>
            <a:off x="4391790" y="4831540"/>
            <a:ext cx="487288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B589BF0-2CD5-B993-55F9-E249F93044D2}"/>
              </a:ext>
            </a:extLst>
          </p:cNvPr>
          <p:cNvSpPr/>
          <p:nvPr/>
        </p:nvSpPr>
        <p:spPr>
          <a:xfrm flipV="1">
            <a:off x="4253660" y="4770394"/>
            <a:ext cx="139746" cy="12229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60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상대를 검색 및 조직도 선택 후 채팅방을 개설할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기능에서도 쉽게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및 대화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140989-3EC1-F637-2B1B-F5C1C17D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57" y="1693636"/>
            <a:ext cx="6773506" cy="4770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F0C289A-2974-EC13-AA6C-7E709774667E}"/>
              </a:ext>
            </a:extLst>
          </p:cNvPr>
          <p:cNvSpPr/>
          <p:nvPr/>
        </p:nvSpPr>
        <p:spPr>
          <a:xfrm flipV="1">
            <a:off x="10138330" y="6241830"/>
            <a:ext cx="275669" cy="2288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489EDFC-FFBF-0ED1-515C-2558D9FAF626}"/>
              </a:ext>
            </a:extLst>
          </p:cNvPr>
          <p:cNvSpPr/>
          <p:nvPr/>
        </p:nvSpPr>
        <p:spPr>
          <a:xfrm flipV="1">
            <a:off x="7663295" y="1695652"/>
            <a:ext cx="3226955" cy="454004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B2566F7-8E69-958C-B0E5-9D90C4304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5" y="2825522"/>
            <a:ext cx="2650063" cy="34487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46E52D4-92BC-4726-44FD-7EE0A76B3B60}"/>
              </a:ext>
            </a:extLst>
          </p:cNvPr>
          <p:cNvSpPr/>
          <p:nvPr/>
        </p:nvSpPr>
        <p:spPr>
          <a:xfrm flipV="1">
            <a:off x="5963424" y="1798535"/>
            <a:ext cx="228600" cy="2333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8E549D2-E9AE-8CA3-6740-F5AF63F23D2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6077724" y="2031899"/>
            <a:ext cx="0" cy="69056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A48945-E537-2401-D522-C429F9B76512}"/>
              </a:ext>
            </a:extLst>
          </p:cNvPr>
          <p:cNvSpPr/>
          <p:nvPr/>
        </p:nvSpPr>
        <p:spPr>
          <a:xfrm flipV="1">
            <a:off x="4659495" y="2859074"/>
            <a:ext cx="503110" cy="1791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918A737-4346-11AA-1CCD-870F84472304}"/>
              </a:ext>
            </a:extLst>
          </p:cNvPr>
          <p:cNvSpPr/>
          <p:nvPr/>
        </p:nvSpPr>
        <p:spPr>
          <a:xfrm flipV="1">
            <a:off x="4687147" y="4126348"/>
            <a:ext cx="428625" cy="1528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B2772B0-7DDD-9A4B-BAF8-B9711B7C20D8}"/>
              </a:ext>
            </a:extLst>
          </p:cNvPr>
          <p:cNvSpPr/>
          <p:nvPr/>
        </p:nvSpPr>
        <p:spPr>
          <a:xfrm flipV="1">
            <a:off x="6253516" y="6024590"/>
            <a:ext cx="555327" cy="1965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C0196A6-6CD8-8B24-CF3B-397695D70AC8}"/>
              </a:ext>
            </a:extLst>
          </p:cNvPr>
          <p:cNvSpPr/>
          <p:nvPr/>
        </p:nvSpPr>
        <p:spPr>
          <a:xfrm flipV="1">
            <a:off x="4658528" y="6030017"/>
            <a:ext cx="1342247" cy="1809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5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2B933-B096-A292-1FF5-DBFD71F3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A5E30-655C-DF1C-C43E-4CDC0AF1C6E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2EBDC-6E23-35A9-AD1F-B312C237178D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B938D-B0F7-3651-9C8D-8C322C8AD28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325ED-4B7E-2713-8CDC-7C0574E5005E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이미지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문서함에서의 문서도 공유가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및 대화 검색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나가기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전체대화삭제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대화내용 다운로드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수정 등이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선택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답변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보낸 채팅만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채팅방을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개설한 사람 및 관리자는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3F6B508-CDA3-15D4-A713-69F7FD01EDF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1EFAE2-BAB5-03B5-4841-2DAE33C27190}"/>
              </a:ext>
            </a:extLst>
          </p:cNvPr>
          <p:cNvGrpSpPr/>
          <p:nvPr/>
        </p:nvGrpSpPr>
        <p:grpSpPr>
          <a:xfrm>
            <a:off x="3130422" y="1828101"/>
            <a:ext cx="3010179" cy="4489067"/>
            <a:chOff x="9008613" y="1828101"/>
            <a:chExt cx="3010179" cy="448906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AF5D488-288A-75FE-9C2E-1485BEDB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8613" y="1828101"/>
              <a:ext cx="3010179" cy="44890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E4DA08A-0A02-3BE3-7CB6-072080B8FA01}"/>
                </a:ext>
              </a:extLst>
            </p:cNvPr>
            <p:cNvSpPr/>
            <p:nvPr/>
          </p:nvSpPr>
          <p:spPr>
            <a:xfrm flipV="1">
              <a:off x="9117392" y="2220808"/>
              <a:ext cx="677063" cy="231879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A278705-A269-06DD-5F25-3E17BB806A0F}"/>
                </a:ext>
              </a:extLst>
            </p:cNvPr>
            <p:cNvSpPr/>
            <p:nvPr/>
          </p:nvSpPr>
          <p:spPr>
            <a:xfrm flipV="1">
              <a:off x="9043319" y="6058489"/>
              <a:ext cx="216149" cy="193086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3C5B219-8620-C8F8-379A-74A3ECE36445}"/>
                </a:ext>
              </a:extLst>
            </p:cNvPr>
            <p:cNvSpPr/>
            <p:nvPr/>
          </p:nvSpPr>
          <p:spPr>
            <a:xfrm flipV="1">
              <a:off x="10395869" y="6058489"/>
              <a:ext cx="216149" cy="193086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0F705C3-B867-C7A5-C572-5AB07E7DC0B5}"/>
                </a:ext>
              </a:extLst>
            </p:cNvPr>
            <p:cNvSpPr/>
            <p:nvPr/>
          </p:nvSpPr>
          <p:spPr>
            <a:xfrm flipV="1">
              <a:off x="10643519" y="6058489"/>
              <a:ext cx="216149" cy="193086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018CC74-1407-8B5F-1162-4A821F14B615}"/>
                </a:ext>
              </a:extLst>
            </p:cNvPr>
            <p:cNvSpPr/>
            <p:nvPr/>
          </p:nvSpPr>
          <p:spPr>
            <a:xfrm flipV="1">
              <a:off x="10545865" y="3626493"/>
              <a:ext cx="216149" cy="193086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8DA5B0C-B603-D07B-A9B7-3B8C0B57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0538" y="2047397"/>
              <a:ext cx="1055796" cy="499744"/>
            </a:xfrm>
            <a:prstGeom prst="rect">
              <a:avLst/>
            </a:prstGeom>
          </p:spPr>
        </p:pic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1952A7D-9587-7667-8028-2BA4B632EF25}"/>
                </a:ext>
              </a:extLst>
            </p:cNvPr>
            <p:cNvSpPr/>
            <p:nvPr/>
          </p:nvSpPr>
          <p:spPr>
            <a:xfrm flipV="1">
              <a:off x="10689812" y="1910451"/>
              <a:ext cx="166682" cy="151711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6D1F58F-98FF-D880-CD4E-9550806BC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2268" y="3858113"/>
              <a:ext cx="519491" cy="531572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0438373F-9F7E-6C20-E417-81C4960FE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57" y="1828101"/>
            <a:ext cx="2894194" cy="448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55EA060-6B60-9AE8-6F09-8EF061EF3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137" y="4178328"/>
            <a:ext cx="464655" cy="113736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4F435AE9-B6A8-4DE9-348D-AA39CEF7CFB5}"/>
              </a:ext>
            </a:extLst>
          </p:cNvPr>
          <p:cNvSpPr/>
          <p:nvPr/>
        </p:nvSpPr>
        <p:spPr>
          <a:xfrm flipV="1">
            <a:off x="6541454" y="5554879"/>
            <a:ext cx="2888296" cy="30617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49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4625F7-863C-DB20-14C9-3822E2649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44" y="1366733"/>
            <a:ext cx="7452348" cy="4632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자신의 </a:t>
            </a:r>
            <a:r>
              <a:rPr lang="en-US" altLang="ko-KR" sz="1050" dirty="0"/>
              <a:t>ID</a:t>
            </a:r>
            <a:r>
              <a:rPr lang="ko-KR" altLang="en-US" sz="1050" dirty="0"/>
              <a:t>로 그룹웨어에 접속한 기록을 제공합니다</a:t>
            </a:r>
            <a:endParaRPr lang="en-US" altLang="ko-K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/>
              <a:t> PC </a:t>
            </a:r>
            <a:r>
              <a:rPr lang="ko-KR" altLang="en-US" sz="1050" dirty="0"/>
              <a:t>버전과 모바일 버전 접속을 구분하여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B82A5D4-CB09-4499-901F-B88A4044EF7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87E377-209D-BFE2-2206-764F2DEE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63" y="4198758"/>
            <a:ext cx="2714792" cy="4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4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292936-B547-9129-0710-9A7DA211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68" y="1369469"/>
            <a:ext cx="6831993" cy="4773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전자우편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메뉴를 이용해 서명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 등등의 그룹웨어 사용에 관한 전반적인 설정을 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이곳의 설정은 원할 때마다 수정하거나 삭제할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2556F1-24C3-4252-812A-48484A5312AC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336787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50741A-9B00-1EEA-FAB0-CFF5064A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80" y="2270859"/>
            <a:ext cx="5086987" cy="2855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38940A-3A28-28D6-D42F-FAE134DC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60" y="2825749"/>
            <a:ext cx="4480591" cy="3715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메일을 보낼 때 내용 끝에 따라붙는 글입니다</a:t>
            </a:r>
            <a:r>
              <a:rPr lang="en-US" altLang="ko-KR" sz="1050" dirty="0"/>
              <a:t>. </a:t>
            </a:r>
            <a:r>
              <a:rPr lang="ko-KR" altLang="en-US" sz="1050" dirty="0"/>
              <a:t>포함 여부를 설정할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7BF51B-9883-46BA-B9F5-337CFC1079F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96804-4228-4FDD-862E-7509256A5C05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개까지 지원합니다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 작성 후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저장을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골라서 사용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2AC7BB-B019-4C53-A571-0C3763F9A793}"/>
              </a:ext>
            </a:extLst>
          </p:cNvPr>
          <p:cNvSpPr/>
          <p:nvPr/>
        </p:nvSpPr>
        <p:spPr>
          <a:xfrm flipV="1">
            <a:off x="7722394" y="2613209"/>
            <a:ext cx="489404" cy="1633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943846B-A649-4EB6-BF0A-7AFEADA6E6BF}"/>
              </a:ext>
            </a:extLst>
          </p:cNvPr>
          <p:cNvSpPr/>
          <p:nvPr/>
        </p:nvSpPr>
        <p:spPr>
          <a:xfrm>
            <a:off x="10572751" y="3161911"/>
            <a:ext cx="316776" cy="6171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6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4DD03C-1E5A-B6A1-1BC7-C6454BFE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25" y="3580177"/>
            <a:ext cx="7352076" cy="2554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편지함관리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제공되는 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이외에 사용자가 수신한 메일을 분류하기 위하여 생성하게 되는 보관함을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추가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눌러 새로운 편지함의 이름을 적습니다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수정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 생성된 편지함 우측의 수정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삭제를 눌러 생성된 편지함의 이름을 수정하거나 삭제할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비우기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삭제버튼을 누르면 현재 폴더 내의 메일이 삭제됩니다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읽음으로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폴더 내의 메일이 읽음 상태로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C22DCC0-F248-4561-9784-836D39DE8481}"/>
              </a:ext>
            </a:extLst>
          </p:cNvPr>
          <p:cNvCxnSpPr>
            <a:cxnSpLocks/>
          </p:cNvCxnSpPr>
          <p:nvPr/>
        </p:nvCxnSpPr>
        <p:spPr>
          <a:xfrm flipH="1">
            <a:off x="9856985" y="4199777"/>
            <a:ext cx="34290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6F8773-B625-49B3-8F94-F807E767296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598381-F02D-4D51-9FAB-5922DBC35F76}"/>
              </a:ext>
            </a:extLst>
          </p:cNvPr>
          <p:cNvSpPr/>
          <p:nvPr/>
        </p:nvSpPr>
        <p:spPr>
          <a:xfrm>
            <a:off x="10209409" y="4033139"/>
            <a:ext cx="703263" cy="32170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CA1A857-1B7E-5E25-CC4C-65E47672F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72"/>
          <a:stretch/>
        </p:blipFill>
        <p:spPr>
          <a:xfrm>
            <a:off x="6902152" y="3540199"/>
            <a:ext cx="2844000" cy="9429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5564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내정보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메인화면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통합검색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54B6E6-7640-646E-98C1-BC02D265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557" y="3026673"/>
            <a:ext cx="5882616" cy="2240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 필터링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 수신되는 메일을 사용자 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연결하여 분류를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적당한 필터명을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이동할 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원하는 내용을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 간에는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조건이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필터에 적용되는 메일을 저장할 메일 폴더를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이동할 폴더에서 </a:t>
            </a:r>
            <a:r>
              <a:rPr lang="en-US" altLang="ko-KR" sz="1100" dirty="0"/>
              <a:t>(@</a:t>
            </a:r>
            <a:r>
              <a:rPr lang="ko-KR" altLang="en-US" sz="1100" dirty="0"/>
              <a:t>메일전달</a:t>
            </a:r>
            <a:r>
              <a:rPr lang="en-US" altLang="ko-KR" sz="1100" dirty="0"/>
              <a:t>)</a:t>
            </a:r>
            <a:r>
              <a:rPr lang="ko-KR" altLang="en-US" sz="1100" dirty="0"/>
              <a:t>을 선택하면 필터링에 적용된 메일이 지정해 둔 메일주소로 전달이 됩니다</a:t>
            </a:r>
            <a:r>
              <a:rPr lang="en-US" altLang="ko-KR" sz="1100" dirty="0"/>
              <a:t>.</a:t>
            </a:r>
            <a:r>
              <a:rPr lang="ko-KR" altLang="en-US" sz="1100" dirty="0"/>
              <a:t>  </a:t>
            </a:r>
            <a:endParaRPr lang="en-US" altLang="ko-KR" sz="11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9603581" y="3236211"/>
            <a:ext cx="116682" cy="8087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5A7F66-E84C-4733-9E7F-E4733DEEFF84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B509F00-E346-4F9B-B821-1FC03C7BACF3}"/>
              </a:ext>
            </a:extLst>
          </p:cNvPr>
          <p:cNvSpPr/>
          <p:nvPr/>
        </p:nvSpPr>
        <p:spPr>
          <a:xfrm>
            <a:off x="9720263" y="3095625"/>
            <a:ext cx="565150" cy="28117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F358411-E578-C929-649C-86B0BB6A0C3D}"/>
              </a:ext>
            </a:extLst>
          </p:cNvPr>
          <p:cNvSpPr/>
          <p:nvPr/>
        </p:nvSpPr>
        <p:spPr>
          <a:xfrm>
            <a:off x="7057655" y="3323879"/>
            <a:ext cx="2529257" cy="18005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BC11B-2FFF-E6B6-8598-26CF447F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06" y="4394232"/>
            <a:ext cx="1189269" cy="219500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2B5E9B-1A2F-4001-8FA9-60FD1CA13661}"/>
              </a:ext>
            </a:extLst>
          </p:cNvPr>
          <p:cNvSpPr/>
          <p:nvPr/>
        </p:nvSpPr>
        <p:spPr>
          <a:xfrm>
            <a:off x="8286611" y="6429430"/>
            <a:ext cx="1162189" cy="1624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54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39312A4-5882-E281-3706-5D6D3F25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51" y="3284646"/>
            <a:ext cx="6676824" cy="1957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en-US" altLang="ko-KR" sz="1050" dirty="0"/>
              <a:t>POP3 </a:t>
            </a:r>
            <a:r>
              <a:rPr lang="ko-KR" altLang="en-US" sz="1050" dirty="0"/>
              <a:t>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외부에서 별도로 사용하는 메일 서버로부터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오도록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해당 메일 서버가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서비스를 제공하는 경우에만 적용됩니다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통하여 관련 외부메일계정 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서버명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계정정보를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110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포트이지만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외부메일서버가 제공하는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포트가 다른 경우 해당되는 포트 정보를 입력하셔야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온 후에 외부메일 계정에 있는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모두 삭제할 것인지를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외부메일서버로부터 메일을 가지고 오는 경우에 ‘모든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메일’을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가지고 올 것이지 아니면 ‘새로운 메일만’ 가지고 올 것인지를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91BEA7-84BD-4C8D-A023-DB332AEBB6A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FB57453-9FF5-BB82-02A8-EE46C647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13" y="5470756"/>
            <a:ext cx="1581150" cy="3411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900996C-FDD1-A18B-CD8A-870A9BE78F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57"/>
          <a:stretch/>
        </p:blipFill>
        <p:spPr>
          <a:xfrm>
            <a:off x="4995501" y="3679825"/>
            <a:ext cx="3125043" cy="2448000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096435" y="3457266"/>
            <a:ext cx="1935771" cy="28911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CB0497-16D5-AC91-635B-9F3F19BE2359}"/>
              </a:ext>
            </a:extLst>
          </p:cNvPr>
          <p:cNvSpPr/>
          <p:nvPr/>
        </p:nvSpPr>
        <p:spPr>
          <a:xfrm>
            <a:off x="10032206" y="3306937"/>
            <a:ext cx="635021" cy="30065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90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DACBDA7-5724-91E6-A2A9-7677278C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40" y="2107889"/>
            <a:ext cx="6724392" cy="2308125"/>
          </a:xfrm>
          <a:prstGeom prst="rect">
            <a:avLst/>
          </a:prstGeom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메일수신거부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원치 않는 메일의 수신여부를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메일주소를 등록하여 수신을 거부할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수신을 거부하고자 하는 메일주소나 이름을 입력하여 메일을 차단시킬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수신거부를 한 메일들은 당사가 기본 제공하는 ‘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스팸메일함’에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569768" y="2646760"/>
            <a:ext cx="397668" cy="10834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266EBE-56FE-43E0-80F6-0DEE3324127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F3184C-B7FC-796F-A26E-85CF624C72C6}"/>
              </a:ext>
            </a:extLst>
          </p:cNvPr>
          <p:cNvSpPr/>
          <p:nvPr/>
        </p:nvSpPr>
        <p:spPr>
          <a:xfrm>
            <a:off x="9967436" y="2495550"/>
            <a:ext cx="632640" cy="302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84B3D83-C1F3-49AF-EE91-B9F750544EB7}"/>
              </a:ext>
            </a:extLst>
          </p:cNvPr>
          <p:cNvSpPr/>
          <p:nvPr/>
        </p:nvSpPr>
        <p:spPr>
          <a:xfrm>
            <a:off x="7517606" y="2790205"/>
            <a:ext cx="2616994" cy="96264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78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B346CBC-2C42-274D-032B-9FB63337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47" y="3505370"/>
            <a:ext cx="5115777" cy="2973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부재중 응답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부득이한 사정으로 일정 기간 동안 메일을 확인하지 못하는 경우 수신하는 메일들에 대해 부재중 응답 메일을 자동으로 발송하도록 제공하는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기능을 사용할지를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메일을 보낼 기간을 선택합니다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달력이 나타나게 되는데 이곳에서 원하는 날짜를 선택하여 주면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설정한 내용을 부재중 응답 메일의 끝에 서명을 포함시킬지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메일의 내용을 입력합니다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1597CB-957C-4F33-A1B5-AAE4482ED77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484776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05122E7-E559-6BA0-B871-5D183485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2" y="2459773"/>
            <a:ext cx="6537526" cy="2192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메일전달 </a:t>
            </a:r>
            <a:r>
              <a:rPr lang="en-US" altLang="ko-KR" sz="1050" dirty="0"/>
              <a:t>(Forwarding)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메뉴는 자신에게 온 메일들을 특정 주소로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전달시키는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메일전달은 기본적으로 자신의 편지함에 복사본을 남기지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만약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편지함에 복사본을 남기고 싶은 경우에는 전달옵션을 체크해 주어야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화면의 구성은 아래의 그림과 같이 되어 있으며 메일을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주소를 전달주소에 입력한 후 저장 버튼을 클릭합니다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1B5418-58B8-40C6-906C-B9F1FFC494D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206241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9265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삭제했을 때 폐기함으로 이동할 것인지 즉시 삭제할 것인지를 결정합니다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보낸 편지를 자동으로 송신함에 저장할지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기능을 블랙리스트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반대 기능으로서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사용자와 조직도에 있는 사용자가 메일을 발송하는 경우에 메일 목록에서 메일 아이콘을 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초록색’으로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표시하여 눈에 쉽게 띌 수 있도록 제공하는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552057D-87F1-42E9-B0F4-ABADE9405A8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045656-524E-2DD8-D54A-A93A6B3B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34" y="3429000"/>
            <a:ext cx="6257660" cy="1948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913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2407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받은편지함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 메일들의 보관 일수를 결정하고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경과된 메일은 자동으로 삭제되도록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인코딩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기본으로 선택되는 인코딩을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기본적으로 우리나라에서는 한국어로 사용하지만 다른 외국에서 그룹웨어를 사용할 때는 기본 인코딩을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설정해 놓으면 메일을 작성 시 기본 인코딩이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코드로 설정됩니다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F6D293E-1815-5AD3-124F-D1D131F0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29" y="3223845"/>
            <a:ext cx="5961071" cy="33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4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92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첨부링크위치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첨부링크의 위치를 본문상단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본문하단 중에 한 가지를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발송지연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설정한 시간만큼 지연되어 발송합니다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발송된 메일은 설정된 시간이 경과되기 전까지 송신함에서 예약대기 상태로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예약취소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발송 취소가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기본적인 메일주소 외에 다른 표시메일들을 추가할 수 있으며 이 중에서 기본값을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 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발송자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메일 주소의 기본값을 의미합니다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메일주소를 선택하면 자동 지정됩니다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A03373-69EC-4F1B-9156-555EDA72072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AFB434-2E36-D65E-505A-990F06CB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6" y="3479281"/>
            <a:ext cx="5381302" cy="1894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50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2E95922-DE38-2096-8F32-02676C3C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22" y="2583749"/>
            <a:ext cx="4180284" cy="265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승인메일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사용환경을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설정 등을 설정하고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승인할 사람은 관리자가 개인별로 승인선을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승인메일에서 부재중일 때 대리인을 사용하는지를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설정의 사용기간을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부재중일 때 승인메일을 대리할 수 있도록 대리인을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911B701-1BA4-4B7D-8864-8677B83F366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102113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0BCEF90-0923-D05F-9A53-AAA64FD7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09" y="1384687"/>
            <a:ext cx="6436310" cy="4786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 사용에 있어서 다양한 개인 사용 환경을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943D29-AD51-4FEA-8A5D-632E0F2C21A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</p:spTree>
    <p:extLst>
      <p:ext uri="{BB962C8B-B14F-4D97-AF65-F5344CB8AC3E}">
        <p14:creationId xmlns:p14="http://schemas.microsoft.com/office/powerpoint/2010/main" val="3437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617CF84-256B-7E4A-E24B-B42D4909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35" y="1464445"/>
            <a:ext cx="7334452" cy="4645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 환경 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 등 다양한 설정에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MY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A31C8-D645-4726-B705-69DA41FB0354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E241C0C-E851-4536-A44A-EF2EE74FD77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MY/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A7C6FE8-5CAE-BFE2-1103-016A5AAF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09" y="1384687"/>
            <a:ext cx="6436310" cy="4786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72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비밀번호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결재자가 결재문서를 ‘승인’ 또는 ‘반려</a:t>
            </a:r>
            <a:r>
              <a:rPr lang="en-US" altLang="ko-KR" sz="1050" dirty="0"/>
              <a:t>’</a:t>
            </a:r>
            <a:r>
              <a:rPr lang="ko-KR" altLang="en-US" sz="1050" dirty="0"/>
              <a:t> 처리 시에 사용할 결재 비밀번호를 관리합니다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/>
              <a:t>  (</a:t>
            </a:r>
            <a:r>
              <a:rPr lang="ko-KR" altLang="en-US" sz="1050" dirty="0" err="1"/>
              <a:t>사용않음</a:t>
            </a:r>
            <a:r>
              <a:rPr lang="ko-KR" altLang="en-US" sz="1050" dirty="0"/>
              <a:t> 인 경우 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 처리 시 비밀번호 입력 없이 바로 처리됩니다</a:t>
            </a:r>
            <a:r>
              <a:rPr lang="en-US" altLang="ko-KR" sz="1050" dirty="0"/>
              <a:t>.)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설정된 비밀번호는 그룹웨어 로그인 비밀번호와 별도로 지정되며 분실 시 관리자에게 문의 바랍니다</a:t>
            </a:r>
            <a:r>
              <a:rPr lang="en-US" altLang="ko-KR" sz="105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9CE868-5FBB-4D5F-B0AA-E991EEC866B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EBB1499-7ACE-468F-93F5-A2DDF7356E7C}"/>
              </a:ext>
            </a:extLst>
          </p:cNvPr>
          <p:cNvSpPr/>
          <p:nvPr/>
        </p:nvSpPr>
        <p:spPr>
          <a:xfrm>
            <a:off x="5257456" y="1898780"/>
            <a:ext cx="357187" cy="0"/>
          </a:xfrm>
          <a:custGeom>
            <a:avLst/>
            <a:gdLst>
              <a:gd name="connsiteX0" fmla="*/ 0 w 357187"/>
              <a:gd name="connsiteY0" fmla="*/ 0 h 0"/>
              <a:gd name="connsiteX1" fmla="*/ 357187 w 3571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87">
                <a:moveTo>
                  <a:pt x="0" y="0"/>
                </a:moveTo>
                <a:lnTo>
                  <a:pt x="357187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B4689B2-115D-6678-691A-EE6F9319BF2A}"/>
              </a:ext>
            </a:extLst>
          </p:cNvPr>
          <p:cNvGrpSpPr/>
          <p:nvPr/>
        </p:nvGrpSpPr>
        <p:grpSpPr>
          <a:xfrm>
            <a:off x="5894772" y="1900367"/>
            <a:ext cx="5344677" cy="1832839"/>
            <a:chOff x="5592934" y="1900367"/>
            <a:chExt cx="5646516" cy="1936348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ED08B81-2B2B-45E4-AF8C-0F44C7BCB9D9}"/>
                </a:ext>
              </a:extLst>
            </p:cNvPr>
            <p:cNvSpPr/>
            <p:nvPr/>
          </p:nvSpPr>
          <p:spPr>
            <a:xfrm>
              <a:off x="5592934" y="1900367"/>
              <a:ext cx="5646516" cy="355600"/>
            </a:xfrm>
            <a:custGeom>
              <a:avLst/>
              <a:gdLst>
                <a:gd name="connsiteX0" fmla="*/ 19050 w 5873750"/>
                <a:gd name="connsiteY0" fmla="*/ 0 h 355600"/>
                <a:gd name="connsiteX1" fmla="*/ 381000 w 5873750"/>
                <a:gd name="connsiteY1" fmla="*/ 0 h 355600"/>
                <a:gd name="connsiteX2" fmla="*/ 5873750 w 5873750"/>
                <a:gd name="connsiteY2" fmla="*/ 355600 h 355600"/>
                <a:gd name="connsiteX3" fmla="*/ 0 w 5873750"/>
                <a:gd name="connsiteY3" fmla="*/ 355600 h 355600"/>
                <a:gd name="connsiteX4" fmla="*/ 19050 w 587375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750" h="355600">
                  <a:moveTo>
                    <a:pt x="19050" y="0"/>
                  </a:moveTo>
                  <a:lnTo>
                    <a:pt x="381000" y="0"/>
                  </a:lnTo>
                  <a:lnTo>
                    <a:pt x="5873750" y="355600"/>
                  </a:lnTo>
                  <a:lnTo>
                    <a:pt x="0" y="355600"/>
                  </a:lnTo>
                  <a:lnTo>
                    <a:pt x="1905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tx1">
                    <a:lumMod val="75000"/>
                    <a:lumOff val="25000"/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225E991-EA4C-055E-EE0A-97F200CC2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7185" y="2254381"/>
              <a:ext cx="5614508" cy="1582334"/>
            </a:xfrm>
            <a:prstGeom prst="rect">
              <a:avLst/>
            </a:prstGeom>
            <a:ln w="22225">
              <a:solidFill>
                <a:schemeClr val="accent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5885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E1545E-0891-ABFA-DAFC-05D7F82D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97" y="2647498"/>
            <a:ext cx="7291192" cy="2115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 사용할 사인이나 도장을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헤더에 표시됩니다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76119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전자결재에서 사용할 자신의 사인이나 도장 등 서명을 설정할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사인 업로드 </a:t>
            </a:r>
            <a:r>
              <a:rPr lang="en-US" altLang="ko-KR" sz="1100" dirty="0"/>
              <a:t>: </a:t>
            </a:r>
            <a:r>
              <a:rPr lang="ko-KR" altLang="en-US" sz="1100" dirty="0"/>
              <a:t>클릭 시 파일을 업로드할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만들기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 사각형 빨간 직인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사인형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이미지화됨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직접작성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그리기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선택하고 글씨체 및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직인에 들어갈 내용을 작성하여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0A94E0-6C58-40D4-B65B-B5FC9B6CD942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DFBDC3-CACD-46A9-99F6-C80C6347660D}"/>
              </a:ext>
            </a:extLst>
          </p:cNvPr>
          <p:cNvSpPr/>
          <p:nvPr/>
        </p:nvSpPr>
        <p:spPr>
          <a:xfrm>
            <a:off x="10302189" y="2748598"/>
            <a:ext cx="513449" cy="25892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9D3750A-EA89-4389-9879-C513AF01AECC}"/>
              </a:ext>
            </a:extLst>
          </p:cNvPr>
          <p:cNvCxnSpPr>
            <a:cxnSpLocks/>
          </p:cNvCxnSpPr>
          <p:nvPr/>
        </p:nvCxnSpPr>
        <p:spPr>
          <a:xfrm>
            <a:off x="10558913" y="3007519"/>
            <a:ext cx="0" cy="571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283A4C33-E031-B119-D13B-ABD2B954E940}"/>
              </a:ext>
            </a:extLst>
          </p:cNvPr>
          <p:cNvSpPr/>
          <p:nvPr/>
        </p:nvSpPr>
        <p:spPr>
          <a:xfrm>
            <a:off x="8004176" y="3060791"/>
            <a:ext cx="2954338" cy="11746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669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534004-EF96-758C-E920-7A41D8D2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45" y="3032696"/>
            <a:ext cx="5893040" cy="330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결재 처리 방식을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부재옵션을 선택할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결재자가 부재중인 경우 자신에게 온 결재문서를 처리하는 방식을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사용 </a:t>
            </a:r>
            <a:r>
              <a:rPr lang="en-US" altLang="ko-KR" sz="1100" dirty="0"/>
              <a:t>: </a:t>
            </a:r>
            <a:r>
              <a:rPr lang="ko-KR" altLang="en-US" sz="1100" dirty="0"/>
              <a:t>부재중 설정이 적용되는 기간을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대리인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지정한 대리인이 결재를 하게 됩니다</a:t>
            </a:r>
            <a:r>
              <a:rPr lang="en-US" altLang="ko-KR" sz="1100" dirty="0"/>
              <a:t>. (</a:t>
            </a:r>
            <a:r>
              <a:rPr lang="ko-KR" altLang="en-US" sz="1100" dirty="0" err="1"/>
              <a:t>결재칸에</a:t>
            </a:r>
            <a:r>
              <a:rPr lang="ko-KR" altLang="en-US" sz="1100" dirty="0"/>
              <a:t> 대리인의 결재서명이 </a:t>
            </a:r>
            <a:r>
              <a:rPr lang="ko-KR" altLang="en-US" sz="1100" dirty="0" err="1"/>
              <a:t>들어감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자동승인 </a:t>
            </a:r>
            <a:r>
              <a:rPr lang="en-US" altLang="ko-KR" sz="1100" dirty="0"/>
              <a:t>: </a:t>
            </a:r>
            <a:r>
              <a:rPr lang="ko-KR" altLang="en-US" sz="1100" dirty="0"/>
              <a:t>본인 앞으로 오는 결재 문서는 ‘승인’ 처리를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부재사유를 입력하게 되면 결재자 의견으로 처리가 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자신은 결재를 하지 않고 다음 결재자에게 자동으로 결재권이 넘어가도록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이후 결재자들이 모두 결재를 하게 되면 이 결재문서를 최종 결재 완료가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이후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결재 처리함에서 해당 결재문서를 조회만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4DD53B4-C182-453E-89AC-44A8D52AB7A7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</p:spTree>
    <p:extLst>
      <p:ext uri="{BB962C8B-B14F-4D97-AF65-F5344CB8AC3E}">
        <p14:creationId xmlns:p14="http://schemas.microsoft.com/office/powerpoint/2010/main" val="374128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EB74D8-5C11-E9FD-F5FF-B2B95400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78" y="2820996"/>
            <a:ext cx="6338887" cy="2796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C35C049-EDF0-C5B8-ABB5-72C862417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3884251"/>
            <a:ext cx="4687284" cy="244117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 사용할 다양한 결재선을 미리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통해서 다양한 개인의 결재선을 추가할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/>
              <a:t>결재선명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향후 쉽게 기억할 수 있는 적당한 결재선의 이름을 입력합니다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분류 </a:t>
            </a:r>
            <a:r>
              <a:rPr lang="en-US" altLang="ko-KR" sz="1100" dirty="0"/>
              <a:t>: </a:t>
            </a:r>
            <a:r>
              <a:rPr lang="ko-KR" altLang="en-US" sz="1100" dirty="0"/>
              <a:t>적당한 결재선 분류를 지정하거나 새분류를 입력합니다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입력하지 않는 경우에 모두 ‘</a:t>
            </a:r>
            <a:r>
              <a:rPr lang="ko-KR" altLang="en-US" sz="1100" dirty="0" err="1"/>
              <a:t>미분류’로</a:t>
            </a:r>
            <a:r>
              <a:rPr lang="ko-KR" altLang="en-US" sz="1100" dirty="0"/>
              <a:t> 처리합니다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결재선을 지정합니다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결재선의 참조자를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994F871-D370-40CD-AB2D-641CACE1E80A}"/>
              </a:ext>
            </a:extLst>
          </p:cNvPr>
          <p:cNvSpPr/>
          <p:nvPr/>
        </p:nvSpPr>
        <p:spPr>
          <a:xfrm>
            <a:off x="8867775" y="3337328"/>
            <a:ext cx="628649" cy="29487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BD6052A-0EE4-44A5-A671-D97EE7975A5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182100" y="3632200"/>
            <a:ext cx="0" cy="3587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6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E1368E8-E602-5DF5-D303-0917B203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4" y="2781281"/>
            <a:ext cx="2163050" cy="1918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61592C-B2ED-5468-4802-88C05670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781" y="2781281"/>
            <a:ext cx="6064828" cy="160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7C1F4A2-A3F9-ADD7-40BC-20804FB25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522" y="4273554"/>
            <a:ext cx="3156335" cy="103336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양식별</a:t>
            </a: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양식별로 자주 사용하는 공용 결재선을 관리합니다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br>
              <a:rPr lang="ko-KR" altLang="en-US" sz="1050" dirty="0"/>
            </a:b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기안 시 자동으로 표시됩니다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자주 사용하는 결재라인을 미리 저장하여 사용할 수 있도록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기능을 사용하기 위해서는 앞서의 ‘</a:t>
            </a:r>
            <a:r>
              <a:rPr lang="ko-KR" altLang="en-US" sz="1100" dirty="0" err="1"/>
              <a:t>결재선관리’에서</a:t>
            </a:r>
            <a:r>
              <a:rPr lang="ko-KR" altLang="en-US" sz="1100" dirty="0"/>
              <a:t> 다양한 결재선을 미리 설정해야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양식을 지정하고 우측의 </a:t>
            </a: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통해서 원하는 결재선을 미리 지정해 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</a:t>
            </a:r>
            <a:r>
              <a:rPr lang="en-US" altLang="ko-KR" sz="1100" dirty="0"/>
              <a:t> </a:t>
            </a:r>
            <a:r>
              <a:rPr lang="ko-KR" altLang="en-US" sz="1100" dirty="0"/>
              <a:t>이렇게 설정을 하게 되면</a:t>
            </a:r>
            <a:r>
              <a:rPr lang="en-US" altLang="ko-KR" sz="1100" dirty="0"/>
              <a:t>, ‘</a:t>
            </a:r>
            <a:r>
              <a:rPr lang="ko-KR" altLang="en-US" sz="1100" dirty="0"/>
              <a:t>전자결재</a:t>
            </a:r>
            <a:r>
              <a:rPr lang="en-US" altLang="ko-KR" sz="1100" dirty="0"/>
              <a:t>/</a:t>
            </a:r>
            <a:r>
              <a:rPr lang="ko-KR" altLang="en-US" sz="1100" dirty="0" err="1"/>
              <a:t>기안작성’에서</a:t>
            </a:r>
            <a:r>
              <a:rPr lang="ko-KR" altLang="en-US" sz="1100" dirty="0"/>
              <a:t> 이 양식을 선택하는 경우 지정된 결재선까지 바로 제공이 되어 매번 결재선을 </a:t>
            </a:r>
            <a:r>
              <a:rPr lang="ko-KR" altLang="en-US" sz="1100" dirty="0" err="1"/>
              <a:t>기안문</a:t>
            </a:r>
            <a:r>
              <a:rPr lang="ko-KR" altLang="en-US" sz="1100" dirty="0"/>
              <a:t> 작성 시 지정해야 하는 번거로움을 줄일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C21459E-CDB6-46AB-820E-B8AA6A60F9CF}"/>
              </a:ext>
            </a:extLst>
          </p:cNvPr>
          <p:cNvSpPr/>
          <p:nvPr/>
        </p:nvSpPr>
        <p:spPr>
          <a:xfrm>
            <a:off x="11082339" y="3110336"/>
            <a:ext cx="517550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4730C2A-4DD1-4482-B0FF-3CE9E1BE7809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1341114" y="3357986"/>
            <a:ext cx="0" cy="82788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58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82CAB14-15B2-B6F0-5B03-714D990D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71" y="1359612"/>
            <a:ext cx="6699188" cy="4766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통합검색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화면의 왼쪽 하단의 검색아이콘을 선택하여 검색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대상을 선택하면 그에 맞는 게시물 및 내용이 검색됩니다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통합검색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통합검색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720C982-FA86-43F3-960B-B99B1A46D5F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298156" y="5878513"/>
            <a:ext cx="2493" cy="88274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7ED7C0-992D-4F73-BAC6-222AEF848941}"/>
              </a:ext>
            </a:extLst>
          </p:cNvPr>
          <p:cNvSpPr/>
          <p:nvPr/>
        </p:nvSpPr>
        <p:spPr>
          <a:xfrm>
            <a:off x="4219575" y="5966787"/>
            <a:ext cx="157162" cy="15937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4CBF1A2-4808-DCD3-E883-001F1405C67D}"/>
              </a:ext>
            </a:extLst>
          </p:cNvPr>
          <p:cNvSpPr/>
          <p:nvPr/>
        </p:nvSpPr>
        <p:spPr>
          <a:xfrm>
            <a:off x="4139271" y="3841750"/>
            <a:ext cx="2668365" cy="2043113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7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4F667FD-4916-E3A9-31BA-B48EEB4F9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775" y="1467431"/>
            <a:ext cx="7203467" cy="4587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1B00053-4CE7-8D64-8C71-A7D7CFAD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90" y="2720497"/>
            <a:ext cx="4425219" cy="3708169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320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개인정보 관리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개인정보를 변경하기 전 개인정보의 정보 보안을 위해 그룹웨어 비밀번호 입력란이 나타납니다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‘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정보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환경설정 클릭 시 환경설정 관리를 할 수 있으며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통해서도 직접 접근이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비밀번호를 입력하시면 개인정보를 더 자세히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내정보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8DB5253-4D5A-4840-8148-43EC84D9CF2D}"/>
              </a:ext>
            </a:extLst>
          </p:cNvPr>
          <p:cNvSpPr/>
          <p:nvPr/>
        </p:nvSpPr>
        <p:spPr>
          <a:xfrm>
            <a:off x="3732373" y="1874380"/>
            <a:ext cx="615789" cy="2449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3C1E0A-28A0-473F-8FDA-470AA1E42FC9}"/>
              </a:ext>
            </a:extLst>
          </p:cNvPr>
          <p:cNvSpPr/>
          <p:nvPr/>
        </p:nvSpPr>
        <p:spPr>
          <a:xfrm>
            <a:off x="5099260" y="2834736"/>
            <a:ext cx="2004009" cy="2501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103269" y="2959819"/>
            <a:ext cx="17621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75349DD2-43A1-6F01-59E8-56FCD4B5B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1" b="1238"/>
          <a:stretch/>
        </p:blipFill>
        <p:spPr>
          <a:xfrm>
            <a:off x="3450422" y="3695186"/>
            <a:ext cx="2772000" cy="1188000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B2D9657-FFC4-00A7-D578-5F628475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35" y="1464445"/>
            <a:ext cx="7334452" cy="4645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BFB952-56FC-0050-97A1-BDD2F206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134" y="2790034"/>
            <a:ext cx="4014069" cy="2205588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14AD2B9-9EB9-5161-C8D1-0B59223EF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575" y="2790033"/>
            <a:ext cx="4150871" cy="2202296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297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3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모드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메뉴가 상단으로 위치합니다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메뉴가 왼쪽에 위치합니다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메뉴는 상단으로 위치하며 하단 바가 없어지고 상단에 검색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등이 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7E3A61-557F-4134-B02D-24F8FFAF1BE4}"/>
              </a:ext>
            </a:extLst>
          </p:cNvPr>
          <p:cNvSpPr/>
          <p:nvPr/>
        </p:nvSpPr>
        <p:spPr>
          <a:xfrm>
            <a:off x="4531970" y="1863828"/>
            <a:ext cx="626769" cy="2619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F6A4630C-9149-4F32-BDB3-AA66C879A37F}"/>
              </a:ext>
            </a:extLst>
          </p:cNvPr>
          <p:cNvSpPr/>
          <p:nvPr/>
        </p:nvSpPr>
        <p:spPr>
          <a:xfrm>
            <a:off x="3768049" y="2295922"/>
            <a:ext cx="7928043" cy="494111"/>
          </a:xfrm>
          <a:custGeom>
            <a:avLst/>
            <a:gdLst>
              <a:gd name="connsiteX0" fmla="*/ 0 w 7928043"/>
              <a:gd name="connsiteY0" fmla="*/ 1079770 h 1099225"/>
              <a:gd name="connsiteX1" fmla="*/ 1682886 w 7928043"/>
              <a:gd name="connsiteY1" fmla="*/ 0 h 1099225"/>
              <a:gd name="connsiteX2" fmla="*/ 2966937 w 7928043"/>
              <a:gd name="connsiteY2" fmla="*/ 0 h 1099225"/>
              <a:gd name="connsiteX3" fmla="*/ 7928043 w 7928043"/>
              <a:gd name="connsiteY3" fmla="*/ 1099225 h 1099225"/>
              <a:gd name="connsiteX4" fmla="*/ 0 w 7928043"/>
              <a:gd name="connsiteY4" fmla="*/ 1079770 h 10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043" h="1099225">
                <a:moveTo>
                  <a:pt x="0" y="1079770"/>
                </a:moveTo>
                <a:lnTo>
                  <a:pt x="1682886" y="0"/>
                </a:lnTo>
                <a:lnTo>
                  <a:pt x="2966937" y="0"/>
                </a:lnTo>
                <a:lnTo>
                  <a:pt x="7928043" y="1099225"/>
                </a:lnTo>
                <a:lnTo>
                  <a:pt x="0" y="107977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AF2A72D-EAC5-432B-B175-B63E4081A263}"/>
              </a:ext>
            </a:extLst>
          </p:cNvPr>
          <p:cNvSpPr/>
          <p:nvPr/>
        </p:nvSpPr>
        <p:spPr>
          <a:xfrm>
            <a:off x="4250875" y="2788304"/>
            <a:ext cx="2028640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7755AFA-D968-477B-A641-25C34818CD7A}"/>
              </a:ext>
            </a:extLst>
          </p:cNvPr>
          <p:cNvSpPr/>
          <p:nvPr/>
        </p:nvSpPr>
        <p:spPr>
          <a:xfrm>
            <a:off x="7677575" y="2782241"/>
            <a:ext cx="129197" cy="21383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73369-AE98-4058-82AD-1893084E33CA}"/>
              </a:ext>
            </a:extLst>
          </p:cNvPr>
          <p:cNvSpPr txBox="1"/>
          <p:nvPr/>
        </p:nvSpPr>
        <p:spPr>
          <a:xfrm>
            <a:off x="4183652" y="2363304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BB474-C45B-41D7-B38F-80768062DCDA}"/>
              </a:ext>
            </a:extLst>
          </p:cNvPr>
          <p:cNvSpPr txBox="1"/>
          <p:nvPr/>
        </p:nvSpPr>
        <p:spPr>
          <a:xfrm>
            <a:off x="7826560" y="2363304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3583DF-6E81-1808-6D3E-2F6026E73FE7}"/>
              </a:ext>
            </a:extLst>
          </p:cNvPr>
          <p:cNvSpPr txBox="1"/>
          <p:nvPr/>
        </p:nvSpPr>
        <p:spPr>
          <a:xfrm>
            <a:off x="5668169" y="3862946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3911456D-BD57-6D57-EB7C-2E2C754F9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908" y="4276191"/>
            <a:ext cx="3906832" cy="2151732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049757-B571-1807-76C4-5AFC54019456}"/>
              </a:ext>
            </a:extLst>
          </p:cNvPr>
          <p:cNvSpPr/>
          <p:nvPr/>
        </p:nvSpPr>
        <p:spPr>
          <a:xfrm>
            <a:off x="6347213" y="4270435"/>
            <a:ext cx="1839361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113199C-85F9-D7D9-B025-4E3336F6C855}"/>
              </a:ext>
            </a:extLst>
          </p:cNvPr>
          <p:cNvSpPr/>
          <p:nvPr/>
        </p:nvSpPr>
        <p:spPr>
          <a:xfrm>
            <a:off x="9165431" y="4262815"/>
            <a:ext cx="289873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97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315605A-8DEA-2716-F00E-7D422B23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92" y="1366736"/>
            <a:ext cx="7711760" cy="447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메인화면에서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바로 결재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오늘할일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근태의 출근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오늘 일정 상자에서 오늘일정과 오늘자원상태를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테이블형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메인화면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5623081-0A7A-4D0A-8D37-F485B0BA8FCA}"/>
              </a:ext>
            </a:extLst>
          </p:cNvPr>
          <p:cNvSpPr/>
          <p:nvPr/>
        </p:nvSpPr>
        <p:spPr>
          <a:xfrm>
            <a:off x="4177030" y="2495234"/>
            <a:ext cx="375919" cy="16541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CE18F11E-9FE7-4645-A37F-945E612278A7}"/>
              </a:ext>
            </a:extLst>
          </p:cNvPr>
          <p:cNvCxnSpPr>
            <a:cxnSpLocks/>
          </p:cNvCxnSpPr>
          <p:nvPr/>
        </p:nvCxnSpPr>
        <p:spPr>
          <a:xfrm>
            <a:off x="4364989" y="2660649"/>
            <a:ext cx="0" cy="97353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94FEC72-C531-436A-9D7D-56BA7D4BE187}"/>
              </a:ext>
            </a:extLst>
          </p:cNvPr>
          <p:cNvSpPr/>
          <p:nvPr/>
        </p:nvSpPr>
        <p:spPr>
          <a:xfrm>
            <a:off x="6379844" y="2801620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8F3CB5-0DB4-4274-AA50-058CCC316A8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459615" y="2956401"/>
            <a:ext cx="0" cy="28861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F03CF8C-081B-53B5-B0AB-ABF26186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94" y="3737172"/>
            <a:ext cx="2081213" cy="97316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4F86B7-CBD3-8900-5BB0-FBBDBBEC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35" y="3360520"/>
            <a:ext cx="3045119" cy="174366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DB30C65-6C4E-56C5-D213-664240E7A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379" y="4346653"/>
            <a:ext cx="2522495" cy="18561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8B1F0FC1-1160-45BA-A374-0A8E18415D27}"/>
              </a:ext>
            </a:extLst>
          </p:cNvPr>
          <p:cNvSpPr/>
          <p:nvPr/>
        </p:nvSpPr>
        <p:spPr>
          <a:xfrm>
            <a:off x="7400542" y="2801620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2E2668B-C826-46D9-ACB8-0FEB7946F99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480313" y="2956401"/>
            <a:ext cx="0" cy="126761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0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51854-76E9-8861-074A-59C2A343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7BCD64-4847-5742-C179-F75D061080D9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6860C-9696-7661-2BA6-722CDCC20B04}"/>
              </a:ext>
            </a:extLst>
          </p:cNvPr>
          <p:cNvSpPr txBox="1"/>
          <p:nvPr/>
        </p:nvSpPr>
        <p:spPr>
          <a:xfrm>
            <a:off x="255141" y="3436328"/>
            <a:ext cx="2530589" cy="224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이미지형은 카페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리조트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오피스로 선택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메인화면에서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바로 결재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오늘할일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근태의 출근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오늘 일정 상자에서 오늘일정과 오늘자원상태를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이미지형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메인화면도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포탈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생일 등 기능을 지원합니다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47587-E78E-4C1C-DFD4-FE802E6FEF0C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C2B9F17-B3D6-9D36-CFF5-D58A5010ABC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메인화면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1A0403-B480-52A9-FA82-E80CB6FE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90" y="1366736"/>
            <a:ext cx="4201364" cy="246367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B6DCDF9-F429-09E7-58DC-47AB092A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06" y="1366736"/>
            <a:ext cx="4202222" cy="246367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26DF85-5C31-B1FA-AE64-0706A495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72" y="3854571"/>
            <a:ext cx="4004657" cy="247046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887F72C-3861-134D-9491-018430F0F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90" y="3992813"/>
            <a:ext cx="2762022" cy="827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971971FE-4033-AA25-803A-698298BE958B}"/>
              </a:ext>
            </a:extLst>
          </p:cNvPr>
          <p:cNvSpPr/>
          <p:nvPr/>
        </p:nvSpPr>
        <p:spPr>
          <a:xfrm>
            <a:off x="3376190" y="4575176"/>
            <a:ext cx="1888268" cy="24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12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BCFBBF1-3C47-4A79-F062-31EE2EF7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80" y="3271152"/>
            <a:ext cx="268605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529E8B5-F7F1-8D75-A224-CE137ABE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280" y="3912927"/>
            <a:ext cx="3446899" cy="1034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F07A4A4-C11D-6782-72E7-4640B421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046" y="3921444"/>
            <a:ext cx="1971675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88E26CBF-5968-8B90-F5EC-32FBD11AA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046" y="3264351"/>
            <a:ext cx="1952625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CB6C3F2-C342-4CBC-E213-76D4F951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925" y="6052006"/>
            <a:ext cx="1943100" cy="51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C8236F7-515B-2BA4-006E-6868563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925" y="3275468"/>
            <a:ext cx="2133600" cy="46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29E8E74-708F-C201-2701-DDBEF997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925" y="955708"/>
            <a:ext cx="1876224" cy="1364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498503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353590"/>
            <a:ext cx="541972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메뉴의 목록 페이지에서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페이지당 제공되는 리스트 숫자를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표시목록 수가 많아질수록 그룹웨어 속도가 늦어질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0CFBDF-DDBA-453E-8ABC-6F931F0E7E9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D7F1B-6DE0-4ABF-9C1F-927914909AB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7C628-3F98-472E-97FD-6B1081304FD4}"/>
              </a:ext>
            </a:extLst>
          </p:cNvPr>
          <p:cNvSpPr txBox="1"/>
          <p:nvPr/>
        </p:nvSpPr>
        <p:spPr>
          <a:xfrm>
            <a:off x="3135184" y="540831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 선택 및 언어를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05E05-5E77-48E3-891E-328A7D475FDC}"/>
              </a:ext>
            </a:extLst>
          </p:cNvPr>
          <p:cNvSpPr txBox="1"/>
          <p:nvPr/>
        </p:nvSpPr>
        <p:spPr>
          <a:xfrm>
            <a:off x="3135184" y="241515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63368-362D-4DAE-B10E-D0B72FA4A312}"/>
              </a:ext>
            </a:extLst>
          </p:cNvPr>
          <p:cNvSpPr txBox="1"/>
          <p:nvPr/>
        </p:nvSpPr>
        <p:spPr>
          <a:xfrm>
            <a:off x="3135183" y="2783708"/>
            <a:ext cx="541972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 시 또는 조회 시 첨부 부분의 펼침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3E14981-50F0-438D-BB61-FC7917D4961A}"/>
              </a:ext>
            </a:extLst>
          </p:cNvPr>
          <p:cNvSpPr/>
          <p:nvPr/>
        </p:nvSpPr>
        <p:spPr>
          <a:xfrm>
            <a:off x="4054623" y="3378974"/>
            <a:ext cx="51737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EF3F2F0-3761-4A3D-9DA2-9DEBA1A88989}"/>
              </a:ext>
            </a:extLst>
          </p:cNvPr>
          <p:cNvSpPr/>
          <p:nvPr/>
        </p:nvSpPr>
        <p:spPr>
          <a:xfrm>
            <a:off x="4574687" y="3378974"/>
            <a:ext cx="63310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7A713154-F81D-4071-9A4C-004D3674914B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4971112" y="2636600"/>
            <a:ext cx="84575" cy="1400174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5FA97EB9-E140-4B91-A12C-4DBE569EC70F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5097467" y="3413273"/>
            <a:ext cx="409790" cy="822243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3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3A1ABDF-03F3-B1B5-6B9A-0A1B5683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67" y="979611"/>
            <a:ext cx="24765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72086EF-A328-C87A-E9AC-F855EB14B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67" y="2482794"/>
            <a:ext cx="1781175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DE01DDA-6BFC-99B3-42DE-06C0761B3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67" y="3999964"/>
            <a:ext cx="1790700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471549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084046"/>
            <a:ext cx="8586918" cy="115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ActiveX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 중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ActiveX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IE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접속한 경우에 한해서만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방식 설정에 따라 각 기능별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그룹웨어 내에 모든 글을 작성하는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곳의 편집기가 해당 선택한 방식으로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(*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 설정되어 있습니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58520-C27A-4B77-997A-EF20AC5EC98D}"/>
              </a:ext>
            </a:extLst>
          </p:cNvPr>
          <p:cNvSpPr txBox="1"/>
          <p:nvPr/>
        </p:nvSpPr>
        <p:spPr>
          <a:xfrm>
            <a:off x="3135185" y="316232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8E2DF-6B61-4724-A9E0-F141797CFF59}"/>
              </a:ext>
            </a:extLst>
          </p:cNvPr>
          <p:cNvSpPr txBox="1"/>
          <p:nvPr/>
        </p:nvSpPr>
        <p:spPr>
          <a:xfrm>
            <a:off x="3135184" y="3518521"/>
            <a:ext cx="6656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 에디터의 높이를 설정하는 곳입니다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500px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2D8D32-4BCD-497F-9B20-38E9938E246D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C0619-5054-4A58-AD96-3096442DD7A0}"/>
              </a:ext>
            </a:extLst>
          </p:cNvPr>
          <p:cNvSpPr txBox="1"/>
          <p:nvPr/>
        </p:nvSpPr>
        <p:spPr>
          <a:xfrm>
            <a:off x="3135185" y="168648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6EFE3-E6AC-4A08-94D6-CDB74B2468FD}"/>
              </a:ext>
            </a:extLst>
          </p:cNvPr>
          <p:cNvSpPr txBox="1"/>
          <p:nvPr/>
        </p:nvSpPr>
        <p:spPr>
          <a:xfrm>
            <a:off x="3135184" y="2042680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전체적인 색상을 개인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취향에 따라서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10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4DF69-7976-49EE-AE0C-5A060F4FDED2}"/>
              </a:ext>
            </a:extLst>
          </p:cNvPr>
          <p:cNvSpPr txBox="1"/>
          <p:nvPr/>
        </p:nvSpPr>
        <p:spPr>
          <a:xfrm>
            <a:off x="3135185" y="17158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B2D46-8883-4BD1-AFBF-45D869FCD242}"/>
              </a:ext>
            </a:extLst>
          </p:cNvPr>
          <p:cNvSpPr txBox="1"/>
          <p:nvPr/>
        </p:nvSpPr>
        <p:spPr>
          <a:xfrm>
            <a:off x="3135184" y="540139"/>
            <a:ext cx="588181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 페이지에서 리스트위에 마우스를 올려놓았을 시 본문 내용을 미리 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624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7752</TotalTime>
  <Words>2377</Words>
  <Application>Microsoft Office PowerPoint</Application>
  <PresentationFormat>와이드스크린</PresentationFormat>
  <Paragraphs>321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4" baseType="lpstr">
      <vt:lpstr>AppleSDGothicNeo-Regular</vt:lpstr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549</cp:revision>
  <dcterms:created xsi:type="dcterms:W3CDTF">2021-01-26T03:26:19Z</dcterms:created>
  <dcterms:modified xsi:type="dcterms:W3CDTF">2024-09-11T06:26:03Z</dcterms:modified>
</cp:coreProperties>
</file>