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94" r:id="rId4"/>
    <p:sldId id="388" r:id="rId5"/>
    <p:sldId id="395" r:id="rId6"/>
    <p:sldId id="396" r:id="rId7"/>
    <p:sldId id="397" r:id="rId8"/>
    <p:sldId id="390" r:id="rId9"/>
    <p:sldId id="399" r:id="rId10"/>
    <p:sldId id="39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11" d="100"/>
          <a:sy n="11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2649845-6F07-28D3-9653-9D52E8065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1033066"/>
            <a:ext cx="6775580" cy="22077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 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자원을 사용하기 위해서는 </a:t>
            </a:r>
            <a:r>
              <a:rPr lang="en-US" altLang="ko-KR" sz="1050" dirty="0"/>
              <a:t>[</a:t>
            </a:r>
            <a:r>
              <a:rPr lang="ko-KR" altLang="en-US" sz="1050" dirty="0"/>
              <a:t>관리메뉴 </a:t>
            </a:r>
            <a:r>
              <a:rPr lang="en-US" altLang="ko-KR" sz="1050" dirty="0"/>
              <a:t>-&gt; </a:t>
            </a:r>
            <a:r>
              <a:rPr lang="ko-KR" altLang="en-US" sz="1050" dirty="0"/>
              <a:t>분류관리 </a:t>
            </a:r>
            <a:r>
              <a:rPr lang="en-US" altLang="ko-KR" sz="1050" dirty="0"/>
              <a:t>-&gt; </a:t>
            </a:r>
            <a:r>
              <a:rPr lang="ko-KR" altLang="en-US" sz="1050" dirty="0"/>
              <a:t>사내자원</a:t>
            </a:r>
            <a:r>
              <a:rPr lang="en-US" altLang="ko-KR" sz="1050" dirty="0"/>
              <a:t>]</a:t>
            </a:r>
            <a:r>
              <a:rPr lang="ko-KR" altLang="en-US" sz="1050" dirty="0"/>
              <a:t>에서 자원의 분류와 자원을 생성해 주어야 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관리자</a:t>
            </a:r>
            <a:r>
              <a:rPr lang="en-US" altLang="ko-KR" sz="1050" dirty="0"/>
              <a:t>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 분류관리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새폴더와</a:t>
            </a:r>
            <a:r>
              <a:rPr lang="ko-KR" altLang="en-US" sz="1100" dirty="0"/>
              <a:t> 새분류로 자원을 생성 및 수정할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EF518D9-C2D9-4086-B695-0D38CDB23466}"/>
              </a:ext>
            </a:extLst>
          </p:cNvPr>
          <p:cNvSpPr/>
          <p:nvPr/>
        </p:nvSpPr>
        <p:spPr>
          <a:xfrm>
            <a:off x="8751259" y="1098170"/>
            <a:ext cx="528887" cy="2690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EC4C048A-BE75-4917-9594-89D3A2647D9C}"/>
              </a:ext>
            </a:extLst>
          </p:cNvPr>
          <p:cNvCxnSpPr>
            <a:cxnSpLocks/>
          </p:cNvCxnSpPr>
          <p:nvPr/>
        </p:nvCxnSpPr>
        <p:spPr>
          <a:xfrm flipH="1">
            <a:off x="7320377" y="1367252"/>
            <a:ext cx="1695325" cy="70008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E6CC4B8-EB24-4C9E-A040-74E6F4F06C65}"/>
              </a:ext>
            </a:extLst>
          </p:cNvPr>
          <p:cNvSpPr/>
          <p:nvPr/>
        </p:nvSpPr>
        <p:spPr>
          <a:xfrm>
            <a:off x="9317427" y="1098170"/>
            <a:ext cx="540456" cy="2690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FD8FE1B0-673A-489D-9BEE-D7C3948E3FB9}"/>
              </a:ext>
            </a:extLst>
          </p:cNvPr>
          <p:cNvCxnSpPr>
            <a:cxnSpLocks/>
          </p:cNvCxnSpPr>
          <p:nvPr/>
        </p:nvCxnSpPr>
        <p:spPr>
          <a:xfrm>
            <a:off x="9596533" y="1367252"/>
            <a:ext cx="0" cy="70008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>
            <a:extLst>
              <a:ext uri="{FF2B5EF4-FFF2-40B4-BE49-F238E27FC236}">
                <a16:creationId xmlns:a16="http://schemas.microsoft.com/office/drawing/2014/main" id="{29113C2F-37DB-FA61-B6C8-D106D1CAD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6511" y="2159263"/>
            <a:ext cx="3344201" cy="2649302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9961BFD-E77D-68D7-B79D-600BC679FE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3631" y="2159263"/>
            <a:ext cx="3394543" cy="350121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36191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18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18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자원등록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예약하기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예약현황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자원 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BC218862-7B26-F609-65E0-7B8C620A5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977" y="1555884"/>
            <a:ext cx="7348891" cy="45055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160A5A0-B2A4-6BEE-4998-501F295D2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978" y="1522538"/>
            <a:ext cx="7348892" cy="45514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594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주요 자원을 등록하고</a:t>
            </a:r>
            <a:r>
              <a:rPr lang="en-US" altLang="ko-KR" sz="1050" dirty="0"/>
              <a:t>, </a:t>
            </a:r>
            <a:r>
              <a:rPr lang="ko-KR" altLang="en-US" sz="1050" dirty="0"/>
              <a:t>필요한 경우 등록 자원에 대한 예약관리를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회의실</a:t>
            </a:r>
            <a:r>
              <a:rPr lang="en-US" altLang="ko-KR" sz="1050" dirty="0"/>
              <a:t>, </a:t>
            </a:r>
            <a:r>
              <a:rPr lang="ko-KR" altLang="en-US" sz="1050" dirty="0"/>
              <a:t>자동차</a:t>
            </a:r>
            <a:r>
              <a:rPr lang="en-US" altLang="ko-KR" sz="1050" dirty="0"/>
              <a:t>, </a:t>
            </a:r>
            <a:r>
              <a:rPr lang="ko-KR" altLang="en-US" sz="1050" dirty="0" err="1"/>
              <a:t>빔프로젝터</a:t>
            </a:r>
            <a:r>
              <a:rPr lang="en-US" altLang="ko-KR" sz="1050" dirty="0"/>
              <a:t>, </a:t>
            </a:r>
            <a:r>
              <a:rPr lang="ko-KR" altLang="en-US" sz="1050" dirty="0"/>
              <a:t>노트북 등 사내의 주요 자원들을 다양한 분류를 통해서 관리할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사내관리 메뉴를 클릭한 경우 자신이 조회가 가능한 모든 사내 자원에 대한 상태 정보를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</a:t>
            </a:r>
            <a:r>
              <a:rPr lang="ko-KR" altLang="en-US" sz="1100" dirty="0"/>
              <a:t>자원상태라 함은 ‘</a:t>
            </a:r>
            <a:r>
              <a:rPr lang="ko-KR" altLang="en-US" sz="1100" dirty="0" err="1"/>
              <a:t>자원명</a:t>
            </a:r>
            <a:r>
              <a:rPr lang="en-US" altLang="ko-KR" sz="1100" dirty="0"/>
              <a:t>, </a:t>
            </a:r>
            <a:r>
              <a:rPr lang="ko-KR" altLang="en-US" sz="1100" dirty="0"/>
              <a:t>취득일</a:t>
            </a:r>
            <a:r>
              <a:rPr lang="en-US" altLang="ko-KR" sz="1100" dirty="0"/>
              <a:t>, </a:t>
            </a:r>
            <a:r>
              <a:rPr lang="ko-KR" altLang="en-US" sz="1100" dirty="0"/>
              <a:t>분류</a:t>
            </a:r>
            <a:r>
              <a:rPr lang="en-US" altLang="ko-KR" sz="1100" dirty="0"/>
              <a:t>, </a:t>
            </a:r>
            <a:r>
              <a:rPr lang="ko-KR" altLang="en-US" sz="1100" dirty="0"/>
              <a:t>상태’ 등을 의미하는데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여기서 ‘</a:t>
            </a:r>
            <a:r>
              <a:rPr lang="ko-KR" altLang="en-US" sz="1100" dirty="0" err="1"/>
              <a:t>상태’는</a:t>
            </a:r>
            <a:r>
              <a:rPr lang="ko-KR" altLang="en-US" sz="1100" dirty="0"/>
              <a:t> 그 자원을 예약할 수 있는지의 여부를 의미합니다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</a:t>
            </a:r>
            <a:r>
              <a:rPr lang="ko-KR" altLang="en-US" sz="1100" dirty="0"/>
              <a:t>이는 관리자가 사내자원 분류를 생성한 후 사용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A4786E7-8D80-DA2B-10D1-E6ACFDEA0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3581746"/>
            <a:ext cx="7686675" cy="25892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자원을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050" dirty="0"/>
              <a:t> </a:t>
            </a: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자원 등록은 관리자가 별도 권한 설정을 통해서 관리하기에 자원등록 버튼이 보이지 않는 사용자는 관리자에게 문의하여 주시기 바랍니다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자원등록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사용 가능 여부를 선택합니다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사용가능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사용불가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폐기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기타 중에 선택합니다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 가능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자원에 예약을 하면 즉시 예약 완료가 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중복 시간대 예약 불가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승인 필요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 신청이 접수되어도 아래 ‘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자원관리자’의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승인을 거쳐서 최종 예약이 완료됩니다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중복 예약 신청 접수는 가능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시간 설정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자원을 사용할 수 있는 시간을 설정합니다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자원명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자원에 대한 이름을 적습니다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자원코드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별도 관리 코드명을 등록합니다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자원을 관리하는 위치에 대한 정보를 입력합니다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향후 자원을 이전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폐기 처리할 수 있으며 이에 대한 이력을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분류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(category)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취득일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자원으로 등록 시작일을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34B3320-B3FA-7039-C92C-420E4CA95856}"/>
              </a:ext>
            </a:extLst>
          </p:cNvPr>
          <p:cNvSpPr/>
          <p:nvPr/>
        </p:nvSpPr>
        <p:spPr>
          <a:xfrm>
            <a:off x="6255931" y="4182514"/>
            <a:ext cx="666363" cy="28947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4A9269E-98D6-180E-D65F-892B8E6C0D79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6922294" y="4327251"/>
            <a:ext cx="269081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C6DA5A16-C968-78C4-50A2-EFDD9B22B7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1746" y="4182514"/>
            <a:ext cx="2630586" cy="134606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86940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5AAAF3A1-DDFF-ADA1-19F1-8F41EF3C6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241166"/>
            <a:ext cx="5806845" cy="4392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자원을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050" dirty="0"/>
              <a:t> </a:t>
            </a: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자원 등록은 관리자가 별도 권한 설정을 통해서 관리하기에 자원등록 버튼이 보이지 않는 사용자는 관리자에게 문의하여 주시기 바랍니다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자원등록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자원이 예약 승인을 하는 경우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예약된 내역에 대한 승인 여부를 관리할 사용자를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여기에 지정된 사용자는 해당 자원에 대한 예약 신청이 접수되면 즉시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수신함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예약 접수 알림 메일을 받게 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분류관리자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 분류를 관리자가 등록 시에 등록한 분류자가 관리자가 되도록 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새로운 관리자를 조직도 및 직접입력을 통해서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‘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누구나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클릭 시 본 자원을 누구나 사용할 수 있음을 나타냅니다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본문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등록 자원에 대한 간략한 설명 또는 사용 방법에 대한 내용을 입력합니다</a:t>
            </a:r>
            <a:r>
              <a:rPr lang="en-US" altLang="ko-KR" sz="1100" dirty="0"/>
              <a:t>.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155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20D086B5-A989-2966-503F-1FACE66FA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742196"/>
            <a:ext cx="5867600" cy="32275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7A96452E-862F-48FB-8C4B-8943610A8BAF}"/>
              </a:ext>
            </a:extLst>
          </p:cNvPr>
          <p:cNvSpPr/>
          <p:nvPr/>
        </p:nvSpPr>
        <p:spPr>
          <a:xfrm>
            <a:off x="5849816" y="2614771"/>
            <a:ext cx="157176" cy="1888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E2501B91-EA52-4963-AF04-A52D5C66D601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006992" y="2709206"/>
            <a:ext cx="356933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51DF5C30-8D0E-4BCC-A5C0-58B3A6F3167C}"/>
              </a:ext>
            </a:extLst>
          </p:cNvPr>
          <p:cNvSpPr/>
          <p:nvPr/>
        </p:nvSpPr>
        <p:spPr>
          <a:xfrm>
            <a:off x="4785876" y="3227134"/>
            <a:ext cx="561977" cy="23570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756D60E9-9147-41EC-A967-834108A095E7}"/>
              </a:ext>
            </a:extLst>
          </p:cNvPr>
          <p:cNvSpPr/>
          <p:nvPr/>
        </p:nvSpPr>
        <p:spPr>
          <a:xfrm>
            <a:off x="8406606" y="1760220"/>
            <a:ext cx="537210" cy="21859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F92C8398-64FC-4520-A2F8-7A405598FF7F}"/>
              </a:ext>
            </a:extLst>
          </p:cNvPr>
          <p:cNvSpPr/>
          <p:nvPr/>
        </p:nvSpPr>
        <p:spPr>
          <a:xfrm>
            <a:off x="4248150" y="3751881"/>
            <a:ext cx="412957" cy="1792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C28CD0D3-7DC5-4706-B803-5E25ABA97F8C}"/>
              </a:ext>
            </a:extLst>
          </p:cNvPr>
          <p:cNvSpPr/>
          <p:nvPr/>
        </p:nvSpPr>
        <p:spPr>
          <a:xfrm>
            <a:off x="4657658" y="3751881"/>
            <a:ext cx="455888" cy="1792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자원 상세정보 조회 하단에는 월별과 주별로 해당 자원에 대한 예약 내역을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자원을 예약해서 사용하기 위해서는 전체 자원현황에서 예약을 원하는 자원을 클릭하여 상세내역을 조회합니다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예약하기 버튼이 제공되지 않으면 해당 자원은 예약할 수 있는 자원이 아님을 의미합니다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‘</a:t>
            </a:r>
            <a:r>
              <a:rPr lang="ko-KR" altLang="en-US" sz="1100" dirty="0"/>
              <a:t>예약 승인 </a:t>
            </a:r>
            <a:r>
              <a:rPr lang="ko-KR" altLang="en-US" sz="1100" dirty="0" err="1"/>
              <a:t>필요’로</a:t>
            </a:r>
            <a:r>
              <a:rPr lang="ko-KR" altLang="en-US" sz="1100" dirty="0"/>
              <a:t> 제공되는 자원은 ‘</a:t>
            </a:r>
            <a:r>
              <a:rPr lang="ko-KR" altLang="en-US" sz="1100" dirty="0" err="1"/>
              <a:t>자원관리’에</a:t>
            </a:r>
            <a:r>
              <a:rPr lang="ko-KR" altLang="en-US" sz="1100" dirty="0"/>
              <a:t> 해당자의 승인을 통해서 예약이 최종 완료가 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</a:t>
            </a:r>
            <a:r>
              <a:rPr lang="ko-KR" altLang="en-US" sz="1100" dirty="0"/>
              <a:t>그렇지 않은 자원들은 먼저 예약을 하면 자원예약 신청이 완료됩니다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2B870-39DD-4D8B-B5A9-A6A9D94801A4}"/>
              </a:ext>
            </a:extLst>
          </p:cNvPr>
          <p:cNvSpPr txBox="1"/>
          <p:nvPr/>
        </p:nvSpPr>
        <p:spPr>
          <a:xfrm>
            <a:off x="3135182" y="5081173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이전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대해서 위치가 변경되는 경우에 ‘변경할 위치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사유’를</a:t>
            </a:r>
            <a:r>
              <a:rPr lang="ko-KR" altLang="en-US" sz="1100" dirty="0"/>
              <a:t> 입력해 둡니다</a:t>
            </a:r>
            <a:r>
              <a:rPr lang="en-US" altLang="ko-KR" sz="1100" dirty="0"/>
              <a:t>. </a:t>
            </a:r>
            <a:r>
              <a:rPr lang="ko-KR" altLang="en-US" sz="1100" dirty="0"/>
              <a:t>향후 이력관리를 통해 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이력조회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대한 위치 이전</a:t>
            </a:r>
            <a:r>
              <a:rPr lang="en-US" altLang="ko-KR" sz="1100" dirty="0"/>
              <a:t>/</a:t>
            </a:r>
            <a:r>
              <a:rPr lang="ko-KR" altLang="en-US" sz="1100" dirty="0"/>
              <a:t>폐기에 대한 이력을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상세정보 </a:t>
            </a:r>
            <a:r>
              <a:rPr lang="en-US" altLang="ko-KR" sz="1100" dirty="0"/>
              <a:t>: </a:t>
            </a:r>
            <a:r>
              <a:rPr lang="ko-KR" altLang="en-US" sz="1100" dirty="0"/>
              <a:t>클릭 시 ‘코드</a:t>
            </a:r>
            <a:r>
              <a:rPr lang="en-US" altLang="ko-KR" sz="1100" dirty="0"/>
              <a:t>, </a:t>
            </a:r>
            <a:r>
              <a:rPr lang="ko-KR" altLang="en-US" sz="1100" dirty="0"/>
              <a:t>분류</a:t>
            </a:r>
            <a:r>
              <a:rPr lang="en-US" altLang="ko-KR" sz="1100" dirty="0"/>
              <a:t>, </a:t>
            </a:r>
            <a:r>
              <a:rPr lang="ko-KR" altLang="en-US" sz="1100" dirty="0"/>
              <a:t>자원관리</a:t>
            </a:r>
            <a:r>
              <a:rPr lang="en-US" altLang="ko-KR" sz="1100" dirty="0"/>
              <a:t>, </a:t>
            </a:r>
            <a:r>
              <a:rPr lang="ko-KR" altLang="en-US" sz="1100" dirty="0"/>
              <a:t>취득 날짜</a:t>
            </a:r>
            <a:r>
              <a:rPr lang="en-US" altLang="ko-KR" sz="1100" dirty="0"/>
              <a:t>, </a:t>
            </a:r>
            <a:r>
              <a:rPr lang="ko-KR" altLang="en-US" sz="1100" dirty="0"/>
              <a:t>작성일‘ 순으로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사용이력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본 자원의 사용이력을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오늘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당일 기준으로 예약현황을 제공합니다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주간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일주일 기준으로 예약현황을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822EFD8-17D8-78C4-7E35-3214F3304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519" y="2086281"/>
            <a:ext cx="3478654" cy="1565039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9E6A12D-0F0A-7439-00D7-91BF3DB50E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0114" y="2439096"/>
            <a:ext cx="4249183" cy="85514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6FD043A3-1029-82A1-72D3-A382EA861D26}"/>
              </a:ext>
            </a:extLst>
          </p:cNvPr>
          <p:cNvSpPr/>
          <p:nvPr/>
        </p:nvSpPr>
        <p:spPr>
          <a:xfrm>
            <a:off x="8895434" y="2157571"/>
            <a:ext cx="553365" cy="2355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83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2DD6761A-724C-C085-4732-6010C3058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3916073"/>
            <a:ext cx="3753884" cy="1688864"/>
          </a:xfrm>
          <a:prstGeom prst="rect">
            <a:avLst/>
          </a:prstGeom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자원 상세정보 조회 하단에는 월별과 주별로 해당 자원에 대한 예약 내역을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사용이력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대한 이력을 조회할 수 있습니다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사용통계 </a:t>
            </a:r>
            <a:r>
              <a:rPr lang="en-US" altLang="ko-KR" sz="1100" dirty="0"/>
              <a:t>: </a:t>
            </a:r>
            <a:r>
              <a:rPr lang="ko-KR" altLang="en-US" sz="1100" dirty="0"/>
              <a:t>당일 기준으로 예약현황을 그래프로 제공합니다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2B870-39DD-4D8B-B5A9-A6A9D94801A4}"/>
              </a:ext>
            </a:extLst>
          </p:cNvPr>
          <p:cNvSpPr txBox="1"/>
          <p:nvPr/>
        </p:nvSpPr>
        <p:spPr>
          <a:xfrm>
            <a:off x="3135182" y="343632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폐기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대해서 폐기가 되는 경우에 ‘</a:t>
            </a:r>
            <a:r>
              <a:rPr lang="ko-KR" altLang="en-US" sz="1100" dirty="0" err="1"/>
              <a:t>사유’를</a:t>
            </a:r>
            <a:r>
              <a:rPr lang="ko-KR" altLang="en-US" sz="1100" dirty="0"/>
              <a:t> 입력해 둡니다</a:t>
            </a:r>
            <a:r>
              <a:rPr lang="en-US" altLang="ko-KR" sz="1100" dirty="0"/>
              <a:t>. </a:t>
            </a:r>
            <a:r>
              <a:rPr lang="ko-KR" altLang="en-US" sz="1100" dirty="0"/>
              <a:t>향후 이력관리를 통해서 조회가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436C9830-296A-4257-B4EC-010B3DF33725}"/>
              </a:ext>
            </a:extLst>
          </p:cNvPr>
          <p:cNvSpPr/>
          <p:nvPr/>
        </p:nvSpPr>
        <p:spPr>
          <a:xfrm>
            <a:off x="5294193" y="5247478"/>
            <a:ext cx="454143" cy="27933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1CAE79F6-ED4C-4795-A950-0F1FD1D57D4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748336" y="5387143"/>
            <a:ext cx="1309689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>
            <a:extLst>
              <a:ext uri="{FF2B5EF4-FFF2-40B4-BE49-F238E27FC236}">
                <a16:creationId xmlns:a16="http://schemas.microsoft.com/office/drawing/2014/main" id="{9C0EF8E3-8643-E076-70AF-19FA0CE99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1260316"/>
            <a:ext cx="6083651" cy="1679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3E2CBB51-FAB8-3D49-DBCC-CAD82DAAA5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7388" y="3916073"/>
            <a:ext cx="3910539" cy="1681611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97466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D054666-376C-D753-11C8-67FC7CFE3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067133"/>
            <a:ext cx="4510297" cy="3159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자원을 예약 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  : </a:t>
            </a:r>
            <a:r>
              <a:rPr lang="ko-KR" altLang="en-US" sz="1100" dirty="0"/>
              <a:t>본 자원에서 예약을 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A55C5B-9CDE-4262-9FDB-0B621B4DA426}"/>
              </a:ext>
            </a:extLst>
          </p:cNvPr>
          <p:cNvSpPr txBox="1"/>
          <p:nvPr/>
        </p:nvSpPr>
        <p:spPr>
          <a:xfrm>
            <a:off x="3135184" y="43375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시작일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A711B7-41A6-48DD-AA01-1CFAFD0CF74B}"/>
              </a:ext>
            </a:extLst>
          </p:cNvPr>
          <p:cNvSpPr txBox="1"/>
          <p:nvPr/>
        </p:nvSpPr>
        <p:spPr>
          <a:xfrm>
            <a:off x="3135183" y="4706088"/>
            <a:ext cx="8475972" cy="10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자원을 예약하는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자동반납 </a:t>
            </a:r>
            <a:r>
              <a:rPr lang="en-US" altLang="ko-KR" sz="1100" dirty="0"/>
              <a:t>: </a:t>
            </a:r>
            <a:r>
              <a:rPr lang="ko-KR" altLang="en-US" sz="1100" dirty="0"/>
              <a:t>종료일이 되면 자동으로 반납 처리가 되어서 상태가 지연되지 않도록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               자원분류가 회의실인 경우 자동반납 체크는 변경을 못합니다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알림 </a:t>
            </a:r>
            <a:r>
              <a:rPr lang="en-US" altLang="ko-KR" sz="1100" dirty="0"/>
              <a:t>: </a:t>
            </a:r>
            <a:r>
              <a:rPr lang="ko-KR" altLang="en-US" sz="1100" dirty="0"/>
              <a:t>알림을 설정해 놓을 시 자원예약이 승인되면 자원예약에 대한 알림을 받을 수 있습니다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C73D4D-D61C-4D32-8F5B-08750ABA7767}"/>
              </a:ext>
            </a:extLst>
          </p:cNvPr>
          <p:cNvSpPr txBox="1"/>
          <p:nvPr/>
        </p:nvSpPr>
        <p:spPr>
          <a:xfrm>
            <a:off x="3135184" y="580674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내용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263B5F-50E5-4D7F-813C-72DFC871263C}"/>
              </a:ext>
            </a:extLst>
          </p:cNvPr>
          <p:cNvSpPr txBox="1"/>
          <p:nvPr/>
        </p:nvSpPr>
        <p:spPr>
          <a:xfrm>
            <a:off x="3135183" y="6175292"/>
            <a:ext cx="8475972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자원의 예약과 관련된 사유 등의 설명을 입력합니다</a:t>
            </a:r>
            <a:r>
              <a:rPr lang="en-US" altLang="ko-KR" sz="1100" dirty="0"/>
              <a:t>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875A0CAB-CDB0-FE18-605B-FB6AF2DD4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9101" y="611135"/>
            <a:ext cx="885949" cy="28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1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9D492D9-6C60-DD00-D693-918A9E42B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888" y="1389816"/>
            <a:ext cx="7117953" cy="46628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594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월간형태와 당일 예약현황을 시간별로 등록된 모든 자원에 대한 예약 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 - </a:t>
            </a:r>
            <a:r>
              <a:rPr lang="ko-KR" altLang="en-US" sz="1050" dirty="0"/>
              <a:t>왼쪽에 분류된 회의실 자원을 클릭하면 회의실에 대한 예약 현황을 조회할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메뉴에 등록된 자원을 선택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예약현황</a:t>
            </a:r>
          </a:p>
        </p:txBody>
      </p:sp>
    </p:spTree>
    <p:extLst>
      <p:ext uri="{BB962C8B-B14F-4D97-AF65-F5344CB8AC3E}">
        <p14:creationId xmlns:p14="http://schemas.microsoft.com/office/powerpoint/2010/main" val="358166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9645</TotalTime>
  <Words>772</Words>
  <Application>Microsoft Office PowerPoint</Application>
  <PresentationFormat>와이드스크린</PresentationFormat>
  <Paragraphs>91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437</cp:revision>
  <dcterms:created xsi:type="dcterms:W3CDTF">2021-01-26T03:26:19Z</dcterms:created>
  <dcterms:modified xsi:type="dcterms:W3CDTF">2023-10-31T06:31:27Z</dcterms:modified>
</cp:coreProperties>
</file>