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394" r:id="rId4"/>
    <p:sldId id="388" r:id="rId5"/>
    <p:sldId id="395" r:id="rId6"/>
    <p:sldId id="396" r:id="rId7"/>
    <p:sldId id="397" r:id="rId8"/>
    <p:sldId id="390" r:id="rId9"/>
    <p:sldId id="399" r:id="rId10"/>
    <p:sldId id="398" r:id="rId11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" clrIdx="0">
    <p:extLst>
      <p:ext uri="{19B8F6BF-5375-455C-9EA6-DF929625EA0E}">
        <p15:presenceInfo xmlns:p15="http://schemas.microsoft.com/office/powerpoint/2012/main" userId="Administrat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85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33" autoAdjust="0"/>
    <p:restoredTop sz="95850" autoAdjust="0"/>
  </p:normalViewPr>
  <p:slideViewPr>
    <p:cSldViewPr snapToGrid="0">
      <p:cViewPr varScale="1">
        <p:scale>
          <a:sx n="111" d="100"/>
          <a:sy n="111" d="100"/>
        </p:scale>
        <p:origin x="21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5D7A6C9D-BAB0-4988-A175-BA5FB13FFFD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4E996E98-91CA-4E51-8CAD-8CF148A33D2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F135F0-1ECA-4380-A477-76D6C0EDD1E8}" type="datetimeFigureOut">
              <a:rPr lang="ko-KR" altLang="en-US" smtClean="0"/>
              <a:t>2023-10-31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D7C45718-CD9A-4774-8FA9-0106694FFCC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D808A76-FC2A-49C0-8A14-EA8FA52F7EE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98E4BB-B4DB-4B02-B543-461DC97382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752178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9DB07-FD48-41FE-BAEB-8507EDE3FFF7}" type="datetimeFigureOut">
              <a:rPr lang="ko-KR" altLang="en-US" smtClean="0"/>
              <a:t>2023-10-31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D38792-24A0-4A11-8F1C-CA1576FACC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62088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3">
            <a:extLst>
              <a:ext uri="{FF2B5EF4-FFF2-40B4-BE49-F238E27FC236}">
                <a16:creationId xmlns:a16="http://schemas.microsoft.com/office/drawing/2014/main" id="{2CADD196-7616-472A-BDF1-55BC59962AA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285F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sp>
        <p:nvSpPr>
          <p:cNvPr id="8" name="Rettangolo 4">
            <a:extLst>
              <a:ext uri="{FF2B5EF4-FFF2-40B4-BE49-F238E27FC236}">
                <a16:creationId xmlns:a16="http://schemas.microsoft.com/office/drawing/2014/main" id="{6472593A-40E2-4186-B765-28FB72EFBEBE}"/>
              </a:ext>
            </a:extLst>
          </p:cNvPr>
          <p:cNvSpPr/>
          <p:nvPr userDrawn="1"/>
        </p:nvSpPr>
        <p:spPr>
          <a:xfrm>
            <a:off x="0" y="6202929"/>
            <a:ext cx="12192000" cy="6660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pic>
        <p:nvPicPr>
          <p:cNvPr id="9" name="그래픽 8">
            <a:extLst>
              <a:ext uri="{FF2B5EF4-FFF2-40B4-BE49-F238E27FC236}">
                <a16:creationId xmlns:a16="http://schemas.microsoft.com/office/drawing/2014/main" id="{12A829C7-137E-4F83-81C5-4C81C1C73A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70000"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08593" y="1269814"/>
            <a:ext cx="5005114" cy="481974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768DCEE-C08D-44C1-B93E-A5515323BA7B}"/>
              </a:ext>
            </a:extLst>
          </p:cNvPr>
          <p:cNvSpPr txBox="1"/>
          <p:nvPr userDrawn="1"/>
        </p:nvSpPr>
        <p:spPr>
          <a:xfrm>
            <a:off x="1137678" y="1856505"/>
            <a:ext cx="5358372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1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사용자 매뉴얼</a:t>
            </a:r>
            <a:endParaRPr lang="en-US" altLang="ko-KR" sz="3100" b="1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11" name="그래픽 10">
            <a:extLst>
              <a:ext uri="{FF2B5EF4-FFF2-40B4-BE49-F238E27FC236}">
                <a16:creationId xmlns:a16="http://schemas.microsoft.com/office/drawing/2014/main" id="{E8545D91-C848-46FF-BC4E-582BEB4607C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88235" y="6429682"/>
            <a:ext cx="1462751" cy="212537"/>
          </a:xfrm>
          <a:prstGeom prst="rect">
            <a:avLst/>
          </a:prstGeom>
        </p:spPr>
      </p:pic>
      <p:pic>
        <p:nvPicPr>
          <p:cNvPr id="12" name="그래픽 11">
            <a:extLst>
              <a:ext uri="{FF2B5EF4-FFF2-40B4-BE49-F238E27FC236}">
                <a16:creationId xmlns:a16="http://schemas.microsoft.com/office/drawing/2014/main" id="{13C3194E-E030-4F6D-8EA5-DE9AAD0C16E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234514" y="1282954"/>
            <a:ext cx="3332174" cy="484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47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슬라이드 번호 개체 틀 10">
            <a:extLst>
              <a:ext uri="{FF2B5EF4-FFF2-40B4-BE49-F238E27FC236}">
                <a16:creationId xmlns:a16="http://schemas.microsoft.com/office/drawing/2014/main" id="{AAF88982-3276-4AF2-9970-86C546F62FC6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50"/>
            <a:ext cx="33510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E5A91B-8AC3-4FC8-A1C8-D9B2A1BCF20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58690737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50029C80-70F6-43AF-A61F-8ECA0644F444}"/>
              </a:ext>
            </a:extLst>
          </p:cNvPr>
          <p:cNvSpPr/>
          <p:nvPr userDrawn="1"/>
        </p:nvSpPr>
        <p:spPr>
          <a:xfrm>
            <a:off x="2785730" y="0"/>
            <a:ext cx="940627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76126DB9-1440-4DB4-BDAA-1A6F79FD4636}"/>
              </a:ext>
            </a:extLst>
          </p:cNvPr>
          <p:cNvSpPr/>
          <p:nvPr userDrawn="1"/>
        </p:nvSpPr>
        <p:spPr>
          <a:xfrm>
            <a:off x="361471" y="3007519"/>
            <a:ext cx="1157767" cy="32481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>
              <a:latin typeface="나눔스퀘어_ac ExtraBold" panose="020B0600000101010101" pitchFamily="50" charset="-127"/>
              <a:ea typeface="나눔스퀘어_ac ExtraBold" panose="020B0600000101010101" pitchFamily="50" charset="-127"/>
            </a:endParaRPr>
          </a:p>
        </p:txBody>
      </p:sp>
      <p:sp>
        <p:nvSpPr>
          <p:cNvPr id="9" name="슬라이드 번호 개체 틀 10">
            <a:extLst>
              <a:ext uri="{FF2B5EF4-FFF2-40B4-BE49-F238E27FC236}">
                <a16:creationId xmlns:a16="http://schemas.microsoft.com/office/drawing/2014/main" id="{02DD4841-E6EB-4350-8B21-B0A85F0F4243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50"/>
            <a:ext cx="33510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E5A91B-8AC3-4FC8-A1C8-D9B2A1BCF20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00528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21C210F6-F117-4239-A880-947D4C9CD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1C5BD77-73CE-40E9-8CEF-6A15F6BB0D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7795293-47E0-46FE-864A-791409A990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699FB-0F26-493D-8A63-BAFC948C6B5C}" type="datetimeFigureOut">
              <a:rPr lang="ko-KR" altLang="en-US" smtClean="0"/>
              <a:t>2023-10-31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95A3405-73C6-4616-B8D7-0C8EFE0522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8E7F8D5-7731-4AE6-BF0C-0D95832671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dirty="0"/>
              <a:t>1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3698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BA853741-D90B-48E5-A524-26F825207601}"/>
              </a:ext>
            </a:extLst>
          </p:cNvPr>
          <p:cNvSpPr txBox="1"/>
          <p:nvPr/>
        </p:nvSpPr>
        <p:spPr>
          <a:xfrm>
            <a:off x="1137678" y="5665874"/>
            <a:ext cx="33321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2023.09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BC7A7CA-3CF1-4FE0-B3B8-B3EA632A8654}"/>
              </a:ext>
            </a:extLst>
          </p:cNvPr>
          <p:cNvSpPr txBox="1"/>
          <p:nvPr/>
        </p:nvSpPr>
        <p:spPr>
          <a:xfrm>
            <a:off x="1137678" y="3055470"/>
            <a:ext cx="218836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[</a:t>
            </a:r>
            <a:r>
              <a:rPr lang="ko-KR" altLang="en-US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자원</a:t>
            </a:r>
            <a:r>
              <a:rPr lang="en-US" altLang="ko-KR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]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0577422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E2649845-6F07-28D3-9653-9D52E8065D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3" y="1033066"/>
            <a:ext cx="6775580" cy="220777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자원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자원 분류관리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10306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자원을 사용하기 위해서는 </a:t>
            </a:r>
            <a:r>
              <a:rPr lang="en-US" altLang="ko-KR" sz="1050" dirty="0"/>
              <a:t>[</a:t>
            </a:r>
            <a:r>
              <a:rPr lang="ko-KR" altLang="en-US" sz="1050" dirty="0"/>
              <a:t>관리메뉴 </a:t>
            </a:r>
            <a:r>
              <a:rPr lang="en-US" altLang="ko-KR" sz="1050" dirty="0"/>
              <a:t>-&gt; </a:t>
            </a:r>
            <a:r>
              <a:rPr lang="ko-KR" altLang="en-US" sz="1050" dirty="0"/>
              <a:t>분류관리 </a:t>
            </a:r>
            <a:r>
              <a:rPr lang="en-US" altLang="ko-KR" sz="1050" dirty="0"/>
              <a:t>-&gt; </a:t>
            </a:r>
            <a:r>
              <a:rPr lang="ko-KR" altLang="en-US" sz="1050" dirty="0"/>
              <a:t>사내자원</a:t>
            </a:r>
            <a:r>
              <a:rPr lang="en-US" altLang="ko-KR" sz="1050" dirty="0"/>
              <a:t>]</a:t>
            </a:r>
            <a:r>
              <a:rPr lang="ko-KR" altLang="en-US" sz="1050" dirty="0"/>
              <a:t>에서 자원의 분류와 자원을 생성해 주어야 합니다</a:t>
            </a:r>
            <a:r>
              <a:rPr lang="en-US" altLang="ko-KR" sz="1050" dirty="0"/>
              <a:t>. (</a:t>
            </a:r>
            <a:r>
              <a:rPr lang="ko-KR" altLang="en-US" sz="1050" dirty="0"/>
              <a:t>관리자</a:t>
            </a:r>
            <a:r>
              <a:rPr lang="en-US" altLang="ko-KR" sz="1050" dirty="0"/>
              <a:t>)</a:t>
            </a: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자원 분류관리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3" y="553188"/>
            <a:ext cx="8475972" cy="316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 err="1"/>
              <a:t>새폴더와</a:t>
            </a:r>
            <a:r>
              <a:rPr lang="ko-KR" altLang="en-US" sz="1100" dirty="0"/>
              <a:t> 새분류로 자원을 생성 및 수정할 수 있습니다</a:t>
            </a:r>
            <a:r>
              <a:rPr lang="en-US" altLang="ko-KR" sz="1100" dirty="0"/>
              <a:t>.</a:t>
            </a:r>
            <a:endParaRPr lang="en-US" altLang="ko-KR" sz="11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5EF518D9-C2D9-4086-B695-0D38CDB23466}"/>
              </a:ext>
            </a:extLst>
          </p:cNvPr>
          <p:cNvSpPr/>
          <p:nvPr/>
        </p:nvSpPr>
        <p:spPr>
          <a:xfrm>
            <a:off x="8751259" y="1098170"/>
            <a:ext cx="528887" cy="269082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6" name="직선 화살표 연결선 15">
            <a:extLst>
              <a:ext uri="{FF2B5EF4-FFF2-40B4-BE49-F238E27FC236}">
                <a16:creationId xmlns:a16="http://schemas.microsoft.com/office/drawing/2014/main" id="{EC4C048A-BE75-4917-9594-89D3A2647D9C}"/>
              </a:ext>
            </a:extLst>
          </p:cNvPr>
          <p:cNvCxnSpPr>
            <a:cxnSpLocks/>
          </p:cNvCxnSpPr>
          <p:nvPr/>
        </p:nvCxnSpPr>
        <p:spPr>
          <a:xfrm flipH="1">
            <a:off x="7320377" y="1367252"/>
            <a:ext cx="1695325" cy="700087"/>
          </a:xfrm>
          <a:prstGeom prst="straightConnector1">
            <a:avLst/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5E6CC4B8-EB24-4C9E-A040-74E6F4F06C65}"/>
              </a:ext>
            </a:extLst>
          </p:cNvPr>
          <p:cNvSpPr/>
          <p:nvPr/>
        </p:nvSpPr>
        <p:spPr>
          <a:xfrm>
            <a:off x="9317427" y="1098170"/>
            <a:ext cx="540456" cy="269082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2" name="직선 화살표 연결선 21">
            <a:extLst>
              <a:ext uri="{FF2B5EF4-FFF2-40B4-BE49-F238E27FC236}">
                <a16:creationId xmlns:a16="http://schemas.microsoft.com/office/drawing/2014/main" id="{FD8FE1B0-673A-489D-9BEE-D7C3948E3FB9}"/>
              </a:ext>
            </a:extLst>
          </p:cNvPr>
          <p:cNvCxnSpPr>
            <a:cxnSpLocks/>
          </p:cNvCxnSpPr>
          <p:nvPr/>
        </p:nvCxnSpPr>
        <p:spPr>
          <a:xfrm>
            <a:off x="9596533" y="1367252"/>
            <a:ext cx="0" cy="700087"/>
          </a:xfrm>
          <a:prstGeom prst="straightConnector1">
            <a:avLst/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그림 6">
            <a:extLst>
              <a:ext uri="{FF2B5EF4-FFF2-40B4-BE49-F238E27FC236}">
                <a16:creationId xmlns:a16="http://schemas.microsoft.com/office/drawing/2014/main" id="{29113C2F-37DB-FA61-B6C8-D106D1CAD7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16511" y="2159263"/>
            <a:ext cx="3344201" cy="2649302"/>
          </a:xfrm>
          <a:prstGeom prst="rect">
            <a:avLst/>
          </a:prstGeom>
          <a:ln w="19050">
            <a:solidFill>
              <a:schemeClr val="accent4"/>
            </a:solidFill>
          </a:ln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B9961BFD-E77D-68D7-B79D-600BC679FE1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33631" y="2159263"/>
            <a:ext cx="3394543" cy="3501210"/>
          </a:xfrm>
          <a:prstGeom prst="rect">
            <a:avLst/>
          </a:prstGeom>
          <a:ln w="19050">
            <a:solidFill>
              <a:schemeClr val="accent4"/>
            </a:solidFill>
          </a:ln>
        </p:spPr>
      </p:pic>
    </p:spTree>
    <p:extLst>
      <p:ext uri="{BB962C8B-B14F-4D97-AF65-F5344CB8AC3E}">
        <p14:creationId xmlns:p14="http://schemas.microsoft.com/office/powerpoint/2010/main" val="1361917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1137678" y="1176021"/>
            <a:ext cx="33321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1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목차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78EEDD9-5A87-479A-AE03-D10CBE87AA82}"/>
              </a:ext>
            </a:extLst>
          </p:cNvPr>
          <p:cNvSpPr txBox="1"/>
          <p:nvPr/>
        </p:nvSpPr>
        <p:spPr>
          <a:xfrm>
            <a:off x="7722152" y="2138046"/>
            <a:ext cx="560612" cy="1889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01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02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03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04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05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B8430D7-5AC6-4FC7-B4BD-ACBEFA91BDEC}"/>
              </a:ext>
            </a:extLst>
          </p:cNvPr>
          <p:cNvSpPr txBox="1"/>
          <p:nvPr/>
        </p:nvSpPr>
        <p:spPr>
          <a:xfrm>
            <a:off x="8282764" y="2138046"/>
            <a:ext cx="1283627" cy="1889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개요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자원등록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예약하기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예약현황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자원 분류관리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97209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>
            <a:extLst>
              <a:ext uri="{FF2B5EF4-FFF2-40B4-BE49-F238E27FC236}">
                <a16:creationId xmlns:a16="http://schemas.microsoft.com/office/drawing/2014/main" id="{BC218862-7B26-F609-65E0-7B8C620A53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4977" y="1555884"/>
            <a:ext cx="7348891" cy="450557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C160A5A0-B2A4-6BEE-4998-501F295D23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04978" y="1522538"/>
            <a:ext cx="7348892" cy="455148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자원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THE GWARE &gt;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자원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15946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사내의 주요 자원을 등록하고</a:t>
            </a:r>
            <a:r>
              <a:rPr lang="en-US" altLang="ko-KR" sz="1050" dirty="0"/>
              <a:t>, </a:t>
            </a:r>
            <a:r>
              <a:rPr lang="ko-KR" altLang="en-US" sz="1050" dirty="0"/>
              <a:t>필요한 경우 등록 자원에 대한 예약관리를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 - </a:t>
            </a:r>
            <a:r>
              <a:rPr lang="ko-KR" altLang="en-US" sz="1050" dirty="0"/>
              <a:t>회의실</a:t>
            </a:r>
            <a:r>
              <a:rPr lang="en-US" altLang="ko-KR" sz="1050" dirty="0"/>
              <a:t>, </a:t>
            </a:r>
            <a:r>
              <a:rPr lang="ko-KR" altLang="en-US" sz="1050" dirty="0"/>
              <a:t>자동차</a:t>
            </a:r>
            <a:r>
              <a:rPr lang="en-US" altLang="ko-KR" sz="1050" dirty="0"/>
              <a:t>, </a:t>
            </a:r>
            <a:r>
              <a:rPr lang="ko-KR" altLang="en-US" sz="1050" dirty="0" err="1"/>
              <a:t>빔프로젝터</a:t>
            </a:r>
            <a:r>
              <a:rPr lang="en-US" altLang="ko-KR" sz="1050" dirty="0"/>
              <a:t>, </a:t>
            </a:r>
            <a:r>
              <a:rPr lang="ko-KR" altLang="en-US" sz="1050" dirty="0"/>
              <a:t>노트북 등 사내의 주요 자원들을 다양한 분류를 통해서 관리할 수 있습니다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자원 개요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3" y="553188"/>
            <a:ext cx="8475972" cy="823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사내관리 메뉴를 클릭한 경우 자신이 조회가 가능한 모든 사내 자원에 대한 상태 정보를 제공합니다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- </a:t>
            </a:r>
            <a:r>
              <a:rPr lang="ko-KR" altLang="en-US" sz="1100" dirty="0"/>
              <a:t>자원상태라 함은 ‘</a:t>
            </a:r>
            <a:r>
              <a:rPr lang="ko-KR" altLang="en-US" sz="1100" dirty="0" err="1"/>
              <a:t>자원명</a:t>
            </a:r>
            <a:r>
              <a:rPr lang="en-US" altLang="ko-KR" sz="1100" dirty="0"/>
              <a:t>, </a:t>
            </a:r>
            <a:r>
              <a:rPr lang="ko-KR" altLang="en-US" sz="1100" dirty="0"/>
              <a:t>취득일</a:t>
            </a:r>
            <a:r>
              <a:rPr lang="en-US" altLang="ko-KR" sz="1100" dirty="0"/>
              <a:t>, </a:t>
            </a:r>
            <a:r>
              <a:rPr lang="ko-KR" altLang="en-US" sz="1100" dirty="0"/>
              <a:t>분류</a:t>
            </a:r>
            <a:r>
              <a:rPr lang="en-US" altLang="ko-KR" sz="1100" dirty="0"/>
              <a:t>, </a:t>
            </a:r>
            <a:r>
              <a:rPr lang="ko-KR" altLang="en-US" sz="1100" dirty="0"/>
              <a:t>상태’ 등을 의미하는데</a:t>
            </a:r>
            <a:r>
              <a:rPr lang="en-US" altLang="ko-KR" sz="1100" dirty="0"/>
              <a:t>, </a:t>
            </a:r>
            <a:r>
              <a:rPr lang="ko-KR" altLang="en-US" sz="1100" dirty="0"/>
              <a:t>여기서 ‘</a:t>
            </a:r>
            <a:r>
              <a:rPr lang="ko-KR" altLang="en-US" sz="1100" dirty="0" err="1"/>
              <a:t>상태’는</a:t>
            </a:r>
            <a:r>
              <a:rPr lang="ko-KR" altLang="en-US" sz="1100" dirty="0"/>
              <a:t> 그 자원을 예약할 수 있는지의 여부를 의미합니다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- </a:t>
            </a:r>
            <a:r>
              <a:rPr lang="ko-KR" altLang="en-US" sz="1100" dirty="0"/>
              <a:t>이는 관리자가 사내자원 분류를 생성한 후 사용 가능합니다</a:t>
            </a:r>
            <a:r>
              <a:rPr lang="en-US" altLang="ko-KR" sz="1100" dirty="0"/>
              <a:t>.</a:t>
            </a:r>
            <a:endParaRPr lang="en-US" altLang="ko-KR" sz="11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04305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FA4786E7-8D80-DA2B-10D1-E6ACFDEA0D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2" y="3581746"/>
            <a:ext cx="7686675" cy="258929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자원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자원등록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1352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사내의 자원을 등록합니다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ko-KR" altLang="en-US" sz="1050" dirty="0"/>
              <a:t> </a:t>
            </a:r>
            <a:r>
              <a:rPr lang="en-US" altLang="ko-KR" sz="1050" dirty="0"/>
              <a:t>- </a:t>
            </a:r>
            <a:r>
              <a:rPr lang="ko-KR" altLang="en-US" sz="1050" dirty="0"/>
              <a:t>단</a:t>
            </a:r>
            <a:r>
              <a:rPr lang="en-US" altLang="ko-KR" sz="1050" dirty="0"/>
              <a:t>, </a:t>
            </a:r>
            <a:r>
              <a:rPr lang="ko-KR" altLang="en-US" sz="1050" dirty="0"/>
              <a:t>자원 등록은 관리자가 별도 권한 설정을 통해서 관리하기에 자원등록 버튼이 보이지 않는 사용자는 관리자에게 문의하여 주시기 바랍니다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자원등록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28527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상태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등록 자원의 사용 가능 여부를 선택합니다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          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사용가능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사용불가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폐기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기타 중에 선택합니다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 -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예약 가능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본 자원에 예약을 하면 즉시 예약 완료가 됩니다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 (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중복 시간대 예약 불가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 -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승인 필요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예약 신청이 접수되어도 아래 ‘</a:t>
            </a:r>
            <a:r>
              <a:rPr lang="ko-KR" altLang="en-US" sz="11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자원관리자’의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승인을 거쳐서 최종 예약이 완료됩니다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 (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중복 예약 신청 접수는 가능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 -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시간 설정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본 자원을 사용할 수 있는 시간을 설정합니다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자원명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등록 자원에 대한 이름을 적습니다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자원코드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등록 자원의 별도 관리 코드명을 등록합니다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위치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본 자원을 관리하는 위치에 대한 정보를 입력합니다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          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향후 자원을 이전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/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폐기 처리할 수 있으며 이에 대한 이력을 제공합니다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분류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등록 자원의 분류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(category)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를 지정합니다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취득일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자원으로 등록 시작일을 지정합니다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234B3320-B3FA-7039-C92C-420E4CA95856}"/>
              </a:ext>
            </a:extLst>
          </p:cNvPr>
          <p:cNvSpPr/>
          <p:nvPr/>
        </p:nvSpPr>
        <p:spPr>
          <a:xfrm>
            <a:off x="6255931" y="4182514"/>
            <a:ext cx="666363" cy="289474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5" name="직선 화살표 연결선 14">
            <a:extLst>
              <a:ext uri="{FF2B5EF4-FFF2-40B4-BE49-F238E27FC236}">
                <a16:creationId xmlns:a16="http://schemas.microsoft.com/office/drawing/2014/main" id="{24A9269E-98D6-180E-D65F-892B8E6C0D79}"/>
              </a:ext>
            </a:extLst>
          </p:cNvPr>
          <p:cNvCxnSpPr>
            <a:cxnSpLocks/>
            <a:stCxn id="14" idx="3"/>
          </p:cNvCxnSpPr>
          <p:nvPr/>
        </p:nvCxnSpPr>
        <p:spPr>
          <a:xfrm>
            <a:off x="6922294" y="4327251"/>
            <a:ext cx="269081" cy="0"/>
          </a:xfrm>
          <a:prstGeom prst="straightConnector1">
            <a:avLst/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그림 7">
            <a:extLst>
              <a:ext uri="{FF2B5EF4-FFF2-40B4-BE49-F238E27FC236}">
                <a16:creationId xmlns:a16="http://schemas.microsoft.com/office/drawing/2014/main" id="{C6DA5A16-C968-78C4-50A2-EFDD9B22B7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71746" y="4182514"/>
            <a:ext cx="2630586" cy="1346060"/>
          </a:xfrm>
          <a:prstGeom prst="rect">
            <a:avLst/>
          </a:prstGeom>
          <a:ln w="19050">
            <a:solidFill>
              <a:schemeClr val="accent4"/>
            </a:solidFill>
          </a:ln>
        </p:spPr>
      </p:pic>
    </p:spTree>
    <p:extLst>
      <p:ext uri="{BB962C8B-B14F-4D97-AF65-F5344CB8AC3E}">
        <p14:creationId xmlns:p14="http://schemas.microsoft.com/office/powerpoint/2010/main" val="1869402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>
            <a:extLst>
              <a:ext uri="{FF2B5EF4-FFF2-40B4-BE49-F238E27FC236}">
                <a16:creationId xmlns:a16="http://schemas.microsoft.com/office/drawing/2014/main" id="{5AAAF3A1-DDFF-ADA1-19F1-8F41EF3C6F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0" y="2241166"/>
            <a:ext cx="5806845" cy="439244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자원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자원등록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1352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사내의 자원을 등록합니다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ko-KR" altLang="en-US" sz="1050" dirty="0"/>
              <a:t> </a:t>
            </a:r>
            <a:r>
              <a:rPr lang="en-US" altLang="ko-KR" sz="1050" dirty="0"/>
              <a:t>- </a:t>
            </a:r>
            <a:r>
              <a:rPr lang="ko-KR" altLang="en-US" sz="1050" dirty="0"/>
              <a:t>단</a:t>
            </a:r>
            <a:r>
              <a:rPr lang="en-US" altLang="ko-KR" sz="1050" dirty="0"/>
              <a:t>, </a:t>
            </a:r>
            <a:r>
              <a:rPr lang="ko-KR" altLang="en-US" sz="1050" dirty="0"/>
              <a:t>자원 등록은 관리자가 별도 권한 설정을 통해서 관리하기에 자원등록 버튼이 보이지 않는 사용자는 관리자에게 문의하여 주시기 바랍니다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자원등록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1583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관리자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등록 자원이 예약 승인을 하는 경우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예약된 내역에 대한 승인 여부를 관리할 사용자를 지정합니다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              여기에 지정된 사용자는 해당 자원에 대한 예약 신청이 접수되면 즉시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[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업무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/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수신함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]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으로 예약 접수 알림 메일을 받게 됩니다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 -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분류관리자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자원 분류를 관리자가 등록 시에 등록한 분류자가 관리자가 되도록 합니다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 -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관리자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새로운 관리자를 조직도 및 직접입력을 통해서 지정합니다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사용권한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‘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누구나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’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클릭 시 본 자원을 누구나 사용할 수 있음을 나타냅니다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본문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/>
              <a:t>등록 자원에 대한 간략한 설명 또는 사용 방법에 대한 내용을 입력합니다</a:t>
            </a:r>
            <a:r>
              <a:rPr lang="en-US" altLang="ko-KR" sz="1100" dirty="0"/>
              <a:t>.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781557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>
            <a:extLst>
              <a:ext uri="{FF2B5EF4-FFF2-40B4-BE49-F238E27FC236}">
                <a16:creationId xmlns:a16="http://schemas.microsoft.com/office/drawing/2014/main" id="{20D086B5-A989-2966-503F-1FACE66FAA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2" y="1742196"/>
            <a:ext cx="5867600" cy="322751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5" name="직사각형 14">
            <a:extLst>
              <a:ext uri="{FF2B5EF4-FFF2-40B4-BE49-F238E27FC236}">
                <a16:creationId xmlns:a16="http://schemas.microsoft.com/office/drawing/2014/main" id="{7A96452E-862F-48FB-8C4B-8943610A8BAF}"/>
              </a:ext>
            </a:extLst>
          </p:cNvPr>
          <p:cNvSpPr/>
          <p:nvPr/>
        </p:nvSpPr>
        <p:spPr>
          <a:xfrm>
            <a:off x="5849816" y="2614771"/>
            <a:ext cx="157176" cy="188869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7" name="직선 화살표 연결선 26">
            <a:extLst>
              <a:ext uri="{FF2B5EF4-FFF2-40B4-BE49-F238E27FC236}">
                <a16:creationId xmlns:a16="http://schemas.microsoft.com/office/drawing/2014/main" id="{E2501B91-EA52-4963-AF04-A52D5C66D601}"/>
              </a:ext>
            </a:extLst>
          </p:cNvPr>
          <p:cNvCxnSpPr>
            <a:cxnSpLocks/>
            <a:stCxn id="15" idx="3"/>
          </p:cNvCxnSpPr>
          <p:nvPr/>
        </p:nvCxnSpPr>
        <p:spPr>
          <a:xfrm>
            <a:off x="6006992" y="2709206"/>
            <a:ext cx="356933" cy="0"/>
          </a:xfrm>
          <a:prstGeom prst="straightConnector1">
            <a:avLst/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직사각형 30">
            <a:extLst>
              <a:ext uri="{FF2B5EF4-FFF2-40B4-BE49-F238E27FC236}">
                <a16:creationId xmlns:a16="http://schemas.microsoft.com/office/drawing/2014/main" id="{51DF5C30-8D0E-4BCC-A5C0-58B3A6F3167C}"/>
              </a:ext>
            </a:extLst>
          </p:cNvPr>
          <p:cNvSpPr/>
          <p:nvPr/>
        </p:nvSpPr>
        <p:spPr>
          <a:xfrm>
            <a:off x="4785876" y="3227134"/>
            <a:ext cx="561977" cy="235701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직사각형 31">
            <a:extLst>
              <a:ext uri="{FF2B5EF4-FFF2-40B4-BE49-F238E27FC236}">
                <a16:creationId xmlns:a16="http://schemas.microsoft.com/office/drawing/2014/main" id="{756D60E9-9147-41EC-A967-834108A095E7}"/>
              </a:ext>
            </a:extLst>
          </p:cNvPr>
          <p:cNvSpPr/>
          <p:nvPr/>
        </p:nvSpPr>
        <p:spPr>
          <a:xfrm>
            <a:off x="8406606" y="1760220"/>
            <a:ext cx="537210" cy="218599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9" name="직사각형 38">
            <a:extLst>
              <a:ext uri="{FF2B5EF4-FFF2-40B4-BE49-F238E27FC236}">
                <a16:creationId xmlns:a16="http://schemas.microsoft.com/office/drawing/2014/main" id="{F92C8398-64FC-4520-A2F8-7A405598FF7F}"/>
              </a:ext>
            </a:extLst>
          </p:cNvPr>
          <p:cNvSpPr/>
          <p:nvPr/>
        </p:nvSpPr>
        <p:spPr>
          <a:xfrm>
            <a:off x="4248150" y="3751881"/>
            <a:ext cx="412957" cy="179206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" name="직사각형 33">
            <a:extLst>
              <a:ext uri="{FF2B5EF4-FFF2-40B4-BE49-F238E27FC236}">
                <a16:creationId xmlns:a16="http://schemas.microsoft.com/office/drawing/2014/main" id="{C28CD0D3-7DC5-4706-B803-5E25ABA97F8C}"/>
              </a:ext>
            </a:extLst>
          </p:cNvPr>
          <p:cNvSpPr/>
          <p:nvPr/>
        </p:nvSpPr>
        <p:spPr>
          <a:xfrm>
            <a:off x="4657658" y="3751881"/>
            <a:ext cx="455888" cy="179206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자원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예약하기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790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ko-KR" sz="1050" dirty="0"/>
              <a:t> </a:t>
            </a:r>
            <a:r>
              <a:rPr lang="ko-KR" altLang="en-US" sz="1050" dirty="0"/>
              <a:t>자원 상세정보 조회 하단에는 월별과 주별로 해당 자원에 대한 예약 내역을 제공합니다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예약하기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107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등록 자원을 예약해서 사용하기 위해서는 전체 자원현황에서 예약을 원하는 자원을 클릭하여 상세내역을 조회합니다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/>
              <a:t>예약하기 버튼이 제공되지 않으면 해당 자원은 예약할 수 있는 자원이 아님을 의미합니다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‘</a:t>
            </a:r>
            <a:r>
              <a:rPr lang="ko-KR" altLang="en-US" sz="1100" dirty="0"/>
              <a:t>예약 승인 </a:t>
            </a:r>
            <a:r>
              <a:rPr lang="ko-KR" altLang="en-US" sz="1100" dirty="0" err="1"/>
              <a:t>필요’로</a:t>
            </a:r>
            <a:r>
              <a:rPr lang="ko-KR" altLang="en-US" sz="1100" dirty="0"/>
              <a:t> 제공되는 자원은 ‘</a:t>
            </a:r>
            <a:r>
              <a:rPr lang="ko-KR" altLang="en-US" sz="1100" dirty="0" err="1"/>
              <a:t>자원관리’에</a:t>
            </a:r>
            <a:r>
              <a:rPr lang="ko-KR" altLang="en-US" sz="1100" dirty="0"/>
              <a:t> 해당자의 승인을 통해서 예약이 최종 완료가 됩니다</a:t>
            </a:r>
            <a:r>
              <a:rPr lang="en-US" altLang="ko-KR" sz="1100" dirty="0"/>
              <a:t>. 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   </a:t>
            </a:r>
            <a:r>
              <a:rPr lang="ko-KR" altLang="en-US" sz="1100" dirty="0"/>
              <a:t>그렇지 않은 자원들은 먼저 예약을 하면 자원예약 신청이 완료됩니다</a:t>
            </a:r>
            <a:r>
              <a:rPr lang="en-US" altLang="ko-KR" sz="1100" dirty="0"/>
              <a:t>.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652B870-39DD-4D8B-B5A9-A6A9D94801A4}"/>
              </a:ext>
            </a:extLst>
          </p:cNvPr>
          <p:cNvSpPr txBox="1"/>
          <p:nvPr/>
        </p:nvSpPr>
        <p:spPr>
          <a:xfrm>
            <a:off x="3135182" y="5081173"/>
            <a:ext cx="8899163" cy="1583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이전 </a:t>
            </a:r>
            <a:r>
              <a:rPr lang="en-US" altLang="ko-KR" sz="1100" dirty="0"/>
              <a:t>: </a:t>
            </a:r>
            <a:r>
              <a:rPr lang="ko-KR" altLang="en-US" sz="1100" dirty="0"/>
              <a:t>본 자원에 대해서 위치가 변경되는 경우에 ‘변경할 위치</a:t>
            </a:r>
            <a:r>
              <a:rPr lang="en-US" altLang="ko-KR" sz="1100" dirty="0"/>
              <a:t>, </a:t>
            </a:r>
            <a:r>
              <a:rPr lang="ko-KR" altLang="en-US" sz="1100" dirty="0" err="1"/>
              <a:t>사유’를</a:t>
            </a:r>
            <a:r>
              <a:rPr lang="ko-KR" altLang="en-US" sz="1100" dirty="0"/>
              <a:t> 입력해 둡니다</a:t>
            </a:r>
            <a:r>
              <a:rPr lang="en-US" altLang="ko-KR" sz="1100" dirty="0"/>
              <a:t>. </a:t>
            </a:r>
            <a:r>
              <a:rPr lang="ko-KR" altLang="en-US" sz="1100" dirty="0"/>
              <a:t>향후 이력관리를 통해 서 조회가 가능합니다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이력조회 </a:t>
            </a:r>
            <a:r>
              <a:rPr lang="en-US" altLang="ko-KR" sz="1100" dirty="0"/>
              <a:t>: </a:t>
            </a:r>
            <a:r>
              <a:rPr lang="ko-KR" altLang="en-US" sz="1100" dirty="0"/>
              <a:t>본 자원에 대한 위치 이전</a:t>
            </a:r>
            <a:r>
              <a:rPr lang="en-US" altLang="ko-KR" sz="1100" dirty="0"/>
              <a:t>/</a:t>
            </a:r>
            <a:r>
              <a:rPr lang="ko-KR" altLang="en-US" sz="1100" dirty="0"/>
              <a:t>폐기에 대한 이력을 조회할 수 있습니다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상세정보 </a:t>
            </a:r>
            <a:r>
              <a:rPr lang="en-US" altLang="ko-KR" sz="1100" dirty="0"/>
              <a:t>: </a:t>
            </a:r>
            <a:r>
              <a:rPr lang="ko-KR" altLang="en-US" sz="1100" dirty="0"/>
              <a:t>클릭 시 ‘코드</a:t>
            </a:r>
            <a:r>
              <a:rPr lang="en-US" altLang="ko-KR" sz="1100" dirty="0"/>
              <a:t>, </a:t>
            </a:r>
            <a:r>
              <a:rPr lang="ko-KR" altLang="en-US" sz="1100" dirty="0"/>
              <a:t>분류</a:t>
            </a:r>
            <a:r>
              <a:rPr lang="en-US" altLang="ko-KR" sz="1100" dirty="0"/>
              <a:t>, </a:t>
            </a:r>
            <a:r>
              <a:rPr lang="ko-KR" altLang="en-US" sz="1100" dirty="0"/>
              <a:t>자원관리</a:t>
            </a:r>
            <a:r>
              <a:rPr lang="en-US" altLang="ko-KR" sz="1100" dirty="0"/>
              <a:t>, </a:t>
            </a:r>
            <a:r>
              <a:rPr lang="ko-KR" altLang="en-US" sz="1100" dirty="0"/>
              <a:t>취득 날짜</a:t>
            </a:r>
            <a:r>
              <a:rPr lang="en-US" altLang="ko-KR" sz="1100" dirty="0"/>
              <a:t>, </a:t>
            </a:r>
            <a:r>
              <a:rPr lang="ko-KR" altLang="en-US" sz="1100" dirty="0"/>
              <a:t>작성일‘ 순으로 조회할 수 있습니다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사용이력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/>
              <a:t>본 자원의 사용이력을 조회할 수 있습니다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오늘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/>
              <a:t>당일 기준으로 예약현황을 제공합니다</a:t>
            </a:r>
            <a:r>
              <a:rPr lang="en-US" altLang="ko-KR" sz="1100" dirty="0"/>
              <a:t>.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주간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일주일 기준으로 예약현황을 제공합니다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2822EFD8-17D8-78C4-7E35-3214F33044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5519" y="2086281"/>
            <a:ext cx="3478654" cy="1565039"/>
          </a:xfrm>
          <a:prstGeom prst="rect">
            <a:avLst/>
          </a:prstGeom>
          <a:ln w="19050">
            <a:solidFill>
              <a:schemeClr val="accent4"/>
            </a:solidFill>
          </a:ln>
        </p:spPr>
      </p:pic>
      <p:pic>
        <p:nvPicPr>
          <p:cNvPr id="11" name="그림 10">
            <a:extLst>
              <a:ext uri="{FF2B5EF4-FFF2-40B4-BE49-F238E27FC236}">
                <a16:creationId xmlns:a16="http://schemas.microsoft.com/office/drawing/2014/main" id="{89E6A12D-0F0A-7439-00D7-91BF3DB50E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60114" y="2439096"/>
            <a:ext cx="4249183" cy="855140"/>
          </a:xfrm>
          <a:prstGeom prst="rect">
            <a:avLst/>
          </a:prstGeom>
          <a:ln w="19050">
            <a:solidFill>
              <a:schemeClr val="accent4"/>
            </a:solidFill>
          </a:ln>
        </p:spPr>
      </p:pic>
      <p:sp>
        <p:nvSpPr>
          <p:cNvPr id="13" name="직사각형 12">
            <a:extLst>
              <a:ext uri="{FF2B5EF4-FFF2-40B4-BE49-F238E27FC236}">
                <a16:creationId xmlns:a16="http://schemas.microsoft.com/office/drawing/2014/main" id="{6FD043A3-1029-82A1-72D3-A382EA861D26}"/>
              </a:ext>
            </a:extLst>
          </p:cNvPr>
          <p:cNvSpPr/>
          <p:nvPr/>
        </p:nvSpPr>
        <p:spPr>
          <a:xfrm>
            <a:off x="8895434" y="2157571"/>
            <a:ext cx="553365" cy="235585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828360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>
            <a:extLst>
              <a:ext uri="{FF2B5EF4-FFF2-40B4-BE49-F238E27FC236}">
                <a16:creationId xmlns:a16="http://schemas.microsoft.com/office/drawing/2014/main" id="{2DD6761A-724C-C085-4732-6010C30582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0" y="3916073"/>
            <a:ext cx="3753884" cy="1688864"/>
          </a:xfrm>
          <a:prstGeom prst="rect">
            <a:avLst/>
          </a:prstGeom>
          <a:ln w="190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자원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예약하기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790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ko-KR" sz="1050" dirty="0"/>
              <a:t> </a:t>
            </a:r>
            <a:r>
              <a:rPr lang="ko-KR" altLang="en-US" sz="1050" dirty="0"/>
              <a:t>자원 상세정보 조회 하단에는 월별과 주별로 해당 자원에 대한 예약 내역을 제공합니다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예약하기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567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사용이력 </a:t>
            </a:r>
            <a:r>
              <a:rPr lang="en-US" altLang="ko-KR" sz="1100" dirty="0"/>
              <a:t>: </a:t>
            </a:r>
            <a:r>
              <a:rPr lang="ko-KR" altLang="en-US" sz="1100" dirty="0"/>
              <a:t>본 자원에 대한 이력을 조회할 수 있습니다</a:t>
            </a:r>
            <a:r>
              <a:rPr lang="en-US" altLang="ko-KR" sz="1100" dirty="0"/>
              <a:t>.</a:t>
            </a:r>
            <a:r>
              <a:rPr lang="ko-KR" altLang="en-US" sz="1100" dirty="0"/>
              <a:t> </a:t>
            </a:r>
            <a:endParaRPr lang="en-US" altLang="ko-KR" sz="1100" dirty="0"/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사용통계 </a:t>
            </a:r>
            <a:r>
              <a:rPr lang="en-US" altLang="ko-KR" sz="1100" dirty="0"/>
              <a:t>: </a:t>
            </a:r>
            <a:r>
              <a:rPr lang="ko-KR" altLang="en-US" sz="1100" dirty="0"/>
              <a:t>당일 기준으로 예약현황을 그래프로 제공합니다</a:t>
            </a:r>
            <a:r>
              <a:rPr lang="en-US" altLang="ko-KR" sz="1100" dirty="0"/>
              <a:t>.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652B870-39DD-4D8B-B5A9-A6A9D94801A4}"/>
              </a:ext>
            </a:extLst>
          </p:cNvPr>
          <p:cNvSpPr txBox="1"/>
          <p:nvPr/>
        </p:nvSpPr>
        <p:spPr>
          <a:xfrm>
            <a:off x="3135182" y="3436328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폐기 </a:t>
            </a:r>
            <a:r>
              <a:rPr lang="en-US" altLang="ko-KR" sz="1100" dirty="0"/>
              <a:t>: </a:t>
            </a:r>
            <a:r>
              <a:rPr lang="ko-KR" altLang="en-US" sz="1100" dirty="0"/>
              <a:t>본 자원에 대해서 폐기가 되는 경우에 ‘</a:t>
            </a:r>
            <a:r>
              <a:rPr lang="ko-KR" altLang="en-US" sz="1100" dirty="0" err="1"/>
              <a:t>사유’를</a:t>
            </a:r>
            <a:r>
              <a:rPr lang="ko-KR" altLang="en-US" sz="1100" dirty="0"/>
              <a:t> 입력해 둡니다</a:t>
            </a:r>
            <a:r>
              <a:rPr lang="en-US" altLang="ko-KR" sz="1100" dirty="0"/>
              <a:t>. </a:t>
            </a:r>
            <a:r>
              <a:rPr lang="ko-KR" altLang="en-US" sz="1100" dirty="0"/>
              <a:t>향후 이력관리를 통해서 조회가 가능합니다</a:t>
            </a:r>
            <a:r>
              <a:rPr lang="en-US" altLang="ko-KR" sz="1100" dirty="0"/>
              <a:t>.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436C9830-296A-4257-B4EC-010B3DF33725}"/>
              </a:ext>
            </a:extLst>
          </p:cNvPr>
          <p:cNvSpPr/>
          <p:nvPr/>
        </p:nvSpPr>
        <p:spPr>
          <a:xfrm>
            <a:off x="5294193" y="5247478"/>
            <a:ext cx="454143" cy="279330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6" name="직선 화살표 연결선 25">
            <a:extLst>
              <a:ext uri="{FF2B5EF4-FFF2-40B4-BE49-F238E27FC236}">
                <a16:creationId xmlns:a16="http://schemas.microsoft.com/office/drawing/2014/main" id="{1CAE79F6-ED4C-4795-A950-0F1FD1D57D4E}"/>
              </a:ext>
            </a:extLst>
          </p:cNvPr>
          <p:cNvCxnSpPr>
            <a:cxnSpLocks/>
            <a:stCxn id="23" idx="3"/>
          </p:cNvCxnSpPr>
          <p:nvPr/>
        </p:nvCxnSpPr>
        <p:spPr>
          <a:xfrm>
            <a:off x="5748336" y="5387143"/>
            <a:ext cx="1309689" cy="0"/>
          </a:xfrm>
          <a:prstGeom prst="straightConnector1">
            <a:avLst/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그림 4">
            <a:extLst>
              <a:ext uri="{FF2B5EF4-FFF2-40B4-BE49-F238E27FC236}">
                <a16:creationId xmlns:a16="http://schemas.microsoft.com/office/drawing/2014/main" id="{9C0EF8E3-8643-E076-70AF-19FA0CE99C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5180" y="1260316"/>
            <a:ext cx="6083651" cy="167902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1" name="그림 10">
            <a:extLst>
              <a:ext uri="{FF2B5EF4-FFF2-40B4-BE49-F238E27FC236}">
                <a16:creationId xmlns:a16="http://schemas.microsoft.com/office/drawing/2014/main" id="{3E2CBB51-FAB8-3D49-DBCC-CAD82DAAA5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7388" y="3916073"/>
            <a:ext cx="3910539" cy="1681611"/>
          </a:xfrm>
          <a:prstGeom prst="rect">
            <a:avLst/>
          </a:prstGeom>
          <a:ln w="19050">
            <a:solidFill>
              <a:schemeClr val="accent4"/>
            </a:solidFill>
          </a:ln>
        </p:spPr>
      </p:pic>
    </p:spTree>
    <p:extLst>
      <p:ext uri="{BB962C8B-B14F-4D97-AF65-F5344CB8AC3E}">
        <p14:creationId xmlns:p14="http://schemas.microsoft.com/office/powerpoint/2010/main" val="39746610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ED054666-376C-D753-11C8-67FC7CFE3C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2" y="1067133"/>
            <a:ext cx="4510297" cy="315996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자원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예약하기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305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자원을 예약 하는 기능입니다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예약하기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3" y="553188"/>
            <a:ext cx="8475972" cy="316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                  : </a:t>
            </a:r>
            <a:r>
              <a:rPr lang="ko-KR" altLang="en-US" sz="1100" dirty="0"/>
              <a:t>본 자원에서 예약을 할 수 있습니다</a:t>
            </a:r>
            <a:r>
              <a:rPr lang="en-US" altLang="ko-KR" sz="1100" dirty="0"/>
              <a:t>.</a:t>
            </a:r>
            <a:endParaRPr lang="en-US" altLang="ko-KR" sz="11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5A55C5B-9CDE-4262-9FDB-0B621B4DA426}"/>
              </a:ext>
            </a:extLst>
          </p:cNvPr>
          <p:cNvSpPr txBox="1"/>
          <p:nvPr/>
        </p:nvSpPr>
        <p:spPr>
          <a:xfrm>
            <a:off x="3135184" y="43375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시작일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/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종료일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/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알림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1A711B7-41A6-48DD-AA01-1CFAFD0CF74B}"/>
              </a:ext>
            </a:extLst>
          </p:cNvPr>
          <p:cNvSpPr txBox="1"/>
          <p:nvPr/>
        </p:nvSpPr>
        <p:spPr>
          <a:xfrm>
            <a:off x="3135183" y="4706088"/>
            <a:ext cx="8475972" cy="1077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해당 자원을 예약하는 시간을 설정합니다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자동반납 </a:t>
            </a:r>
            <a:r>
              <a:rPr lang="en-US" altLang="ko-KR" sz="1100" dirty="0"/>
              <a:t>: </a:t>
            </a:r>
            <a:r>
              <a:rPr lang="ko-KR" altLang="en-US" sz="1100" dirty="0"/>
              <a:t>종료일이 되면 자동으로 반납 처리가 되어서 상태가 지연되지 않도록 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1100" dirty="0"/>
              <a:t>                 자원분류가 회의실인 경우 자동반납 체크는 변경을 못합니다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알림 </a:t>
            </a:r>
            <a:r>
              <a:rPr lang="en-US" altLang="ko-KR" sz="1100" dirty="0"/>
              <a:t>: </a:t>
            </a:r>
            <a:r>
              <a:rPr lang="ko-KR" altLang="en-US" sz="1100" dirty="0"/>
              <a:t>알림을 설정해 놓을 시 자원예약이 승인되면 자원예약에 대한 알림을 받을 수 있습니다</a:t>
            </a:r>
            <a:r>
              <a:rPr lang="en-US" altLang="ko-KR" sz="1100" dirty="0"/>
              <a:t>.</a:t>
            </a:r>
            <a:r>
              <a:rPr lang="ko-KR" altLang="en-US" sz="1100" dirty="0"/>
              <a:t> </a:t>
            </a:r>
            <a:endParaRPr lang="en-US" altLang="ko-KR" sz="11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EC73D4D-D61C-4D32-8F5B-08750ABA7767}"/>
              </a:ext>
            </a:extLst>
          </p:cNvPr>
          <p:cNvSpPr txBox="1"/>
          <p:nvPr/>
        </p:nvSpPr>
        <p:spPr>
          <a:xfrm>
            <a:off x="3135184" y="5806740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내용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9263B5F-50E5-4D7F-813C-72DFC871263C}"/>
              </a:ext>
            </a:extLst>
          </p:cNvPr>
          <p:cNvSpPr txBox="1"/>
          <p:nvPr/>
        </p:nvSpPr>
        <p:spPr>
          <a:xfrm>
            <a:off x="3135183" y="6175292"/>
            <a:ext cx="8475972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해당 자원의 예약과 관련된 사유 등의 설명을 입력합니다</a:t>
            </a:r>
            <a:r>
              <a:rPr lang="en-US" altLang="ko-KR" sz="1100" dirty="0"/>
              <a:t>.</a:t>
            </a:r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875A0CAB-CDB0-FE18-605B-FB6AF2DD4E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9101" y="611135"/>
            <a:ext cx="885949" cy="285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0142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A9D492D9-6C60-DD00-D693-918A9E42B7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9888" y="1389816"/>
            <a:ext cx="7117953" cy="466281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319C7A4-D8B0-4784-9C94-6B20A89FC1A4}"/>
              </a:ext>
            </a:extLst>
          </p:cNvPr>
          <p:cNvSpPr txBox="1"/>
          <p:nvPr/>
        </p:nvSpPr>
        <p:spPr>
          <a:xfrm>
            <a:off x="255141" y="3436328"/>
            <a:ext cx="2530589" cy="15946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월간형태와 당일 예약현황을 시간별로 등록된 모든 자원에 대한 예약 현황을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  - </a:t>
            </a:r>
            <a:r>
              <a:rPr lang="ko-KR" altLang="en-US" sz="1050" dirty="0"/>
              <a:t>왼쪽에 분류된 회의실 자원을 클릭하면 회의실에 대한 예약 현황을 조회할 수 있습니다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BE9E7CA-2107-4F60-9DB5-C83CD01098B8}"/>
              </a:ext>
            </a:extLst>
          </p:cNvPr>
          <p:cNvSpPr txBox="1"/>
          <p:nvPr/>
        </p:nvSpPr>
        <p:spPr>
          <a:xfrm>
            <a:off x="2785730" y="697537"/>
            <a:ext cx="9406270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자원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&gt;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메뉴에 등록된 자원을 선택</a:t>
            </a:r>
            <a:endParaRPr lang="ko-KR" altLang="en-US" sz="1400" b="1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97CF8CE-E03C-4F5C-AE32-0A182242A6E8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자원</a:t>
            </a: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41AC7EC2-988B-4BE8-828D-DF36E02F3745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예약현황</a:t>
            </a:r>
          </a:p>
        </p:txBody>
      </p:sp>
    </p:spTree>
    <p:extLst>
      <p:ext uri="{BB962C8B-B14F-4D97-AF65-F5344CB8AC3E}">
        <p14:creationId xmlns:p14="http://schemas.microsoft.com/office/powerpoint/2010/main" val="35816653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95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9645</TotalTime>
  <Words>772</Words>
  <Application>Microsoft Office PowerPoint</Application>
  <PresentationFormat>와이드스크린</PresentationFormat>
  <Paragraphs>91</Paragraphs>
  <Slides>10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8" baseType="lpstr">
      <vt:lpstr>나눔고딕</vt:lpstr>
      <vt:lpstr>나눔스퀘어_ac Bold</vt:lpstr>
      <vt:lpstr>나눔스퀘어_ac ExtraBold</vt:lpstr>
      <vt:lpstr>나눔스퀘어_ac Light</vt:lpstr>
      <vt:lpstr>맑은 고딕</vt:lpstr>
      <vt:lpstr>Arial</vt:lpstr>
      <vt:lpstr>Wingdings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Administrator</dc:creator>
  <cp:lastModifiedBy>유정 김</cp:lastModifiedBy>
  <cp:revision>437</cp:revision>
  <dcterms:created xsi:type="dcterms:W3CDTF">2021-01-26T03:26:19Z</dcterms:created>
  <dcterms:modified xsi:type="dcterms:W3CDTF">2023-10-31T06:31:27Z</dcterms:modified>
</cp:coreProperties>
</file>