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8" r:id="rId3"/>
    <p:sldId id="393" r:id="rId4"/>
    <p:sldId id="388" r:id="rId5"/>
    <p:sldId id="389" r:id="rId6"/>
    <p:sldId id="394" r:id="rId7"/>
    <p:sldId id="356" r:id="rId8"/>
    <p:sldId id="391" r:id="rId9"/>
    <p:sldId id="392" r:id="rId10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" clrIdx="0">
    <p:extLst>
      <p:ext uri="{19B8F6BF-5375-455C-9EA6-DF929625EA0E}">
        <p15:presenceInfo xmlns:p15="http://schemas.microsoft.com/office/powerpoint/2012/main" userId="Administrat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  <a:srgbClr val="4285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33" autoAdjust="0"/>
    <p:restoredTop sz="95850" autoAdjust="0"/>
  </p:normalViewPr>
  <p:slideViewPr>
    <p:cSldViewPr snapToGrid="0">
      <p:cViewPr varScale="1">
        <p:scale>
          <a:sx n="111" d="100"/>
          <a:sy n="111" d="100"/>
        </p:scale>
        <p:origin x="21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5D7A6C9D-BAB0-4988-A175-BA5FB13FFFD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4E996E98-91CA-4E51-8CAD-8CF148A33D2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F135F0-1ECA-4380-A477-76D6C0EDD1E8}" type="datetimeFigureOut">
              <a:rPr lang="ko-KR" altLang="en-US" smtClean="0"/>
              <a:t>2023-10-31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D7C45718-CD9A-4774-8FA9-0106694FFCC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D808A76-FC2A-49C0-8A14-EA8FA52F7EE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98E4BB-B4DB-4B02-B543-461DC97382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752178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9DB07-FD48-41FE-BAEB-8507EDE3FFF7}" type="datetimeFigureOut">
              <a:rPr lang="ko-KR" altLang="en-US" smtClean="0"/>
              <a:t>2023-10-31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D38792-24A0-4A11-8F1C-CA1576FACC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62088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3">
            <a:extLst>
              <a:ext uri="{FF2B5EF4-FFF2-40B4-BE49-F238E27FC236}">
                <a16:creationId xmlns:a16="http://schemas.microsoft.com/office/drawing/2014/main" id="{2CADD196-7616-472A-BDF1-55BC59962AA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285F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sp>
        <p:nvSpPr>
          <p:cNvPr id="8" name="Rettangolo 4">
            <a:extLst>
              <a:ext uri="{FF2B5EF4-FFF2-40B4-BE49-F238E27FC236}">
                <a16:creationId xmlns:a16="http://schemas.microsoft.com/office/drawing/2014/main" id="{6472593A-40E2-4186-B765-28FB72EFBEBE}"/>
              </a:ext>
            </a:extLst>
          </p:cNvPr>
          <p:cNvSpPr/>
          <p:nvPr userDrawn="1"/>
        </p:nvSpPr>
        <p:spPr>
          <a:xfrm>
            <a:off x="0" y="6202929"/>
            <a:ext cx="12192000" cy="6660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pic>
        <p:nvPicPr>
          <p:cNvPr id="9" name="그래픽 8">
            <a:extLst>
              <a:ext uri="{FF2B5EF4-FFF2-40B4-BE49-F238E27FC236}">
                <a16:creationId xmlns:a16="http://schemas.microsoft.com/office/drawing/2014/main" id="{12A829C7-137E-4F83-81C5-4C81C1C73A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70000"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08593" y="1269814"/>
            <a:ext cx="5005114" cy="481974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768DCEE-C08D-44C1-B93E-A5515323BA7B}"/>
              </a:ext>
            </a:extLst>
          </p:cNvPr>
          <p:cNvSpPr txBox="1"/>
          <p:nvPr userDrawn="1"/>
        </p:nvSpPr>
        <p:spPr>
          <a:xfrm>
            <a:off x="1137678" y="1856505"/>
            <a:ext cx="5358372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1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사용자 매뉴얼</a:t>
            </a:r>
            <a:endParaRPr lang="en-US" altLang="ko-KR" sz="3100" b="1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11" name="그래픽 10">
            <a:extLst>
              <a:ext uri="{FF2B5EF4-FFF2-40B4-BE49-F238E27FC236}">
                <a16:creationId xmlns:a16="http://schemas.microsoft.com/office/drawing/2014/main" id="{E8545D91-C848-46FF-BC4E-582BEB4607C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88235" y="6429682"/>
            <a:ext cx="1462751" cy="212537"/>
          </a:xfrm>
          <a:prstGeom prst="rect">
            <a:avLst/>
          </a:prstGeom>
        </p:spPr>
      </p:pic>
      <p:pic>
        <p:nvPicPr>
          <p:cNvPr id="12" name="그래픽 11">
            <a:extLst>
              <a:ext uri="{FF2B5EF4-FFF2-40B4-BE49-F238E27FC236}">
                <a16:creationId xmlns:a16="http://schemas.microsoft.com/office/drawing/2014/main" id="{13C3194E-E030-4F6D-8EA5-DE9AAD0C16E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234514" y="1282954"/>
            <a:ext cx="3332174" cy="484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47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슬라이드 번호 개체 틀 10">
            <a:extLst>
              <a:ext uri="{FF2B5EF4-FFF2-40B4-BE49-F238E27FC236}">
                <a16:creationId xmlns:a16="http://schemas.microsoft.com/office/drawing/2014/main" id="{AAF88982-3276-4AF2-9970-86C546F62FC6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50"/>
            <a:ext cx="33510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E5A91B-8AC3-4FC8-A1C8-D9B2A1BCF20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58690737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50029C80-70F6-43AF-A61F-8ECA0644F444}"/>
              </a:ext>
            </a:extLst>
          </p:cNvPr>
          <p:cNvSpPr/>
          <p:nvPr userDrawn="1"/>
        </p:nvSpPr>
        <p:spPr>
          <a:xfrm>
            <a:off x="2785730" y="0"/>
            <a:ext cx="940627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76126DB9-1440-4DB4-BDAA-1A6F79FD4636}"/>
              </a:ext>
            </a:extLst>
          </p:cNvPr>
          <p:cNvSpPr/>
          <p:nvPr userDrawn="1"/>
        </p:nvSpPr>
        <p:spPr>
          <a:xfrm>
            <a:off x="361471" y="3007519"/>
            <a:ext cx="1157767" cy="32481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>
              <a:latin typeface="나눔스퀘어_ac ExtraBold" panose="020B0600000101010101" pitchFamily="50" charset="-127"/>
              <a:ea typeface="나눔스퀘어_ac ExtraBold" panose="020B0600000101010101" pitchFamily="50" charset="-127"/>
            </a:endParaRPr>
          </a:p>
        </p:txBody>
      </p:sp>
      <p:sp>
        <p:nvSpPr>
          <p:cNvPr id="9" name="슬라이드 번호 개체 틀 10">
            <a:extLst>
              <a:ext uri="{FF2B5EF4-FFF2-40B4-BE49-F238E27FC236}">
                <a16:creationId xmlns:a16="http://schemas.microsoft.com/office/drawing/2014/main" id="{02DD4841-E6EB-4350-8B21-B0A85F0F4243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50"/>
            <a:ext cx="33510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E5A91B-8AC3-4FC8-A1C8-D9B2A1BCF20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00528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21C210F6-F117-4239-A880-947D4C9CD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1C5BD77-73CE-40E9-8CEF-6A15F6BB0D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7795293-47E0-46FE-864A-791409A990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699FB-0F26-493D-8A63-BAFC948C6B5C}" type="datetimeFigureOut">
              <a:rPr lang="ko-KR" altLang="en-US" smtClean="0"/>
              <a:t>2023-10-31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95A3405-73C6-4616-B8D7-0C8EFE0522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8E7F8D5-7731-4AE6-BF0C-0D95832671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dirty="0"/>
              <a:t>1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3698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BA853741-D90B-48E5-A524-26F825207601}"/>
              </a:ext>
            </a:extLst>
          </p:cNvPr>
          <p:cNvSpPr txBox="1"/>
          <p:nvPr/>
        </p:nvSpPr>
        <p:spPr>
          <a:xfrm>
            <a:off x="1137678" y="5665874"/>
            <a:ext cx="33321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2023.09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BC7A7CA-3CF1-4FE0-B3B8-B3EA632A8654}"/>
              </a:ext>
            </a:extLst>
          </p:cNvPr>
          <p:cNvSpPr txBox="1"/>
          <p:nvPr/>
        </p:nvSpPr>
        <p:spPr>
          <a:xfrm>
            <a:off x="1137678" y="3055470"/>
            <a:ext cx="218836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[</a:t>
            </a:r>
            <a:r>
              <a:rPr lang="ko-KR" altLang="en-US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설문</a:t>
            </a:r>
            <a:r>
              <a:rPr lang="en-US" altLang="ko-KR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]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057742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1137678" y="1176021"/>
            <a:ext cx="33321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1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목차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78EEDD9-5A87-479A-AE03-D10CBE87AA82}"/>
              </a:ext>
            </a:extLst>
          </p:cNvPr>
          <p:cNvSpPr txBox="1"/>
          <p:nvPr/>
        </p:nvSpPr>
        <p:spPr>
          <a:xfrm>
            <a:off x="7722152" y="2138046"/>
            <a:ext cx="560612" cy="2627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01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02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03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04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05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06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07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B8430D7-5AC6-4FC7-B4BD-ACBEFA91BDEC}"/>
              </a:ext>
            </a:extLst>
          </p:cNvPr>
          <p:cNvSpPr txBox="1"/>
          <p:nvPr/>
        </p:nvSpPr>
        <p:spPr>
          <a:xfrm>
            <a:off x="8282764" y="2138046"/>
            <a:ext cx="1283627" cy="2627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개요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설문작성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설문조회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전체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 err="1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참여설문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 err="1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미참여</a:t>
            </a: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 설문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내가 만든 설문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97209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51AC5CDA-60B3-B22B-09D4-79D4420E6D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7218" y="1384876"/>
            <a:ext cx="6980043" cy="474489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319C7A4-D8B0-4784-9C94-6B20A89FC1A4}"/>
              </a:ext>
            </a:extLst>
          </p:cNvPr>
          <p:cNvSpPr txBox="1"/>
          <p:nvPr/>
        </p:nvSpPr>
        <p:spPr>
          <a:xfrm>
            <a:off x="255141" y="3436328"/>
            <a:ext cx="2530589" cy="27218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사내에서 설문을 통하여 조사를 하거나 통계 자료를 관리할 수 있습니다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ko-KR" sz="1050" dirty="0"/>
              <a:t> </a:t>
            </a:r>
            <a:r>
              <a:rPr lang="ko-KR" altLang="en-US" sz="1050" dirty="0"/>
              <a:t>설문작성을 클릭하면 질문을 추가하여 설문을 작성할 수 있습니다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 - </a:t>
            </a:r>
            <a:r>
              <a:rPr lang="ko-KR" altLang="en-US" sz="1050" dirty="0"/>
              <a:t>설문작성을 할 때 ‘ 무기명 참여</a:t>
            </a:r>
            <a:r>
              <a:rPr lang="en-US" altLang="ko-KR" sz="1050" dirty="0"/>
              <a:t>, </a:t>
            </a:r>
            <a:r>
              <a:rPr lang="ko-KR" altLang="en-US" sz="1050" dirty="0"/>
              <a:t>결과공개</a:t>
            </a:r>
            <a:r>
              <a:rPr lang="en-US" altLang="ko-KR" sz="1050" dirty="0"/>
              <a:t>, </a:t>
            </a:r>
            <a:r>
              <a:rPr lang="ko-KR" altLang="en-US" sz="1050" dirty="0"/>
              <a:t>참여대상을 선택하여 나타낼 수 있습니다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 - </a:t>
            </a:r>
            <a:r>
              <a:rPr lang="ko-KR" altLang="en-US" sz="1050" dirty="0"/>
              <a:t>상태는 ‘진행</a:t>
            </a:r>
            <a:r>
              <a:rPr lang="en-US" altLang="ko-KR" sz="1050" dirty="0"/>
              <a:t>, </a:t>
            </a:r>
            <a:r>
              <a:rPr lang="ko-KR" altLang="en-US" sz="1050" dirty="0"/>
              <a:t>보류</a:t>
            </a:r>
            <a:r>
              <a:rPr lang="en-US" altLang="ko-KR" sz="1050" dirty="0"/>
              <a:t>, </a:t>
            </a:r>
            <a:r>
              <a:rPr lang="ko-KR" altLang="en-US" sz="1050" dirty="0"/>
              <a:t>종료 ‘등을 의미하는데</a:t>
            </a:r>
            <a:r>
              <a:rPr lang="en-US" altLang="ko-KR" sz="1050" dirty="0"/>
              <a:t>, </a:t>
            </a:r>
            <a:r>
              <a:rPr lang="ko-KR" altLang="en-US" sz="1050" dirty="0"/>
              <a:t>여기서 ‘</a:t>
            </a:r>
            <a:r>
              <a:rPr lang="ko-KR" altLang="en-US" sz="1050" dirty="0" err="1"/>
              <a:t>상태’는</a:t>
            </a:r>
            <a:r>
              <a:rPr lang="ko-KR" altLang="en-US" sz="1050" dirty="0"/>
              <a:t> 그 설문의 참여 여부를 의미합니다</a:t>
            </a:r>
            <a:r>
              <a:rPr lang="en-US" altLang="ko-KR" sz="1050" dirty="0"/>
              <a:t>.</a:t>
            </a:r>
            <a:endParaRPr lang="ko-KR" altLang="en-US" sz="105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BE9E7CA-2107-4F60-9DB5-C83CD01098B8}"/>
              </a:ext>
            </a:extLst>
          </p:cNvPr>
          <p:cNvSpPr txBox="1"/>
          <p:nvPr/>
        </p:nvSpPr>
        <p:spPr>
          <a:xfrm>
            <a:off x="2785730" y="697537"/>
            <a:ext cx="9406270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THE GWARE &gt;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설문 </a:t>
            </a:r>
            <a:endParaRPr lang="ko-KR" altLang="en-US" sz="1400" b="1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97CF8CE-E03C-4F5C-AE32-0A182242A6E8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설문</a:t>
            </a: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41AC7EC2-988B-4BE8-828D-DF36E02F3745}"/>
              </a:ext>
            </a:extLst>
          </p:cNvPr>
          <p:cNvSpPr/>
          <p:nvPr/>
        </p:nvSpPr>
        <p:spPr>
          <a:xfrm>
            <a:off x="364331" y="3007519"/>
            <a:ext cx="1150144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설문 </a:t>
            </a:r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개요</a:t>
            </a:r>
          </a:p>
        </p:txBody>
      </p:sp>
    </p:spTree>
    <p:extLst>
      <p:ext uri="{BB962C8B-B14F-4D97-AF65-F5344CB8AC3E}">
        <p14:creationId xmlns:p14="http://schemas.microsoft.com/office/powerpoint/2010/main" val="3704926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323E5A6C-74FF-2171-3347-0337E86BE6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3" y="2398258"/>
            <a:ext cx="6201887" cy="3317973"/>
          </a:xfrm>
          <a:prstGeom prst="rect">
            <a:avLst/>
          </a:prstGeom>
          <a:ln w="190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설문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설문 작성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867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사내의 설문을 등록합니다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- </a:t>
            </a:r>
            <a:r>
              <a:rPr lang="ko-KR" altLang="en-US" sz="1050" dirty="0"/>
              <a:t>단</a:t>
            </a:r>
            <a:r>
              <a:rPr lang="en-US" altLang="ko-KR" sz="1050" dirty="0"/>
              <a:t>, </a:t>
            </a:r>
            <a:r>
              <a:rPr lang="ko-KR" altLang="en-US" sz="1050" dirty="0"/>
              <a:t>제목을 작성한 후 저장을 해야 질문 추가를 할 수 있습니다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설문작성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3" y="553188"/>
            <a:ext cx="8475972" cy="15856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제목 </a:t>
            </a:r>
            <a:r>
              <a:rPr lang="en-US" altLang="ko-KR" sz="1100" dirty="0"/>
              <a:t>: </a:t>
            </a:r>
            <a:r>
              <a:rPr lang="ko-KR" altLang="en-US" sz="1100" dirty="0"/>
              <a:t>제목을 입력합니다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기간 </a:t>
            </a:r>
            <a:r>
              <a:rPr lang="en-US" altLang="ko-KR" sz="1100" dirty="0"/>
              <a:t>: </a:t>
            </a:r>
            <a:r>
              <a:rPr lang="ko-KR" altLang="en-US" sz="1100" dirty="0"/>
              <a:t>설문 등록 일자를 지정합니다</a:t>
            </a:r>
            <a:r>
              <a:rPr lang="en-US" altLang="ko-KR" sz="1100" dirty="0"/>
              <a:t>.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설명 </a:t>
            </a:r>
            <a:r>
              <a:rPr lang="en-US" altLang="ko-KR" sz="1100" dirty="0"/>
              <a:t>: </a:t>
            </a:r>
            <a:r>
              <a:rPr lang="ko-KR" altLang="en-US" sz="1100" dirty="0"/>
              <a:t>설문에 대한 설명을 입력합니다</a:t>
            </a:r>
            <a:r>
              <a:rPr lang="en-US" altLang="ko-KR" sz="1100" dirty="0"/>
              <a:t>.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참여대상 </a:t>
            </a:r>
            <a:r>
              <a:rPr lang="en-US" altLang="ko-KR" sz="1100" dirty="0"/>
              <a:t>: </a:t>
            </a:r>
            <a:r>
              <a:rPr lang="ko-KR" altLang="en-US" sz="1100" dirty="0"/>
              <a:t>설문은 추가할 때 ‘관리자등급</a:t>
            </a:r>
            <a:r>
              <a:rPr lang="en-US" altLang="ko-KR" sz="1100" dirty="0"/>
              <a:t>, 1,2,3,4,5 </a:t>
            </a:r>
            <a:r>
              <a:rPr lang="ko-KR" altLang="en-US" sz="1100" dirty="0"/>
              <a:t>등급</a:t>
            </a:r>
            <a:r>
              <a:rPr lang="en-US" altLang="ko-KR" sz="1100" dirty="0"/>
              <a:t>, </a:t>
            </a:r>
            <a:r>
              <a:rPr lang="ko-KR" altLang="en-US" sz="1100" dirty="0"/>
              <a:t>손님등급’</a:t>
            </a:r>
            <a:r>
              <a:rPr lang="en-US" altLang="ko-KR" sz="1100" dirty="0"/>
              <a:t>(</a:t>
            </a:r>
            <a:r>
              <a:rPr lang="ko-KR" altLang="en-US" sz="1100" dirty="0"/>
              <a:t>누구나</a:t>
            </a:r>
            <a:r>
              <a:rPr lang="en-US" altLang="ko-KR" sz="1100" dirty="0"/>
              <a:t>)</a:t>
            </a:r>
            <a:r>
              <a:rPr lang="ko-KR" altLang="en-US" sz="1100" dirty="0"/>
              <a:t>으로 공개 여부를 설정할 수 있습니다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/>
              <a:t>무기명 참여</a:t>
            </a:r>
            <a:r>
              <a:rPr lang="en-US" altLang="ko-KR" sz="1100" dirty="0"/>
              <a:t>, </a:t>
            </a:r>
            <a:r>
              <a:rPr lang="ko-KR" altLang="en-US" sz="1100" dirty="0"/>
              <a:t>결과 공개도 지정할 수 있습니다</a:t>
            </a:r>
            <a:r>
              <a:rPr lang="en-US" altLang="ko-KR" sz="1100" dirty="0"/>
              <a:t>.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질문추가 </a:t>
            </a:r>
            <a:r>
              <a:rPr lang="en-US" altLang="ko-KR" sz="1100" dirty="0"/>
              <a:t>: </a:t>
            </a:r>
            <a:r>
              <a:rPr lang="ko-KR" altLang="en-US" sz="1100" dirty="0"/>
              <a:t>설문할 질문과 보기를 추가하는 기능입니다</a:t>
            </a:r>
            <a:r>
              <a:rPr lang="en-US" altLang="ko-KR" sz="1100" dirty="0"/>
              <a:t>. </a:t>
            </a:r>
            <a:r>
              <a:rPr lang="ko-KR" altLang="en-US" sz="1100" dirty="0"/>
              <a:t>복수선택도 가능합니다</a:t>
            </a:r>
            <a:r>
              <a:rPr lang="en-US" altLang="ko-KR" sz="1100" dirty="0"/>
              <a:t>. </a:t>
            </a:r>
            <a:endParaRPr lang="en-US" altLang="ko-KR" sz="11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D35AD1F4-7DB5-4880-B038-3F83F5BAB21F}"/>
              </a:ext>
            </a:extLst>
          </p:cNvPr>
          <p:cNvSpPr/>
          <p:nvPr/>
        </p:nvSpPr>
        <p:spPr>
          <a:xfrm>
            <a:off x="3290473" y="5325913"/>
            <a:ext cx="5863466" cy="319899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0" name="직선 화살표 연결선 9">
            <a:extLst>
              <a:ext uri="{FF2B5EF4-FFF2-40B4-BE49-F238E27FC236}">
                <a16:creationId xmlns:a16="http://schemas.microsoft.com/office/drawing/2014/main" id="{27D98EF5-E586-49A8-9185-EE30B2E37C85}"/>
              </a:ext>
            </a:extLst>
          </p:cNvPr>
          <p:cNvCxnSpPr>
            <a:cxnSpLocks/>
          </p:cNvCxnSpPr>
          <p:nvPr/>
        </p:nvCxnSpPr>
        <p:spPr>
          <a:xfrm flipV="1">
            <a:off x="8441883" y="5068956"/>
            <a:ext cx="0" cy="256957"/>
          </a:xfrm>
          <a:prstGeom prst="straightConnector1">
            <a:avLst/>
          </a:prstGeom>
          <a:ln w="19050" cmpd="sng">
            <a:solidFill>
              <a:schemeClr val="accent4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ABA51CD6-90A4-4C45-A326-65AAD305E02C}"/>
              </a:ext>
            </a:extLst>
          </p:cNvPr>
          <p:cNvSpPr txBox="1"/>
          <p:nvPr/>
        </p:nvSpPr>
        <p:spPr>
          <a:xfrm>
            <a:off x="3135184" y="5716231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질문추가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4826835-1732-4B88-A053-479BF125D49D}"/>
              </a:ext>
            </a:extLst>
          </p:cNvPr>
          <p:cNvSpPr txBox="1"/>
          <p:nvPr/>
        </p:nvSpPr>
        <p:spPr>
          <a:xfrm>
            <a:off x="3135183" y="6084783"/>
            <a:ext cx="8475972" cy="567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질문추가 </a:t>
            </a:r>
            <a:r>
              <a:rPr lang="en-US" altLang="ko-KR" sz="1100" dirty="0"/>
              <a:t>: </a:t>
            </a:r>
            <a:r>
              <a:rPr lang="ko-KR" altLang="en-US" sz="1100" dirty="0"/>
              <a:t>질문 내용을 입력합니다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보기추가 </a:t>
            </a:r>
            <a:r>
              <a:rPr lang="en-US" altLang="ko-KR" sz="1100" dirty="0"/>
              <a:t>: </a:t>
            </a:r>
            <a:r>
              <a:rPr lang="ko-KR" altLang="en-US" sz="1100" dirty="0"/>
              <a:t>보기를 추가하여 내용을 입력합니다</a:t>
            </a:r>
            <a:r>
              <a:rPr lang="en-US" altLang="ko-KR" sz="1100" dirty="0"/>
              <a:t>. (</a:t>
            </a:r>
            <a:r>
              <a:rPr lang="ko-KR" altLang="en-US" sz="1100" dirty="0" err="1"/>
              <a:t>의견란</a:t>
            </a:r>
            <a:r>
              <a:rPr lang="ko-KR" altLang="en-US" sz="1100" dirty="0"/>
              <a:t> 사용에 체크하면 </a:t>
            </a:r>
            <a:r>
              <a:rPr lang="ko-KR" altLang="en-US" sz="1100" dirty="0" err="1"/>
              <a:t>의견란이</a:t>
            </a:r>
            <a:r>
              <a:rPr lang="ko-KR" altLang="en-US" sz="1100" dirty="0"/>
              <a:t> 나타납니다</a:t>
            </a:r>
            <a:r>
              <a:rPr lang="en-US" altLang="ko-KR" sz="1100" dirty="0"/>
              <a:t>.) </a:t>
            </a: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18E60349-C09B-4162-DB98-E6BB8C4600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27319" y="2714942"/>
            <a:ext cx="4778316" cy="2153524"/>
          </a:xfrm>
          <a:prstGeom prst="rect">
            <a:avLst/>
          </a:prstGeom>
          <a:ln w="19050">
            <a:solidFill>
              <a:schemeClr val="accent4"/>
            </a:solidFill>
          </a:ln>
        </p:spPr>
      </p:pic>
    </p:spTree>
    <p:extLst>
      <p:ext uri="{BB962C8B-B14F-4D97-AF65-F5344CB8AC3E}">
        <p14:creationId xmlns:p14="http://schemas.microsoft.com/office/powerpoint/2010/main" val="1869402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F89EB216-F83E-AD22-DEEF-5681D4EE0C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9768" y="3315399"/>
            <a:ext cx="5258858" cy="303831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설문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설문조회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305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등록된 설문을 조회합니다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설문조회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3" y="553188"/>
            <a:ext cx="8475972" cy="260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등록된 설문을 조회합니다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-            </a:t>
            </a:r>
            <a:r>
              <a:rPr lang="ko-KR" altLang="en-US" sz="1100" dirty="0"/>
              <a:t>해당 버튼을 통해 등록된 설문에 대하여 수정 </a:t>
            </a:r>
            <a:r>
              <a:rPr lang="en-US" altLang="ko-KR" sz="1100" dirty="0"/>
              <a:t>/ </a:t>
            </a:r>
            <a:r>
              <a:rPr lang="ko-KR" altLang="en-US" sz="1100" dirty="0"/>
              <a:t>삭제가 가능합니다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1100" dirty="0"/>
              <a:t>  </a:t>
            </a:r>
            <a:r>
              <a:rPr lang="en-US" altLang="ko-KR" sz="1100" dirty="0"/>
              <a:t>(</a:t>
            </a:r>
            <a:r>
              <a:rPr lang="ko-KR" altLang="en-US" sz="1100" dirty="0"/>
              <a:t>수정</a:t>
            </a:r>
            <a:r>
              <a:rPr lang="en-US" altLang="ko-KR" sz="1100" dirty="0"/>
              <a:t>/</a:t>
            </a:r>
            <a:r>
              <a:rPr lang="ko-KR" altLang="en-US" sz="1100" dirty="0"/>
              <a:t>삭제는 설문 등록자 외 지정된 설문 관리자만 가능합니다</a:t>
            </a:r>
            <a:r>
              <a:rPr lang="en-US" altLang="ko-KR" sz="1100" dirty="0"/>
              <a:t>.)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             : </a:t>
            </a:r>
            <a:r>
              <a:rPr lang="ko-KR" altLang="en-US" sz="1100" dirty="0"/>
              <a:t>설문 참여자를 모두 초기화하고 참여이력과 의견을 모두 삭제하는 기능입니다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      : </a:t>
            </a:r>
            <a:r>
              <a:rPr lang="ko-KR" altLang="en-US" sz="1100" dirty="0"/>
              <a:t>설문을 참여하지 않은 대상자에게 참여 요청을 보냅니다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      : </a:t>
            </a:r>
            <a:r>
              <a:rPr lang="ko-KR" altLang="en-US" sz="1100" dirty="0"/>
              <a:t>설문을 인쇄합니다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      : </a:t>
            </a:r>
            <a:r>
              <a:rPr lang="ko-KR" altLang="en-US" sz="1100" dirty="0"/>
              <a:t>설문 질문에 대한 결과를 모든 사용자에게 제공합니다</a:t>
            </a:r>
            <a:r>
              <a:rPr lang="en-US" altLang="ko-KR" sz="1100" dirty="0"/>
              <a:t>. (</a:t>
            </a:r>
            <a:r>
              <a:rPr lang="ko-KR" altLang="en-US" sz="1100" dirty="0"/>
              <a:t>단</a:t>
            </a:r>
            <a:r>
              <a:rPr lang="en-US" altLang="ko-KR" sz="1100" dirty="0"/>
              <a:t>, </a:t>
            </a:r>
            <a:r>
              <a:rPr lang="ko-KR" altLang="en-US" sz="1100" dirty="0"/>
              <a:t>무기명과 결과조회 옵션 적용 시 조회 불가</a:t>
            </a:r>
            <a:r>
              <a:rPr lang="en-US" altLang="ko-KR" sz="1100" dirty="0"/>
              <a:t>)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          : </a:t>
            </a:r>
            <a:r>
              <a:rPr lang="ko-KR" altLang="en-US" sz="1100" dirty="0"/>
              <a:t>상태가 보류로 된 설문은 버튼을 통해 보류된 설문을 진행 상태로 변경할 수 있습니다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          : </a:t>
            </a:r>
            <a:r>
              <a:rPr lang="ko-KR" altLang="en-US" sz="1100" dirty="0"/>
              <a:t>등록된 설문의 질문에 대한 참여자를 조회할 수 있습니다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(</a:t>
            </a:r>
            <a:r>
              <a:rPr lang="ko-KR" altLang="en-US" sz="1100" dirty="0"/>
              <a:t>단</a:t>
            </a:r>
            <a:r>
              <a:rPr lang="en-US" altLang="ko-KR" sz="1100" dirty="0"/>
              <a:t>, </a:t>
            </a:r>
            <a:r>
              <a:rPr lang="ko-KR" altLang="en-US" sz="1100" dirty="0"/>
              <a:t>질문에 대한 참여자 조회는 설문작성자와 설문 관리자만 조회 가능합니다</a:t>
            </a:r>
            <a:r>
              <a:rPr lang="en-US" altLang="ko-KR" sz="1100" dirty="0"/>
              <a:t>.)</a:t>
            </a:r>
            <a:endParaRPr lang="en-US" altLang="ko-KR" sz="11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4" name="직사각형 33">
            <a:extLst>
              <a:ext uri="{FF2B5EF4-FFF2-40B4-BE49-F238E27FC236}">
                <a16:creationId xmlns:a16="http://schemas.microsoft.com/office/drawing/2014/main" id="{AE19A872-D91B-45C6-8B0E-91C7AB5AFF42}"/>
              </a:ext>
            </a:extLst>
          </p:cNvPr>
          <p:cNvSpPr/>
          <p:nvPr/>
        </p:nvSpPr>
        <p:spPr>
          <a:xfrm>
            <a:off x="7878101" y="4924132"/>
            <a:ext cx="384307" cy="177222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" name="직사각형 39">
            <a:extLst>
              <a:ext uri="{FF2B5EF4-FFF2-40B4-BE49-F238E27FC236}">
                <a16:creationId xmlns:a16="http://schemas.microsoft.com/office/drawing/2014/main" id="{057A32D8-E7F4-40C0-B375-36379E19892D}"/>
              </a:ext>
            </a:extLst>
          </p:cNvPr>
          <p:cNvSpPr/>
          <p:nvPr/>
        </p:nvSpPr>
        <p:spPr>
          <a:xfrm>
            <a:off x="3348578" y="3356228"/>
            <a:ext cx="392810" cy="177222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1" name="직사각형 40">
            <a:extLst>
              <a:ext uri="{FF2B5EF4-FFF2-40B4-BE49-F238E27FC236}">
                <a16:creationId xmlns:a16="http://schemas.microsoft.com/office/drawing/2014/main" id="{65229401-FE1F-4D41-AFCA-15E7E560CA54}"/>
              </a:ext>
            </a:extLst>
          </p:cNvPr>
          <p:cNvSpPr/>
          <p:nvPr/>
        </p:nvSpPr>
        <p:spPr>
          <a:xfrm>
            <a:off x="7817259" y="3337930"/>
            <a:ext cx="495300" cy="201422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4" name="타원 43">
            <a:extLst>
              <a:ext uri="{FF2B5EF4-FFF2-40B4-BE49-F238E27FC236}">
                <a16:creationId xmlns:a16="http://schemas.microsoft.com/office/drawing/2014/main" id="{A56D3B11-5692-4290-9F31-BF7F7CCD9A51}"/>
              </a:ext>
            </a:extLst>
          </p:cNvPr>
          <p:cNvSpPr/>
          <p:nvPr/>
        </p:nvSpPr>
        <p:spPr>
          <a:xfrm>
            <a:off x="7516124" y="4586437"/>
            <a:ext cx="221457" cy="221457"/>
          </a:xfrm>
          <a:prstGeom prst="ellipse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5" name="타원 44">
            <a:extLst>
              <a:ext uri="{FF2B5EF4-FFF2-40B4-BE49-F238E27FC236}">
                <a16:creationId xmlns:a16="http://schemas.microsoft.com/office/drawing/2014/main" id="{F9FDE5C4-4C4B-4F48-AD12-08BC9ACBDEFE}"/>
              </a:ext>
            </a:extLst>
          </p:cNvPr>
          <p:cNvSpPr/>
          <p:nvPr/>
        </p:nvSpPr>
        <p:spPr>
          <a:xfrm>
            <a:off x="7763774" y="4586437"/>
            <a:ext cx="221457" cy="221457"/>
          </a:xfrm>
          <a:prstGeom prst="ellipse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8" name="타원 47">
            <a:extLst>
              <a:ext uri="{FF2B5EF4-FFF2-40B4-BE49-F238E27FC236}">
                <a16:creationId xmlns:a16="http://schemas.microsoft.com/office/drawing/2014/main" id="{1C0F1CA7-2FC7-4A81-9DAC-E1417410970F}"/>
              </a:ext>
            </a:extLst>
          </p:cNvPr>
          <p:cNvSpPr/>
          <p:nvPr/>
        </p:nvSpPr>
        <p:spPr>
          <a:xfrm>
            <a:off x="8009189" y="4586437"/>
            <a:ext cx="221457" cy="221457"/>
          </a:xfrm>
          <a:prstGeom prst="ellipse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4" name="직선 화살표 연결선 13">
            <a:extLst>
              <a:ext uri="{FF2B5EF4-FFF2-40B4-BE49-F238E27FC236}">
                <a16:creationId xmlns:a16="http://schemas.microsoft.com/office/drawing/2014/main" id="{8D80BD76-804A-45CB-9622-DD7D34EC02CA}"/>
              </a:ext>
            </a:extLst>
          </p:cNvPr>
          <p:cNvCxnSpPr>
            <a:cxnSpLocks/>
            <a:stCxn id="34" idx="3"/>
          </p:cNvCxnSpPr>
          <p:nvPr/>
        </p:nvCxnSpPr>
        <p:spPr>
          <a:xfrm>
            <a:off x="8262408" y="5012743"/>
            <a:ext cx="154517" cy="0"/>
          </a:xfrm>
          <a:prstGeom prst="straightConnector1">
            <a:avLst/>
          </a:prstGeom>
          <a:ln w="22225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그림 22">
            <a:extLst>
              <a:ext uri="{FF2B5EF4-FFF2-40B4-BE49-F238E27FC236}">
                <a16:creationId xmlns:a16="http://schemas.microsoft.com/office/drawing/2014/main" id="{FEA8E534-CDC2-4684-ABDB-2E4AC33D0C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2896" y="2422828"/>
            <a:ext cx="485843" cy="181000"/>
          </a:xfrm>
          <a:prstGeom prst="rect">
            <a:avLst/>
          </a:prstGeom>
        </p:spPr>
      </p:pic>
      <p:sp>
        <p:nvSpPr>
          <p:cNvPr id="36" name="직사각형 35">
            <a:extLst>
              <a:ext uri="{FF2B5EF4-FFF2-40B4-BE49-F238E27FC236}">
                <a16:creationId xmlns:a16="http://schemas.microsoft.com/office/drawing/2014/main" id="{DA6ECFA9-DEC2-4E70-BEFA-910C4C9E455E}"/>
              </a:ext>
            </a:extLst>
          </p:cNvPr>
          <p:cNvSpPr/>
          <p:nvPr/>
        </p:nvSpPr>
        <p:spPr>
          <a:xfrm>
            <a:off x="4148816" y="3671167"/>
            <a:ext cx="343757" cy="148358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9" name="그림 18">
            <a:extLst>
              <a:ext uri="{FF2B5EF4-FFF2-40B4-BE49-F238E27FC236}">
                <a16:creationId xmlns:a16="http://schemas.microsoft.com/office/drawing/2014/main" id="{8ECEEEDC-4FB3-683E-E4F7-E9C3B1AC4A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65595" y="893943"/>
            <a:ext cx="504895" cy="209579"/>
          </a:xfrm>
          <a:prstGeom prst="rect">
            <a:avLst/>
          </a:prstGeom>
        </p:spPr>
      </p:pic>
      <p:pic>
        <p:nvPicPr>
          <p:cNvPr id="28" name="그림 27">
            <a:extLst>
              <a:ext uri="{FF2B5EF4-FFF2-40B4-BE49-F238E27FC236}">
                <a16:creationId xmlns:a16="http://schemas.microsoft.com/office/drawing/2014/main" id="{2E31F388-BCDD-D8FB-48FD-EDB30B922FC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56465" y="1631165"/>
            <a:ext cx="255274" cy="255274"/>
          </a:xfrm>
          <a:prstGeom prst="rect">
            <a:avLst/>
          </a:prstGeom>
        </p:spPr>
      </p:pic>
      <p:pic>
        <p:nvPicPr>
          <p:cNvPr id="31" name="그림 30">
            <a:extLst>
              <a:ext uri="{FF2B5EF4-FFF2-40B4-BE49-F238E27FC236}">
                <a16:creationId xmlns:a16="http://schemas.microsoft.com/office/drawing/2014/main" id="{6FA8BD7C-6F9A-959D-3235-C666A28FA2F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56465" y="1892192"/>
            <a:ext cx="255274" cy="255274"/>
          </a:xfrm>
          <a:prstGeom prst="rect">
            <a:avLst/>
          </a:prstGeom>
        </p:spPr>
      </p:pic>
      <p:pic>
        <p:nvPicPr>
          <p:cNvPr id="35" name="그림 34">
            <a:extLst>
              <a:ext uri="{FF2B5EF4-FFF2-40B4-BE49-F238E27FC236}">
                <a16:creationId xmlns:a16="http://schemas.microsoft.com/office/drawing/2014/main" id="{E531F47C-7F9E-0C95-0E7E-59630308A71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55276" y="2154942"/>
            <a:ext cx="255274" cy="255274"/>
          </a:xfrm>
          <a:prstGeom prst="rect">
            <a:avLst/>
          </a:prstGeom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F251C2BB-7EE9-900A-2B12-FD786C60F30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515176" y="4000800"/>
            <a:ext cx="3386284" cy="2352911"/>
          </a:xfrm>
          <a:prstGeom prst="rect">
            <a:avLst/>
          </a:prstGeom>
          <a:ln w="22225">
            <a:solidFill>
              <a:schemeClr val="accent4"/>
            </a:solidFill>
          </a:ln>
        </p:spPr>
      </p:pic>
      <p:pic>
        <p:nvPicPr>
          <p:cNvPr id="13" name="그림 12">
            <a:extLst>
              <a:ext uri="{FF2B5EF4-FFF2-40B4-BE49-F238E27FC236}">
                <a16:creationId xmlns:a16="http://schemas.microsoft.com/office/drawing/2014/main" id="{A96410BA-BD59-D96C-EB50-21EB03BB0BB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342131" y="2653852"/>
            <a:ext cx="495300" cy="190500"/>
          </a:xfrm>
          <a:prstGeom prst="rect">
            <a:avLst/>
          </a:prstGeom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395EB854-181D-CE83-3F5D-0BEC1FCFA68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352892" y="1376419"/>
            <a:ext cx="649986" cy="249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4967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>
            <a:extLst>
              <a:ext uri="{FF2B5EF4-FFF2-40B4-BE49-F238E27FC236}">
                <a16:creationId xmlns:a16="http://schemas.microsoft.com/office/drawing/2014/main" id="{94987EAA-E72B-AC05-02BE-41DCAFF7DA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1" y="1280037"/>
            <a:ext cx="7980492" cy="287585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설문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전체설문</a:t>
            </a:r>
            <a:endParaRPr lang="ko-KR" altLang="en-US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1429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전체 설문들을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 - </a:t>
            </a:r>
            <a:r>
              <a:rPr lang="ko-KR" altLang="en-US" sz="1050" dirty="0"/>
              <a:t>옆에 제공되는 상태</a:t>
            </a:r>
            <a:r>
              <a:rPr lang="en-US" altLang="ko-KR" sz="1050" dirty="0"/>
              <a:t>/</a:t>
            </a:r>
            <a:r>
              <a:rPr lang="ko-KR" altLang="en-US" sz="1050" dirty="0"/>
              <a:t>제목</a:t>
            </a:r>
            <a:r>
              <a:rPr lang="en-US" altLang="ko-KR" sz="1050" dirty="0"/>
              <a:t>/</a:t>
            </a:r>
            <a:r>
              <a:rPr lang="ko-KR" altLang="en-US" sz="1050" dirty="0"/>
              <a:t>기간</a:t>
            </a:r>
            <a:r>
              <a:rPr lang="en-US" altLang="ko-KR" sz="1050" dirty="0"/>
              <a:t>/</a:t>
            </a:r>
            <a:r>
              <a:rPr lang="ko-KR" altLang="en-US" sz="1050" dirty="0"/>
              <a:t>작성자를 간단하게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 - </a:t>
            </a:r>
            <a:r>
              <a:rPr lang="ko-KR" altLang="en-US" sz="1050" dirty="0"/>
              <a:t>상태는 ‘진행</a:t>
            </a:r>
            <a:r>
              <a:rPr lang="en-US" altLang="ko-KR" sz="1050" dirty="0"/>
              <a:t>, </a:t>
            </a:r>
            <a:r>
              <a:rPr lang="ko-KR" altLang="en-US" sz="1050" dirty="0"/>
              <a:t>보류</a:t>
            </a:r>
            <a:r>
              <a:rPr lang="en-US" altLang="ko-KR" sz="1050" dirty="0"/>
              <a:t>, </a:t>
            </a:r>
            <a:r>
              <a:rPr lang="ko-KR" altLang="en-US" sz="1050" dirty="0"/>
              <a:t>종료</a:t>
            </a:r>
            <a:r>
              <a:rPr lang="en-US" altLang="ko-KR" sz="1050" dirty="0"/>
              <a:t>(</a:t>
            </a:r>
            <a:r>
              <a:rPr lang="ko-KR" altLang="en-US" sz="1050" dirty="0"/>
              <a:t>완료</a:t>
            </a:r>
            <a:r>
              <a:rPr lang="en-US" altLang="ko-KR" sz="1050" dirty="0"/>
              <a:t>)</a:t>
            </a:r>
            <a:r>
              <a:rPr lang="ko-KR" altLang="en-US" sz="1050" dirty="0"/>
              <a:t>로 나타냅니다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 err="1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전체설문</a:t>
            </a:r>
            <a:endParaRPr lang="ko-KR" altLang="en-US" sz="1400" dirty="0">
              <a:latin typeface="나눔스퀘어_ac ExtraBold" panose="020B0600000101010101" pitchFamily="50" charset="-127"/>
              <a:ea typeface="나눔스퀘어_ac ExtraBold" panose="020B0600000101010101" pitchFamily="50" charset="-127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3" y="553188"/>
            <a:ext cx="8475972" cy="567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    : </a:t>
            </a:r>
            <a:r>
              <a:rPr lang="ko-KR" altLang="en-US" sz="1100" dirty="0"/>
              <a:t>그래프의 형태로 조회가 가능합니다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목록별로 상태의 </a:t>
            </a:r>
            <a:r>
              <a:rPr lang="en-US" altLang="ko-KR" sz="1100" dirty="0"/>
              <a:t>‘</a:t>
            </a:r>
            <a:r>
              <a:rPr lang="ko-KR" altLang="en-US" sz="1100" dirty="0"/>
              <a:t>전체</a:t>
            </a:r>
            <a:r>
              <a:rPr lang="en-US" altLang="ko-KR" sz="1100" dirty="0"/>
              <a:t>, </a:t>
            </a:r>
            <a:r>
              <a:rPr lang="ko-KR" altLang="en-US" sz="1100" dirty="0"/>
              <a:t>진행</a:t>
            </a:r>
            <a:r>
              <a:rPr lang="en-US" altLang="ko-KR" sz="1100" dirty="0"/>
              <a:t>, </a:t>
            </a:r>
            <a:r>
              <a:rPr lang="ko-KR" altLang="en-US" sz="1100" dirty="0"/>
              <a:t>예정</a:t>
            </a:r>
            <a:r>
              <a:rPr lang="en-US" altLang="ko-KR" sz="1100" dirty="0"/>
              <a:t>, </a:t>
            </a:r>
            <a:r>
              <a:rPr lang="ko-KR" altLang="en-US" sz="1100" dirty="0"/>
              <a:t>종류</a:t>
            </a:r>
            <a:r>
              <a:rPr lang="en-US" altLang="ko-KR" sz="1100" dirty="0"/>
              <a:t>’ </a:t>
            </a:r>
            <a:r>
              <a:rPr lang="ko-KR" altLang="en-US" sz="1100" dirty="0"/>
              <a:t>중에 선택하여 리스트로 조회가 가능합니다</a:t>
            </a:r>
            <a:r>
              <a:rPr lang="en-US" altLang="ko-KR" sz="1100" dirty="0"/>
              <a:t>.</a:t>
            </a:r>
          </a:p>
        </p:txBody>
      </p:sp>
      <p:sp>
        <p:nvSpPr>
          <p:cNvPr id="30" name="직사각형 29">
            <a:extLst>
              <a:ext uri="{FF2B5EF4-FFF2-40B4-BE49-F238E27FC236}">
                <a16:creationId xmlns:a16="http://schemas.microsoft.com/office/drawing/2014/main" id="{9B4ADA75-2196-4FE3-80FB-3E16227A6C64}"/>
              </a:ext>
            </a:extLst>
          </p:cNvPr>
          <p:cNvSpPr/>
          <p:nvPr/>
        </p:nvSpPr>
        <p:spPr>
          <a:xfrm>
            <a:off x="6335352" y="3328404"/>
            <a:ext cx="174985" cy="180050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8A5DBD5D-0734-F202-13C0-C8FAE6FAB0EB}"/>
              </a:ext>
            </a:extLst>
          </p:cNvPr>
          <p:cNvSpPr/>
          <p:nvPr/>
        </p:nvSpPr>
        <p:spPr>
          <a:xfrm>
            <a:off x="4983163" y="2015331"/>
            <a:ext cx="411162" cy="575469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5E829658-114D-6CFE-FE08-B891670799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5608" y="671577"/>
            <a:ext cx="123842" cy="123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41197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E319C7A4-D8B0-4784-9C94-6B20A89FC1A4}"/>
              </a:ext>
            </a:extLst>
          </p:cNvPr>
          <p:cNvSpPr txBox="1"/>
          <p:nvPr/>
        </p:nvSpPr>
        <p:spPr>
          <a:xfrm>
            <a:off x="255141" y="3436328"/>
            <a:ext cx="2530589" cy="16716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자신이 참여했던 설문들을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- </a:t>
            </a:r>
            <a:r>
              <a:rPr lang="ko-KR" altLang="en-US" sz="1050" dirty="0"/>
              <a:t>옆에 제공되는 상태</a:t>
            </a:r>
            <a:r>
              <a:rPr lang="en-US" altLang="ko-KR" sz="1050" dirty="0"/>
              <a:t>/</a:t>
            </a:r>
            <a:r>
              <a:rPr lang="ko-KR" altLang="en-US" sz="1050" dirty="0"/>
              <a:t>제목</a:t>
            </a:r>
            <a:r>
              <a:rPr lang="en-US" altLang="ko-KR" sz="1050" dirty="0"/>
              <a:t>/</a:t>
            </a:r>
            <a:r>
              <a:rPr lang="ko-KR" altLang="en-US" sz="1050" dirty="0"/>
              <a:t>기간</a:t>
            </a:r>
            <a:r>
              <a:rPr lang="en-US" altLang="ko-KR" sz="1050" dirty="0"/>
              <a:t>/</a:t>
            </a:r>
            <a:r>
              <a:rPr lang="ko-KR" altLang="en-US" sz="1050" dirty="0"/>
              <a:t>작성자를 간단하게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- </a:t>
            </a:r>
            <a:r>
              <a:rPr lang="ko-KR" altLang="en-US" sz="1050" dirty="0"/>
              <a:t>상태는 ‘진행</a:t>
            </a:r>
            <a:r>
              <a:rPr lang="en-US" altLang="ko-KR" sz="1050" dirty="0"/>
              <a:t>, </a:t>
            </a:r>
            <a:r>
              <a:rPr lang="ko-KR" altLang="en-US" sz="1050" dirty="0"/>
              <a:t>보류</a:t>
            </a:r>
            <a:r>
              <a:rPr lang="en-US" altLang="ko-KR" sz="1050" dirty="0"/>
              <a:t>, </a:t>
            </a:r>
            <a:r>
              <a:rPr lang="ko-KR" altLang="en-US" sz="1050" dirty="0"/>
              <a:t>종료</a:t>
            </a:r>
            <a:r>
              <a:rPr lang="en-US" altLang="ko-KR" sz="1050" dirty="0"/>
              <a:t>(</a:t>
            </a:r>
            <a:r>
              <a:rPr lang="ko-KR" altLang="en-US" sz="1050" dirty="0"/>
              <a:t>완료</a:t>
            </a:r>
            <a:r>
              <a:rPr lang="en-US" altLang="ko-KR" sz="1050" dirty="0"/>
              <a:t>)</a:t>
            </a:r>
            <a:r>
              <a:rPr lang="ko-KR" altLang="en-US" sz="1050" dirty="0"/>
              <a:t>로 나타냅니다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BE9E7CA-2107-4F60-9DB5-C83CD01098B8}"/>
              </a:ext>
            </a:extLst>
          </p:cNvPr>
          <p:cNvSpPr txBox="1"/>
          <p:nvPr/>
        </p:nvSpPr>
        <p:spPr>
          <a:xfrm>
            <a:off x="2785730" y="697537"/>
            <a:ext cx="9406270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설문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&gt; </a:t>
            </a: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참여설문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endParaRPr lang="ko-KR" altLang="en-US" sz="1400" b="1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97CF8CE-E03C-4F5C-AE32-0A182242A6E8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설문</a:t>
            </a: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41AC7EC2-988B-4BE8-828D-DF36E02F3745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 err="1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참여설문</a:t>
            </a:r>
            <a:endParaRPr lang="ko-KR" altLang="en-US" sz="1400" dirty="0">
              <a:latin typeface="나눔스퀘어_ac ExtraBold" panose="020B0600000101010101" pitchFamily="50" charset="-127"/>
              <a:ea typeface="나눔스퀘어_ac ExtraBold" panose="020B0600000101010101" pitchFamily="50" charset="-127"/>
            </a:endParaRP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E794364E-0E6E-CE7F-6401-5E9E119811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2587" y="1384878"/>
            <a:ext cx="6912556" cy="455895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542131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4B7ACF6F-5B1B-8EAE-7C20-E69CFC66AE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5893" y="1384879"/>
            <a:ext cx="6905944" cy="454630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319C7A4-D8B0-4784-9C94-6B20A89FC1A4}"/>
              </a:ext>
            </a:extLst>
          </p:cNvPr>
          <p:cNvSpPr txBox="1"/>
          <p:nvPr/>
        </p:nvSpPr>
        <p:spPr>
          <a:xfrm>
            <a:off x="255141" y="3436328"/>
            <a:ext cx="2530589" cy="5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자신이 참여하지 않았던 설문들을 제공합니다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BE9E7CA-2107-4F60-9DB5-C83CD01098B8}"/>
              </a:ext>
            </a:extLst>
          </p:cNvPr>
          <p:cNvSpPr txBox="1"/>
          <p:nvPr/>
        </p:nvSpPr>
        <p:spPr>
          <a:xfrm>
            <a:off x="2785730" y="697537"/>
            <a:ext cx="9406270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설문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&gt; </a:t>
            </a: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미참여설문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endParaRPr lang="ko-KR" altLang="en-US" sz="1400" b="1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97CF8CE-E03C-4F5C-AE32-0A182242A6E8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설문</a:t>
            </a: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41AC7EC2-988B-4BE8-828D-DF36E02F3745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 err="1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미참여설문</a:t>
            </a:r>
            <a:endParaRPr lang="ko-KR" altLang="en-US" sz="1400" dirty="0">
              <a:latin typeface="나눔스퀘어_ac ExtraBold" panose="020B0600000101010101" pitchFamily="50" charset="-127"/>
              <a:ea typeface="나눔스퀘어_ac ExtraBold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656459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94E0A48B-F8AE-8B50-A3EE-B326B41D3E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1393" y="1384878"/>
            <a:ext cx="6931435" cy="455087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319C7A4-D8B0-4784-9C94-6B20A89FC1A4}"/>
              </a:ext>
            </a:extLst>
          </p:cNvPr>
          <p:cNvSpPr txBox="1"/>
          <p:nvPr/>
        </p:nvSpPr>
        <p:spPr>
          <a:xfrm>
            <a:off x="255141" y="3436328"/>
            <a:ext cx="2530589" cy="305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내가 만든 설문들을 제공합니다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BE9E7CA-2107-4F60-9DB5-C83CD01098B8}"/>
              </a:ext>
            </a:extLst>
          </p:cNvPr>
          <p:cNvSpPr txBox="1"/>
          <p:nvPr/>
        </p:nvSpPr>
        <p:spPr>
          <a:xfrm>
            <a:off x="2785730" y="697537"/>
            <a:ext cx="9406270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설문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&gt;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내가 만든 설문 </a:t>
            </a:r>
            <a:endParaRPr lang="ko-KR" altLang="en-US" sz="1400" b="1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97CF8CE-E03C-4F5C-AE32-0A182242A6E8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설문</a:t>
            </a: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41AC7EC2-988B-4BE8-828D-DF36E02F3745}"/>
              </a:ext>
            </a:extLst>
          </p:cNvPr>
          <p:cNvSpPr/>
          <p:nvPr/>
        </p:nvSpPr>
        <p:spPr>
          <a:xfrm>
            <a:off x="351946" y="3007519"/>
            <a:ext cx="1187929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내가 만든 설문</a:t>
            </a:r>
          </a:p>
        </p:txBody>
      </p:sp>
    </p:spTree>
    <p:extLst>
      <p:ext uri="{BB962C8B-B14F-4D97-AF65-F5344CB8AC3E}">
        <p14:creationId xmlns:p14="http://schemas.microsoft.com/office/powerpoint/2010/main" val="33443379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95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10506</TotalTime>
  <Words>453</Words>
  <Application>Microsoft Office PowerPoint</Application>
  <PresentationFormat>와이드스크린</PresentationFormat>
  <Paragraphs>74</Paragraphs>
  <Slides>9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7" baseType="lpstr">
      <vt:lpstr>나눔고딕</vt:lpstr>
      <vt:lpstr>나눔스퀘어_ac Bold</vt:lpstr>
      <vt:lpstr>나눔스퀘어_ac ExtraBold</vt:lpstr>
      <vt:lpstr>나눔스퀘어_ac Light</vt:lpstr>
      <vt:lpstr>맑은 고딕</vt:lpstr>
      <vt:lpstr>Arial</vt:lpstr>
      <vt:lpstr>Wingdings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Administrator</dc:creator>
  <cp:lastModifiedBy>유정 김</cp:lastModifiedBy>
  <cp:revision>411</cp:revision>
  <dcterms:created xsi:type="dcterms:W3CDTF">2021-01-26T03:26:19Z</dcterms:created>
  <dcterms:modified xsi:type="dcterms:W3CDTF">2023-10-31T06:42:56Z</dcterms:modified>
</cp:coreProperties>
</file>