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8" r:id="rId3"/>
    <p:sldId id="394" r:id="rId4"/>
    <p:sldId id="400" r:id="rId5"/>
    <p:sldId id="404" r:id="rId6"/>
    <p:sldId id="401" r:id="rId7"/>
    <p:sldId id="405" r:id="rId8"/>
    <p:sldId id="393" r:id="rId9"/>
    <p:sldId id="403" r:id="rId10"/>
    <p:sldId id="411" r:id="rId11"/>
    <p:sldId id="406" r:id="rId12"/>
    <p:sldId id="407" r:id="rId13"/>
    <p:sldId id="410" r:id="rId14"/>
    <p:sldId id="402" r:id="rId15"/>
    <p:sldId id="408" r:id="rId16"/>
    <p:sldId id="409" r:id="rId1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85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33" autoAdjust="0"/>
    <p:restoredTop sz="95850" autoAdjust="0"/>
  </p:normalViewPr>
  <p:slideViewPr>
    <p:cSldViewPr snapToGrid="0">
      <p:cViewPr varScale="1">
        <p:scale>
          <a:sx n="111" d="100"/>
          <a:sy n="111" d="100"/>
        </p:scale>
        <p:origin x="2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5D7A6C9D-BAB0-4988-A175-BA5FB13FFF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E996E98-91CA-4E51-8CAD-8CF148A33D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135F0-1ECA-4380-A477-76D6C0EDD1E8}" type="datetimeFigureOut">
              <a:rPr lang="ko-KR" altLang="en-US" smtClean="0"/>
              <a:t>2023-10-31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7C45718-CD9A-4774-8FA9-0106694FFC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D808A76-FC2A-49C0-8A14-EA8FA52F7EE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8E4BB-B4DB-4B02-B543-461DC97382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52178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9DB07-FD48-41FE-BAEB-8507EDE3FFF7}" type="datetimeFigureOut">
              <a:rPr lang="ko-KR" altLang="en-US" smtClean="0"/>
              <a:t>2023-10-31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38792-24A0-4A11-8F1C-CA1576FACC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62088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3">
            <a:extLst>
              <a:ext uri="{FF2B5EF4-FFF2-40B4-BE49-F238E27FC236}">
                <a16:creationId xmlns:a16="http://schemas.microsoft.com/office/drawing/2014/main" id="{2CADD196-7616-472A-BDF1-55BC59962AA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85F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8" name="Rettangolo 4">
            <a:extLst>
              <a:ext uri="{FF2B5EF4-FFF2-40B4-BE49-F238E27FC236}">
                <a16:creationId xmlns:a16="http://schemas.microsoft.com/office/drawing/2014/main" id="{6472593A-40E2-4186-B765-28FB72EFBEBE}"/>
              </a:ext>
            </a:extLst>
          </p:cNvPr>
          <p:cNvSpPr/>
          <p:nvPr userDrawn="1"/>
        </p:nvSpPr>
        <p:spPr>
          <a:xfrm>
            <a:off x="0" y="6202929"/>
            <a:ext cx="12192000" cy="6660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pic>
        <p:nvPicPr>
          <p:cNvPr id="9" name="그래픽 8">
            <a:extLst>
              <a:ext uri="{FF2B5EF4-FFF2-40B4-BE49-F238E27FC236}">
                <a16:creationId xmlns:a16="http://schemas.microsoft.com/office/drawing/2014/main" id="{12A829C7-137E-4F83-81C5-4C81C1C73A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70000"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08593" y="1269814"/>
            <a:ext cx="5005114" cy="481974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768DCEE-C08D-44C1-B93E-A5515323BA7B}"/>
              </a:ext>
            </a:extLst>
          </p:cNvPr>
          <p:cNvSpPr txBox="1"/>
          <p:nvPr userDrawn="1"/>
        </p:nvSpPr>
        <p:spPr>
          <a:xfrm>
            <a:off x="1137678" y="1856505"/>
            <a:ext cx="5358372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사용자 매뉴얼</a:t>
            </a:r>
            <a:endParaRPr lang="en-US" altLang="ko-KR" sz="3100" b="1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1" name="그래픽 10">
            <a:extLst>
              <a:ext uri="{FF2B5EF4-FFF2-40B4-BE49-F238E27FC236}">
                <a16:creationId xmlns:a16="http://schemas.microsoft.com/office/drawing/2014/main" id="{E8545D91-C848-46FF-BC4E-582BEB4607C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88235" y="6429682"/>
            <a:ext cx="1462751" cy="212537"/>
          </a:xfrm>
          <a:prstGeom prst="rect">
            <a:avLst/>
          </a:prstGeom>
        </p:spPr>
      </p:pic>
      <p:pic>
        <p:nvPicPr>
          <p:cNvPr id="12" name="그래픽 11">
            <a:extLst>
              <a:ext uri="{FF2B5EF4-FFF2-40B4-BE49-F238E27FC236}">
                <a16:creationId xmlns:a16="http://schemas.microsoft.com/office/drawing/2014/main" id="{13C3194E-E030-4F6D-8EA5-DE9AAD0C16E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34514" y="1282954"/>
            <a:ext cx="3332174" cy="484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47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10">
            <a:extLst>
              <a:ext uri="{FF2B5EF4-FFF2-40B4-BE49-F238E27FC236}">
                <a16:creationId xmlns:a16="http://schemas.microsoft.com/office/drawing/2014/main" id="{AAF88982-3276-4AF2-9970-86C546F62FC6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5869073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50029C80-70F6-43AF-A61F-8ECA0644F444}"/>
              </a:ext>
            </a:extLst>
          </p:cNvPr>
          <p:cNvSpPr/>
          <p:nvPr userDrawn="1"/>
        </p:nvSpPr>
        <p:spPr>
          <a:xfrm>
            <a:off x="2785730" y="0"/>
            <a:ext cx="940627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76126DB9-1440-4DB4-BDAA-1A6F79FD4636}"/>
              </a:ext>
            </a:extLst>
          </p:cNvPr>
          <p:cNvSpPr/>
          <p:nvPr userDrawn="1"/>
        </p:nvSpPr>
        <p:spPr>
          <a:xfrm>
            <a:off x="361471" y="3007519"/>
            <a:ext cx="1157767" cy="32481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9" name="슬라이드 번호 개체 틀 10">
            <a:extLst>
              <a:ext uri="{FF2B5EF4-FFF2-40B4-BE49-F238E27FC236}">
                <a16:creationId xmlns:a16="http://schemas.microsoft.com/office/drawing/2014/main" id="{02DD4841-E6EB-4350-8B21-B0A85F0F4243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0052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21C210F6-F117-4239-A880-947D4C9CD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1C5BD77-73CE-40E9-8CEF-6A15F6BB0D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7795293-47E0-46FE-864A-791409A990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699FB-0F26-493D-8A63-BAFC948C6B5C}" type="datetimeFigureOut">
              <a:rPr lang="ko-KR" altLang="en-US" smtClean="0"/>
              <a:t>2023-10-31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95A3405-73C6-4616-B8D7-0C8EFE0522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8E7F8D5-7731-4AE6-BF0C-0D9583267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/>
              <a:t>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3698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7.png"/><Relationship Id="rId4" Type="http://schemas.openxmlformats.org/officeDocument/2006/relationships/image" Target="../media/image3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BA853741-D90B-48E5-A524-26F825207601}"/>
              </a:ext>
            </a:extLst>
          </p:cNvPr>
          <p:cNvSpPr txBox="1"/>
          <p:nvPr/>
        </p:nvSpPr>
        <p:spPr>
          <a:xfrm>
            <a:off x="1137678" y="5665874"/>
            <a:ext cx="33321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2023.09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C7A7CA-3CF1-4FE0-B3B8-B3EA632A8654}"/>
              </a:ext>
            </a:extLst>
          </p:cNvPr>
          <p:cNvSpPr txBox="1"/>
          <p:nvPr/>
        </p:nvSpPr>
        <p:spPr>
          <a:xfrm>
            <a:off x="1137678" y="3055470"/>
            <a:ext cx="21883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문서관리</a:t>
            </a:r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57742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문서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794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문서함에서 해당 등록된 문서를 조회 및 수정하거나 사내메일로 해당 문서를 배포할 수 있습니다</a:t>
            </a:r>
            <a:r>
              <a:rPr lang="en-US" altLang="ko-KR" sz="1050" dirty="0"/>
              <a:t>.</a:t>
            </a:r>
            <a:endParaRPr lang="ko-KR" altLang="en-US" sz="105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문서함 조회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A42A2D3-6487-4961-B387-63F45B9AD15E}"/>
              </a:ext>
            </a:extLst>
          </p:cNvPr>
          <p:cNvSpPr txBox="1"/>
          <p:nvPr/>
        </p:nvSpPr>
        <p:spPr>
          <a:xfrm>
            <a:off x="3135184" y="18411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스크랩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CEEEFF5-3944-4166-AF0B-683DC5F6EC4A}"/>
              </a:ext>
            </a:extLst>
          </p:cNvPr>
          <p:cNvSpPr txBox="1"/>
          <p:nvPr/>
        </p:nvSpPr>
        <p:spPr>
          <a:xfrm>
            <a:off x="3135182" y="552668"/>
            <a:ext cx="8899163" cy="567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문서를 채팅으로 스크랩하는 기능입니다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 err="1"/>
              <a:t>채팅방</a:t>
            </a:r>
            <a:r>
              <a:rPr lang="ko-KR" altLang="en-US" sz="1100" dirty="0"/>
              <a:t> 선택 및 새채팅으로 원하는 사람에게 스크랩이 가능합니다</a:t>
            </a:r>
            <a:r>
              <a:rPr lang="en-US" altLang="ko-KR" sz="1100" dirty="0"/>
              <a:t>.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E0CC3DA8-1DB8-7843-E6B5-A20BAB5B54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79" y="1291746"/>
            <a:ext cx="4267582" cy="486563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5056873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문서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794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문서함에서 해당 등록된 문서를 조회 및 수정하거나 사내메일로 해당 문서를 배포할 수 있습니다</a:t>
            </a:r>
            <a:r>
              <a:rPr lang="en-US" altLang="ko-KR" sz="1050" dirty="0"/>
              <a:t>.</a:t>
            </a:r>
            <a:endParaRPr lang="ko-KR" altLang="en-US" sz="105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문서함 조회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500EB5-E849-44BF-96E4-61BCBFE1427B}"/>
              </a:ext>
            </a:extLst>
          </p:cNvPr>
          <p:cNvSpPr txBox="1"/>
          <p:nvPr/>
        </p:nvSpPr>
        <p:spPr>
          <a:xfrm>
            <a:off x="3135184" y="2726851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게시판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317724B-38B6-4D1C-B969-0C6DB4326D17}"/>
              </a:ext>
            </a:extLst>
          </p:cNvPr>
          <p:cNvSpPr txBox="1"/>
          <p:nvPr/>
        </p:nvSpPr>
        <p:spPr>
          <a:xfrm>
            <a:off x="3135182" y="3095403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문서를 게시판으로 스크랩하는 기능입니다</a:t>
            </a:r>
            <a:r>
              <a:rPr lang="en-US" altLang="ko-KR" sz="1100" dirty="0"/>
              <a:t>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8DFDF88-1A6D-4D86-BE53-C5E8A2B4E2BB}"/>
              </a:ext>
            </a:extLst>
          </p:cNvPr>
          <p:cNvSpPr txBox="1"/>
          <p:nvPr/>
        </p:nvSpPr>
        <p:spPr>
          <a:xfrm>
            <a:off x="3135184" y="184636"/>
            <a:ext cx="216243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즐겨찾기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A2428D8-C2AE-4BCC-BB15-2B9C717485FB}"/>
              </a:ext>
            </a:extLst>
          </p:cNvPr>
          <p:cNvSpPr txBox="1"/>
          <p:nvPr/>
        </p:nvSpPr>
        <p:spPr>
          <a:xfrm>
            <a:off x="3135182" y="553188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문서를 </a:t>
            </a:r>
            <a:r>
              <a:rPr lang="en-US" altLang="ko-KR" sz="1100" dirty="0"/>
              <a:t>[</a:t>
            </a:r>
            <a:r>
              <a:rPr lang="ko-KR" altLang="en-US" sz="1100" dirty="0"/>
              <a:t>즐겨찾기</a:t>
            </a:r>
            <a:r>
              <a:rPr lang="en-US" altLang="ko-KR" sz="1100" dirty="0"/>
              <a:t>] </a:t>
            </a:r>
            <a:r>
              <a:rPr lang="ko-KR" altLang="en-US" sz="1100" dirty="0"/>
              <a:t>메뉴로 스크랩하는 기능입니다</a:t>
            </a:r>
            <a:r>
              <a:rPr lang="en-US" altLang="ko-KR" sz="1100" dirty="0"/>
              <a:t>.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F1877B46-39EB-6E1B-7D37-9214930853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79" y="1009353"/>
            <a:ext cx="4267581" cy="162504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E20F6D12-0EC1-0067-6358-4A0C4601CF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5179" y="3529261"/>
            <a:ext cx="4267581" cy="275785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865035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문서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794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문서함에서 해당 등록된 문서를 조회 및 수정하거나 사내메일로 해당 문서를 배포할 수 있습니다</a:t>
            </a:r>
            <a:r>
              <a:rPr lang="en-US" altLang="ko-KR" sz="1050" dirty="0"/>
              <a:t>.</a:t>
            </a:r>
            <a:endParaRPr lang="ko-KR" altLang="en-US" sz="105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문서함 조회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8DFDF88-1A6D-4D86-BE53-C5E8A2B4E2BB}"/>
              </a:ext>
            </a:extLst>
          </p:cNvPr>
          <p:cNvSpPr txBox="1"/>
          <p:nvPr/>
        </p:nvSpPr>
        <p:spPr>
          <a:xfrm>
            <a:off x="3135184" y="184636"/>
            <a:ext cx="2162432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메일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A2428D8-C2AE-4BCC-BB15-2B9C717485FB}"/>
              </a:ext>
            </a:extLst>
          </p:cNvPr>
          <p:cNvSpPr txBox="1"/>
          <p:nvPr/>
        </p:nvSpPr>
        <p:spPr>
          <a:xfrm>
            <a:off x="3135182" y="553188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문서를 메일로 스크랩하는 기능입니다</a:t>
            </a:r>
            <a:r>
              <a:rPr lang="en-US" altLang="ko-KR" sz="1100" dirty="0"/>
              <a:t>.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CFD53906-554B-D868-2CDC-5312DEA011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1" y="994024"/>
            <a:ext cx="5665920" cy="491942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380230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E5DB5FE5-4E08-F708-D9E4-9B888F5C00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1" y="1014389"/>
            <a:ext cx="4570004" cy="28693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0E3DCC1A-09F3-673D-FE38-CF15A1B3FF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5180" y="4904134"/>
            <a:ext cx="4570005" cy="167829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문서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794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문서함에서 해당 등록된 문서를 조회 및 수정하거나 사내메일로 해당 문서를 배포할 수 있습니다</a:t>
            </a:r>
            <a:r>
              <a:rPr lang="en-US" altLang="ko-KR" sz="1050" dirty="0"/>
              <a:t>.</a:t>
            </a:r>
            <a:endParaRPr lang="ko-KR" altLang="en-US" sz="105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문서함 조회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8DFDF88-1A6D-4D86-BE53-C5E8A2B4E2BB}"/>
              </a:ext>
            </a:extLst>
          </p:cNvPr>
          <p:cNvSpPr txBox="1"/>
          <p:nvPr/>
        </p:nvSpPr>
        <p:spPr>
          <a:xfrm>
            <a:off x="3135184" y="4074382"/>
            <a:ext cx="2162432" cy="377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협업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A2428D8-C2AE-4BCC-BB15-2B9C717485FB}"/>
              </a:ext>
            </a:extLst>
          </p:cNvPr>
          <p:cNvSpPr txBox="1"/>
          <p:nvPr/>
        </p:nvSpPr>
        <p:spPr>
          <a:xfrm>
            <a:off x="3135182" y="4442934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문서를 협업의 프로젝트</a:t>
            </a:r>
            <a:r>
              <a:rPr lang="en-US" altLang="ko-KR" sz="1100" dirty="0"/>
              <a:t>(</a:t>
            </a:r>
            <a:r>
              <a:rPr lang="ko-KR" altLang="en-US" sz="1100" dirty="0"/>
              <a:t>메뉴</a:t>
            </a:r>
            <a:r>
              <a:rPr lang="en-US" altLang="ko-KR" sz="1100" dirty="0"/>
              <a:t>)</a:t>
            </a:r>
            <a:r>
              <a:rPr lang="ko-KR" altLang="en-US" sz="1100" dirty="0"/>
              <a:t>로 스크랩하는 기능입니다</a:t>
            </a:r>
            <a:r>
              <a:rPr lang="en-US" altLang="ko-KR" sz="1100" dirty="0"/>
              <a:t>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B13F549-E57E-4193-BBED-DCA57F917F84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일정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4FB9976-4BB6-4722-BAE2-F26FF3AAB6ED}"/>
              </a:ext>
            </a:extLst>
          </p:cNvPr>
          <p:cNvSpPr txBox="1"/>
          <p:nvPr/>
        </p:nvSpPr>
        <p:spPr>
          <a:xfrm>
            <a:off x="3135182" y="553188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문서를 일정으로 스크랩하는 기능입니다</a:t>
            </a:r>
            <a:r>
              <a:rPr lang="en-US" altLang="ko-KR" sz="1100" dirty="0"/>
              <a:t>.</a:t>
            </a: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B3494F8F-DE86-036D-5098-B66DB895B5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5180" y="4871607"/>
            <a:ext cx="4570005" cy="1710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9836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>
            <a:extLst>
              <a:ext uri="{FF2B5EF4-FFF2-40B4-BE49-F238E27FC236}">
                <a16:creationId xmlns:a16="http://schemas.microsoft.com/office/drawing/2014/main" id="{ACC13451-2E1D-7E6E-6CB6-21C74F5B3B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1" y="1478184"/>
            <a:ext cx="6765904" cy="21295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88EE849D-5E6A-45ED-A12F-072ACE1956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5180" y="4240580"/>
            <a:ext cx="4191000" cy="13430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문서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체크아웃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790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본 등록문서에 대해서 ‘문서수정’ 이든 ‘버전갱신’ 등을 하기 위한 체크아웃 절차입니다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문서갱신 절차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31C1163-0887-4002-8EFC-D90E1C12B670}"/>
              </a:ext>
            </a:extLst>
          </p:cNvPr>
          <p:cNvSpPr txBox="1"/>
          <p:nvPr/>
        </p:nvSpPr>
        <p:spPr>
          <a:xfrm>
            <a:off x="3135182" y="3783006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                  : </a:t>
            </a:r>
            <a:r>
              <a:rPr lang="ko-KR" altLang="en-US" sz="1100" dirty="0"/>
              <a:t>선택 시 아래와 같은 창이 뜹니다</a:t>
            </a:r>
            <a:r>
              <a:rPr lang="en-US" altLang="ko-KR" sz="1100" dirty="0"/>
              <a:t>. 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F55858-5096-4EC0-9925-68D7C0CA9EC1}"/>
              </a:ext>
            </a:extLst>
          </p:cNvPr>
          <p:cNvSpPr txBox="1"/>
          <p:nvPr/>
        </p:nvSpPr>
        <p:spPr>
          <a:xfrm>
            <a:off x="3135182" y="553188"/>
            <a:ext cx="8899163" cy="821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수정 또는 버전 갱신하고자 하는 문서를 선택</a:t>
            </a:r>
            <a:r>
              <a:rPr lang="en-US" altLang="ko-KR" sz="1100" dirty="0"/>
              <a:t>, </a:t>
            </a:r>
            <a:r>
              <a:rPr lang="ko-KR" altLang="en-US" sz="1100" dirty="0"/>
              <a:t>조회합니다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위 그림처럼 조회문서 화면에서 ‘체크아웃’ 버튼을 선택합니다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이는 중복수정을 방지하기 위함으로 타인이 수정 작업을 진행할 수 없다는 것을 뜻합니다</a:t>
            </a:r>
            <a:r>
              <a:rPr lang="en-US" altLang="ko-KR" sz="1100" dirty="0"/>
              <a:t>. 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47F5F933-367E-498E-9EFA-1AFDCF9EA9DD}"/>
              </a:ext>
            </a:extLst>
          </p:cNvPr>
          <p:cNvSpPr/>
          <p:nvPr/>
        </p:nvSpPr>
        <p:spPr>
          <a:xfrm>
            <a:off x="5896725" y="5172944"/>
            <a:ext cx="610791" cy="303391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4" name="직선 화살표 연결선 33">
            <a:extLst>
              <a:ext uri="{FF2B5EF4-FFF2-40B4-BE49-F238E27FC236}">
                <a16:creationId xmlns:a16="http://schemas.microsoft.com/office/drawing/2014/main" id="{D07CB4A1-BDBD-4054-AA4A-D9D204D33AE8}"/>
              </a:ext>
            </a:extLst>
          </p:cNvPr>
          <p:cNvCxnSpPr>
            <a:cxnSpLocks/>
            <a:stCxn id="32" idx="3"/>
          </p:cNvCxnSpPr>
          <p:nvPr/>
        </p:nvCxnSpPr>
        <p:spPr>
          <a:xfrm>
            <a:off x="6507516" y="5324640"/>
            <a:ext cx="958850" cy="0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그림 8">
            <a:extLst>
              <a:ext uri="{FF2B5EF4-FFF2-40B4-BE49-F238E27FC236}">
                <a16:creationId xmlns:a16="http://schemas.microsoft.com/office/drawing/2014/main" id="{D16395AA-DF49-84F9-8B2C-2E1FBFE8E0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75630" y="5195170"/>
            <a:ext cx="2534004" cy="247685"/>
          </a:xfrm>
          <a:prstGeom prst="rect">
            <a:avLst/>
          </a:prstGeom>
          <a:ln w="19050">
            <a:solidFill>
              <a:schemeClr val="accent4"/>
            </a:solidFill>
          </a:ln>
        </p:spPr>
      </p:pic>
      <p:pic>
        <p:nvPicPr>
          <p:cNvPr id="13" name="그림 12">
            <a:extLst>
              <a:ext uri="{FF2B5EF4-FFF2-40B4-BE49-F238E27FC236}">
                <a16:creationId xmlns:a16="http://schemas.microsoft.com/office/drawing/2014/main" id="{55380ED5-34B9-03DA-37DD-C5301D24A63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95135" y="3847118"/>
            <a:ext cx="828791" cy="285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9619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A10A536A-74BE-6A6A-8047-1CC1DA7006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0" y="992715"/>
            <a:ext cx="6765904" cy="213748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52D99126-6FA8-406F-BB22-37840912CE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5180" y="3803418"/>
            <a:ext cx="4191000" cy="11525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문서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체크인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2753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본 등록문서에 대해서 ‘문서수정’ 이든 ‘버전갱신’ 이든 작업이 완료되면 또 다른 사용자의 수정작업을 위해서 ‘체크인’ 버튼을 클릭하여 상태를 ‘</a:t>
            </a:r>
            <a:r>
              <a:rPr lang="ko-KR" altLang="en-US" sz="1050" dirty="0" err="1"/>
              <a:t>체크아웃’으로</a:t>
            </a:r>
            <a:r>
              <a:rPr lang="ko-KR" altLang="en-US" sz="1050" dirty="0"/>
              <a:t> 변경하여 주어야 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문서갱신 절차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31C1163-0887-4002-8EFC-D90E1C12B670}"/>
              </a:ext>
            </a:extLst>
          </p:cNvPr>
          <p:cNvSpPr txBox="1"/>
          <p:nvPr/>
        </p:nvSpPr>
        <p:spPr>
          <a:xfrm>
            <a:off x="3135182" y="3315783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                : </a:t>
            </a:r>
            <a:r>
              <a:rPr lang="ko-KR" altLang="en-US" sz="1100" dirty="0"/>
              <a:t>선택 시 아래와 같은 창이 뜹니다</a:t>
            </a:r>
            <a:r>
              <a:rPr lang="en-US" altLang="ko-KR" sz="1100" dirty="0"/>
              <a:t>. ‘</a:t>
            </a:r>
            <a:r>
              <a:rPr lang="ko-KR" altLang="en-US" sz="1100" dirty="0" err="1"/>
              <a:t>확인’을</a:t>
            </a:r>
            <a:r>
              <a:rPr lang="ko-KR" altLang="en-US" sz="1100" dirty="0"/>
              <a:t> 선택하면 완료가 됩니다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F55858-5096-4EC0-9925-68D7C0CA9EC1}"/>
              </a:ext>
            </a:extLst>
          </p:cNvPr>
          <p:cNvSpPr txBox="1"/>
          <p:nvPr/>
        </p:nvSpPr>
        <p:spPr>
          <a:xfrm>
            <a:off x="3135182" y="553188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또 다른 사용자의 수정작업을 위해서 ‘체크인’ 버튼을 클릭하여 상태를 ‘</a:t>
            </a:r>
            <a:r>
              <a:rPr lang="ko-KR" altLang="en-US" sz="1100" dirty="0" err="1"/>
              <a:t>체크인’으로</a:t>
            </a:r>
            <a:r>
              <a:rPr lang="ko-KR" altLang="en-US" sz="1100" dirty="0"/>
              <a:t> 변경하여 주어야 합니다</a:t>
            </a:r>
            <a:r>
              <a:rPr lang="en-US" altLang="ko-KR" sz="1100" dirty="0"/>
              <a:t>.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BAD01119-F111-4438-B27E-3A345FAAE4ED}"/>
              </a:ext>
            </a:extLst>
          </p:cNvPr>
          <p:cNvSpPr/>
          <p:nvPr/>
        </p:nvSpPr>
        <p:spPr>
          <a:xfrm>
            <a:off x="5905603" y="4536210"/>
            <a:ext cx="610791" cy="303391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3" name="직선 화살표 연결선 22">
            <a:extLst>
              <a:ext uri="{FF2B5EF4-FFF2-40B4-BE49-F238E27FC236}">
                <a16:creationId xmlns:a16="http://schemas.microsoft.com/office/drawing/2014/main" id="{5ACDF35E-BABF-419B-9293-A5F0D1C5309C}"/>
              </a:ext>
            </a:extLst>
          </p:cNvPr>
          <p:cNvCxnSpPr>
            <a:cxnSpLocks/>
            <a:stCxn id="22" idx="3"/>
          </p:cNvCxnSpPr>
          <p:nvPr/>
        </p:nvCxnSpPr>
        <p:spPr>
          <a:xfrm>
            <a:off x="6516394" y="4687906"/>
            <a:ext cx="958850" cy="0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그림 12">
            <a:extLst>
              <a:ext uri="{FF2B5EF4-FFF2-40B4-BE49-F238E27FC236}">
                <a16:creationId xmlns:a16="http://schemas.microsoft.com/office/drawing/2014/main" id="{195B84B8-BEFB-488C-9774-06FAEF0F01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3196" y="4538429"/>
            <a:ext cx="2609850" cy="304800"/>
          </a:xfrm>
          <a:prstGeom prst="rect">
            <a:avLst/>
          </a:prstGeom>
          <a:ln w="22225">
            <a:solidFill>
              <a:schemeClr val="accent4"/>
            </a:solidFill>
          </a:ln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C2AA38AF-CAAC-8F66-4FC6-CA0C9A05D8B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05666" y="3372486"/>
            <a:ext cx="714475" cy="285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0882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FF5A3BCD-CCE9-B295-473D-0ED6775BF2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3827" y="3943022"/>
            <a:ext cx="6608225" cy="260224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9096C1B2-63A9-B3A6-7518-469C7397E5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3829" y="1532500"/>
            <a:ext cx="7684160" cy="228565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문서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문서분류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790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문서함에 문서를 등록하면서 지정한 ‘문서 </a:t>
            </a:r>
            <a:r>
              <a:rPr lang="ko-KR" altLang="en-US" sz="1050" dirty="0" err="1"/>
              <a:t>분류’를</a:t>
            </a:r>
            <a:r>
              <a:rPr lang="ko-KR" altLang="en-US" sz="1050" dirty="0"/>
              <a:t> 중심으로 하여 등록된 문서를 조회할 수 있습니다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문서분류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F55858-5096-4EC0-9925-68D7C0CA9EC1}"/>
              </a:ext>
            </a:extLst>
          </p:cNvPr>
          <p:cNvSpPr txBox="1"/>
          <p:nvPr/>
        </p:nvSpPr>
        <p:spPr>
          <a:xfrm>
            <a:off x="3135183" y="553188"/>
            <a:ext cx="8678446" cy="821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문서 분류는 문서가 저장되는 위치를 의미하는 ‘</a:t>
            </a:r>
            <a:r>
              <a:rPr lang="ko-KR" altLang="en-US" sz="1100" dirty="0" err="1"/>
              <a:t>문서함’과는</a:t>
            </a:r>
            <a:r>
              <a:rPr lang="ko-KR" altLang="en-US" sz="1100" dirty="0"/>
              <a:t> 달리 문서함의 저장된 위치는 달라도 등록된 그 문서의 성격을 기준으로 하여 조회를 하는 것입니다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이는 관리자가 문서관리 분류를 생성한 후 사용 가능합니다</a:t>
            </a:r>
            <a:r>
              <a:rPr lang="en-US" altLang="ko-KR" sz="1100" dirty="0"/>
              <a:t>.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EA953D5F-2F94-D9F0-4ADB-FD0D6250461E}"/>
              </a:ext>
            </a:extLst>
          </p:cNvPr>
          <p:cNvSpPr/>
          <p:nvPr/>
        </p:nvSpPr>
        <p:spPr>
          <a:xfrm>
            <a:off x="3133828" y="2619681"/>
            <a:ext cx="714272" cy="60007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57286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1137678" y="1176021"/>
            <a:ext cx="3332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목차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78EEDD9-5A87-479A-AE03-D10CBE87AA82}"/>
              </a:ext>
            </a:extLst>
          </p:cNvPr>
          <p:cNvSpPr txBox="1"/>
          <p:nvPr/>
        </p:nvSpPr>
        <p:spPr>
          <a:xfrm>
            <a:off x="7722152" y="2138046"/>
            <a:ext cx="560612" cy="2997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01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02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03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04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05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06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07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08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B8430D7-5AC6-4FC7-B4BD-ACBEFA91BDEC}"/>
              </a:ext>
            </a:extLst>
          </p:cNvPr>
          <p:cNvSpPr txBox="1"/>
          <p:nvPr/>
        </p:nvSpPr>
        <p:spPr>
          <a:xfrm>
            <a:off x="8282764" y="2138046"/>
            <a:ext cx="1283627" cy="2997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개요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문서작성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문서관리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 err="1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내문서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전체문서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문서함 조회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문서갱신 절차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문서분류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7209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문서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THE GWARE 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문서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2564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문서관리 시스템 </a:t>
            </a:r>
            <a:r>
              <a:rPr lang="en-US" altLang="ko-KR" sz="1050" dirty="0"/>
              <a:t>(EDMS) : Electronic Document Management System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문서파일의 작성부터 소멸될 때까지의 모든 과정을 관리하는 시스템입니다</a:t>
            </a:r>
            <a:r>
              <a:rPr lang="en-US" altLang="ko-KR" sz="1050" dirty="0"/>
              <a:t>.</a:t>
            </a:r>
            <a:r>
              <a:rPr lang="ko-KR" altLang="en-US" sz="1050" dirty="0"/>
              <a:t>＇종이 없는 </a:t>
            </a:r>
            <a:r>
              <a:rPr lang="ko-KR" altLang="en-US" sz="1050" dirty="0" err="1"/>
              <a:t>사무실’을</a:t>
            </a:r>
            <a:r>
              <a:rPr lang="ko-KR" altLang="en-US" sz="1050" dirty="0"/>
              <a:t> 실현하 여 생산성을 높일 수 있는 수단으로 각광받고 있는 제품입니다</a:t>
            </a:r>
            <a:r>
              <a:rPr lang="en-US" altLang="ko-KR" sz="1050" dirty="0"/>
              <a:t>. </a:t>
            </a:r>
            <a:r>
              <a:rPr lang="ko-KR" altLang="en-US" sz="1050" dirty="0"/>
              <a:t>기업에서 </a:t>
            </a:r>
            <a:r>
              <a:rPr lang="en-US" altLang="ko-KR" sz="1050" dirty="0"/>
              <a:t>EDMS</a:t>
            </a:r>
            <a:r>
              <a:rPr lang="ko-KR" altLang="en-US" sz="1050" dirty="0"/>
              <a:t>를 적용하면 워크그룹 내에서 환 경에 상관없이 다양한 문서를 공유할 수 있게 됩니다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문서 </a:t>
            </a:r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개요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3" y="553188"/>
            <a:ext cx="8475972" cy="569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과거 종이 형태의 문서관리체계나 규정에서 벗어나 새로이 형성된 디지털화된 문서관리체계 중심으로 정보 발 생의 근원인 핵심 업무 시스템과의 연계를 통하여 대량의 컴퓨터 출력물 등을 효과적으로 관리</a:t>
            </a:r>
            <a:r>
              <a:rPr lang="en-US" altLang="ko-KR" sz="1100" dirty="0"/>
              <a:t>/</a:t>
            </a:r>
            <a:r>
              <a:rPr lang="ko-KR" altLang="en-US" sz="1100" dirty="0"/>
              <a:t>저장하는 일원화된 관리체계 시스템을 말합니다</a:t>
            </a:r>
            <a:r>
              <a:rPr lang="en-US" altLang="ko-KR" sz="1100" dirty="0"/>
              <a:t>.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04D911FF-C875-A079-74D9-1D1DAADE81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7385" y="1452859"/>
            <a:ext cx="7264080" cy="484272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04305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BFF148AA-562E-B7FE-95F0-3574DEE6B2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79" y="2709162"/>
            <a:ext cx="5509444" cy="389379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문서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문서작성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새문서</a:t>
            </a:r>
            <a:r>
              <a:rPr lang="en-US" altLang="ko-KR" sz="1400" b="1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새로운 문서를 작성하는 페이지입니다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문서작성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2090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제목 </a:t>
            </a:r>
            <a:r>
              <a:rPr lang="en-US" altLang="ko-KR" sz="1100" dirty="0"/>
              <a:t>: </a:t>
            </a:r>
            <a:r>
              <a:rPr lang="ko-KR" altLang="en-US" sz="1100" dirty="0"/>
              <a:t>등록될 문서의 제목을 입력합니다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0.1 : </a:t>
            </a:r>
            <a:r>
              <a:rPr lang="ko-KR" altLang="en-US" sz="1100" dirty="0"/>
              <a:t>최초 기본 버전으로 </a:t>
            </a:r>
            <a:r>
              <a:rPr lang="en-US" altLang="ko-KR" sz="1100" dirty="0"/>
              <a:t>0.1</a:t>
            </a:r>
            <a:r>
              <a:rPr lang="ko-KR" altLang="en-US" sz="1100" dirty="0"/>
              <a:t>부터 등록되며 버전갱신을 통해 해당문서의 버전이 증가하게 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 </a:t>
            </a:r>
            <a:r>
              <a:rPr lang="ko-KR" altLang="en-US" sz="1100" dirty="0"/>
              <a:t>버전갱신에 따라 해당문서의 버전 별로 이력을 확인할 수 있습니다</a:t>
            </a:r>
            <a:r>
              <a:rPr lang="en-US" altLang="ko-KR" sz="1100" dirty="0"/>
              <a:t>. (</a:t>
            </a:r>
            <a:r>
              <a:rPr lang="ko-KR" altLang="en-US" sz="1100" dirty="0"/>
              <a:t>버전단위는 관리자 별도 지정</a:t>
            </a:r>
            <a:r>
              <a:rPr lang="en-US" altLang="ko-KR" sz="1100" dirty="0"/>
              <a:t>)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문서함 </a:t>
            </a:r>
            <a:r>
              <a:rPr lang="en-US" altLang="ko-KR" sz="1100" dirty="0"/>
              <a:t>: </a:t>
            </a:r>
            <a:r>
              <a:rPr lang="ko-KR" altLang="en-US" sz="1100" dirty="0"/>
              <a:t>등록될 문서가 들어갈 문서함을 선택합니다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미분류 </a:t>
            </a:r>
            <a:r>
              <a:rPr lang="en-US" altLang="ko-KR" sz="1100" dirty="0"/>
              <a:t>: </a:t>
            </a:r>
            <a:r>
              <a:rPr lang="ko-KR" altLang="en-US" sz="1100" dirty="0"/>
              <a:t>등록할 문서의 분류를 지정합니다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요약 </a:t>
            </a:r>
            <a:r>
              <a:rPr lang="en-US" altLang="ko-KR" sz="1100" dirty="0"/>
              <a:t>: </a:t>
            </a:r>
            <a:r>
              <a:rPr lang="ko-KR" altLang="en-US" sz="1100" dirty="0"/>
              <a:t>문서에 대한 필요한 대목만을 가려 뽑아 적음으로써 문서 등록 후 요약으로도 검색을 하여 등록된 문서를 찾을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파일첨부 </a:t>
            </a:r>
            <a:r>
              <a:rPr lang="en-US" altLang="ko-KR" sz="1100" dirty="0"/>
              <a:t>: </a:t>
            </a:r>
            <a:r>
              <a:rPr lang="ko-KR" altLang="en-US" sz="1100" dirty="0"/>
              <a:t>등록될 문서의 업로드 및 </a:t>
            </a:r>
            <a:r>
              <a:rPr lang="en-US" altLang="ko-KR" sz="1100" dirty="0"/>
              <a:t>THE GWARE </a:t>
            </a:r>
            <a:r>
              <a:rPr lang="ko-KR" altLang="en-US" sz="1100" dirty="0" err="1"/>
              <a:t>파일함에서</a:t>
            </a:r>
            <a:r>
              <a:rPr lang="ko-KR" altLang="en-US" sz="1100" dirty="0"/>
              <a:t> 첨부할 파일을 등록</a:t>
            </a:r>
            <a:r>
              <a:rPr lang="en-US" altLang="ko-KR" sz="1100" dirty="0"/>
              <a:t>(</a:t>
            </a:r>
            <a:r>
              <a:rPr lang="ko-KR" altLang="en-US" sz="1100" dirty="0"/>
              <a:t>첨부</a:t>
            </a:r>
            <a:r>
              <a:rPr lang="en-US" altLang="ko-KR" sz="1100" dirty="0"/>
              <a:t>) </a:t>
            </a:r>
            <a:r>
              <a:rPr lang="ko-KR" altLang="en-US" sz="1100" dirty="0"/>
              <a:t>합니다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- </a:t>
            </a:r>
            <a:r>
              <a:rPr lang="ko-KR" altLang="en-US" sz="1100" dirty="0"/>
              <a:t>버튼 클릭 시 파일을 옮겨올 수 있습니다</a:t>
            </a:r>
            <a:r>
              <a:rPr lang="en-US" altLang="ko-KR" sz="1100" dirty="0"/>
              <a:t>. [</a:t>
            </a:r>
            <a:r>
              <a:rPr lang="ko-KR" altLang="en-US" sz="1100" dirty="0"/>
              <a:t>드래그 앤 드롭 </a:t>
            </a:r>
            <a:r>
              <a:rPr lang="en-US" altLang="ko-KR" sz="1100" dirty="0"/>
              <a:t>(Drag-and-Drop)] 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pSp>
        <p:nvGrpSpPr>
          <p:cNvPr id="6" name="그룹 5">
            <a:extLst>
              <a:ext uri="{FF2B5EF4-FFF2-40B4-BE49-F238E27FC236}">
                <a16:creationId xmlns:a16="http://schemas.microsoft.com/office/drawing/2014/main" id="{4DC67804-D052-52E4-26CB-390D0EFBC088}"/>
              </a:ext>
            </a:extLst>
          </p:cNvPr>
          <p:cNvGrpSpPr/>
          <p:nvPr/>
        </p:nvGrpSpPr>
        <p:grpSpPr>
          <a:xfrm>
            <a:off x="3158996" y="3201156"/>
            <a:ext cx="5362704" cy="994049"/>
            <a:chOff x="3146296" y="3112257"/>
            <a:chExt cx="4928935" cy="913644"/>
          </a:xfrm>
        </p:grpSpPr>
        <p:sp>
          <p:nvSpPr>
            <p:cNvPr id="26" name="직사각형 25">
              <a:extLst>
                <a:ext uri="{FF2B5EF4-FFF2-40B4-BE49-F238E27FC236}">
                  <a16:creationId xmlns:a16="http://schemas.microsoft.com/office/drawing/2014/main" id="{65095B19-21A9-46EB-BE8A-D797AE529958}"/>
                </a:ext>
              </a:extLst>
            </p:cNvPr>
            <p:cNvSpPr/>
            <p:nvPr/>
          </p:nvSpPr>
          <p:spPr>
            <a:xfrm>
              <a:off x="3146297" y="3112257"/>
              <a:ext cx="467387" cy="220079"/>
            </a:xfrm>
            <a:prstGeom prst="rect">
              <a:avLst/>
            </a:prstGeom>
            <a:noFill/>
            <a:ln w="2222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7" name="직사각형 26">
              <a:extLst>
                <a:ext uri="{FF2B5EF4-FFF2-40B4-BE49-F238E27FC236}">
                  <a16:creationId xmlns:a16="http://schemas.microsoft.com/office/drawing/2014/main" id="{02700C75-2FEF-43BD-AF8E-DC07BA4DAF14}"/>
                </a:ext>
              </a:extLst>
            </p:cNvPr>
            <p:cNvSpPr/>
            <p:nvPr/>
          </p:nvSpPr>
          <p:spPr>
            <a:xfrm>
              <a:off x="3146296" y="3348477"/>
              <a:ext cx="310631" cy="220079"/>
            </a:xfrm>
            <a:prstGeom prst="rect">
              <a:avLst/>
            </a:prstGeom>
            <a:noFill/>
            <a:ln w="2222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직사각형 28">
              <a:extLst>
                <a:ext uri="{FF2B5EF4-FFF2-40B4-BE49-F238E27FC236}">
                  <a16:creationId xmlns:a16="http://schemas.microsoft.com/office/drawing/2014/main" id="{9961E1E9-C8FD-4218-8AC3-DA4EE552C075}"/>
                </a:ext>
              </a:extLst>
            </p:cNvPr>
            <p:cNvSpPr/>
            <p:nvPr/>
          </p:nvSpPr>
          <p:spPr>
            <a:xfrm>
              <a:off x="3812214" y="3357356"/>
              <a:ext cx="1105970" cy="199586"/>
            </a:xfrm>
            <a:prstGeom prst="rect">
              <a:avLst/>
            </a:prstGeom>
            <a:noFill/>
            <a:ln w="2222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직사각형 30">
              <a:extLst>
                <a:ext uri="{FF2B5EF4-FFF2-40B4-BE49-F238E27FC236}">
                  <a16:creationId xmlns:a16="http://schemas.microsoft.com/office/drawing/2014/main" id="{F76FC449-F3F4-4486-ABD8-A2F1C185F59D}"/>
                </a:ext>
              </a:extLst>
            </p:cNvPr>
            <p:cNvSpPr/>
            <p:nvPr/>
          </p:nvSpPr>
          <p:spPr>
            <a:xfrm>
              <a:off x="3146297" y="3574219"/>
              <a:ext cx="229669" cy="220079"/>
            </a:xfrm>
            <a:prstGeom prst="rect">
              <a:avLst/>
            </a:prstGeom>
            <a:noFill/>
            <a:ln w="2222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직사각형 31">
              <a:extLst>
                <a:ext uri="{FF2B5EF4-FFF2-40B4-BE49-F238E27FC236}">
                  <a16:creationId xmlns:a16="http://schemas.microsoft.com/office/drawing/2014/main" id="{B67138E3-19EE-484E-BC45-2565CEBC47D3}"/>
                </a:ext>
              </a:extLst>
            </p:cNvPr>
            <p:cNvSpPr/>
            <p:nvPr/>
          </p:nvSpPr>
          <p:spPr>
            <a:xfrm>
              <a:off x="3146297" y="3813933"/>
              <a:ext cx="1714628" cy="211968"/>
            </a:xfrm>
            <a:prstGeom prst="rect">
              <a:avLst/>
            </a:prstGeom>
            <a:noFill/>
            <a:ln w="2222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4" name="직사각형 33">
              <a:extLst>
                <a:ext uri="{FF2B5EF4-FFF2-40B4-BE49-F238E27FC236}">
                  <a16:creationId xmlns:a16="http://schemas.microsoft.com/office/drawing/2014/main" id="{A1C4644A-08EE-432A-BF50-BD71F9047A8B}"/>
                </a:ext>
              </a:extLst>
            </p:cNvPr>
            <p:cNvSpPr/>
            <p:nvPr/>
          </p:nvSpPr>
          <p:spPr>
            <a:xfrm>
              <a:off x="7752694" y="3125897"/>
              <a:ext cx="322537" cy="197681"/>
            </a:xfrm>
            <a:prstGeom prst="rect">
              <a:avLst/>
            </a:prstGeom>
            <a:noFill/>
            <a:ln w="2222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65820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>
            <a:extLst>
              <a:ext uri="{FF2B5EF4-FFF2-40B4-BE49-F238E27FC236}">
                <a16:creationId xmlns:a16="http://schemas.microsoft.com/office/drawing/2014/main" id="{BA06C945-8300-DAFD-055E-355CF47F9A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78" y="1527167"/>
            <a:ext cx="7983825" cy="460016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문서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문서관리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548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문서를 누르면 분류되어 나오는 첫 페이지입니다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문서관리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821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신규문서 </a:t>
            </a:r>
            <a:r>
              <a:rPr lang="en-US" altLang="ko-KR" sz="1100" dirty="0"/>
              <a:t>: </a:t>
            </a:r>
            <a:r>
              <a:rPr lang="ko-KR" altLang="en-US" sz="1100" dirty="0"/>
              <a:t>최근에 등록된 문서에 대한 정보를 제공합니다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최근 갱신문서 </a:t>
            </a:r>
            <a:r>
              <a:rPr lang="en-US" altLang="ko-KR" sz="1100" dirty="0"/>
              <a:t>: </a:t>
            </a:r>
            <a:r>
              <a:rPr lang="ko-KR" altLang="en-US" sz="1100" dirty="0"/>
              <a:t>최근이 버전이 갱신된 문서에 대한 정보를 제공합니다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최근열람문서 </a:t>
            </a:r>
            <a:r>
              <a:rPr lang="en-US" altLang="ko-KR" sz="1100" dirty="0"/>
              <a:t>: </a:t>
            </a:r>
            <a:r>
              <a:rPr lang="ko-KR" altLang="en-US" sz="1100" dirty="0"/>
              <a:t>최근에 자신이 열람했던 문서에 대한 정보를 제공합니다</a:t>
            </a:r>
            <a:r>
              <a:rPr lang="en-US" altLang="ko-KR" sz="1100" dirty="0"/>
              <a:t>. 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5D7D74AC-C1CF-4D81-AFDA-A0D925F4276B}"/>
              </a:ext>
            </a:extLst>
          </p:cNvPr>
          <p:cNvSpPr/>
          <p:nvPr/>
        </p:nvSpPr>
        <p:spPr>
          <a:xfrm>
            <a:off x="3194711" y="2016867"/>
            <a:ext cx="560521" cy="211948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8F67B686-EAB9-4625-91CE-E74534EDCC20}"/>
              </a:ext>
            </a:extLst>
          </p:cNvPr>
          <p:cNvSpPr/>
          <p:nvPr/>
        </p:nvSpPr>
        <p:spPr>
          <a:xfrm>
            <a:off x="5804560" y="2016867"/>
            <a:ext cx="786740" cy="211948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B30EA7E7-E660-4F3E-88A4-E6BA1167D932}"/>
              </a:ext>
            </a:extLst>
          </p:cNvPr>
          <p:cNvSpPr/>
          <p:nvPr/>
        </p:nvSpPr>
        <p:spPr>
          <a:xfrm>
            <a:off x="8448215" y="2016867"/>
            <a:ext cx="786740" cy="211948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1986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0EE51560-2259-91F0-18F3-DC7C10B0A7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3526" y="1389560"/>
            <a:ext cx="6730671" cy="474545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문서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305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내가 올린 문서를 조회할 수 있습니다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err="1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내문서</a:t>
            </a:r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3EE30EF-3CE6-4FB5-969C-7062720D6B48}"/>
              </a:ext>
            </a:extLst>
          </p:cNvPr>
          <p:cNvSpPr txBox="1"/>
          <p:nvPr/>
        </p:nvSpPr>
        <p:spPr>
          <a:xfrm>
            <a:off x="2785730" y="697537"/>
            <a:ext cx="9406270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문서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&gt; 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내문서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endParaRPr lang="ko-KR" altLang="en-US" sz="1400" b="1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4715B2CF-D2E7-4CED-85EE-DF62FC76DAE6}"/>
              </a:ext>
            </a:extLst>
          </p:cNvPr>
          <p:cNvSpPr/>
          <p:nvPr/>
        </p:nvSpPr>
        <p:spPr>
          <a:xfrm>
            <a:off x="4872037" y="1829784"/>
            <a:ext cx="574057" cy="217446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8688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>
            <a:extLst>
              <a:ext uri="{FF2B5EF4-FFF2-40B4-BE49-F238E27FC236}">
                <a16:creationId xmlns:a16="http://schemas.microsoft.com/office/drawing/2014/main" id="{B7ACE2E5-2E31-1E53-D0AF-CDBC552F10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3526" y="1393975"/>
            <a:ext cx="6730671" cy="473662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문서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867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내가 올린 문서를 조회할 수 있습니다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자신이 조회가 가능한 문서함에 대해서만 내역이 제공됩니다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전체문서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3EE30EF-3CE6-4FB5-969C-7062720D6B48}"/>
              </a:ext>
            </a:extLst>
          </p:cNvPr>
          <p:cNvSpPr txBox="1"/>
          <p:nvPr/>
        </p:nvSpPr>
        <p:spPr>
          <a:xfrm>
            <a:off x="2785730" y="697537"/>
            <a:ext cx="9406270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문서 </a:t>
            </a: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&gt; </a:t>
            </a: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문서함 </a:t>
            </a:r>
            <a:endParaRPr lang="ko-KR" altLang="en-US" sz="1400" b="1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A08E12C7-4BFA-4EA1-9128-AEFF3B720CAB}"/>
              </a:ext>
            </a:extLst>
          </p:cNvPr>
          <p:cNvSpPr/>
          <p:nvPr/>
        </p:nvSpPr>
        <p:spPr>
          <a:xfrm>
            <a:off x="4152130" y="2119158"/>
            <a:ext cx="393593" cy="166700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0232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1349F8D8-C33F-6D0C-7362-EF5C13E4D6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2" y="2317304"/>
            <a:ext cx="5331349" cy="326866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319C7A4-D8B0-4784-9C94-6B20A89FC1A4}"/>
              </a:ext>
            </a:extLst>
          </p:cNvPr>
          <p:cNvSpPr txBox="1"/>
          <p:nvPr/>
        </p:nvSpPr>
        <p:spPr>
          <a:xfrm>
            <a:off x="255141" y="3436328"/>
            <a:ext cx="2530589" cy="794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문서함에서 해당 등록된 문서를 조회 및 수정하거나 사내메일로 해당 문서를 배포할 수 있습니다</a:t>
            </a:r>
            <a:r>
              <a:rPr lang="en-US" altLang="ko-KR" sz="1050" dirty="0"/>
              <a:t>.</a:t>
            </a:r>
            <a:endParaRPr lang="ko-KR" altLang="en-US" sz="105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97CF8CE-E03C-4F5C-AE32-0A182242A6E8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문서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41AC7EC2-988B-4BE8-828D-DF36E02F3745}"/>
              </a:ext>
            </a:extLst>
          </p:cNvPr>
          <p:cNvSpPr/>
          <p:nvPr/>
        </p:nvSpPr>
        <p:spPr>
          <a:xfrm>
            <a:off x="364331" y="3007519"/>
            <a:ext cx="1150144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문서함 조회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3E5C913-8EE5-4CEC-B6FE-3A0D18201924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조회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4AC574F-447E-4AF2-9FBE-F9A6010EE19E}"/>
              </a:ext>
            </a:extLst>
          </p:cNvPr>
          <p:cNvSpPr txBox="1"/>
          <p:nvPr/>
        </p:nvSpPr>
        <p:spPr>
          <a:xfrm>
            <a:off x="3135182" y="553188"/>
            <a:ext cx="8646915" cy="1583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                </a:t>
            </a:r>
            <a:r>
              <a:rPr lang="en-US" altLang="ko-KR" sz="1100" dirty="0"/>
              <a:t>: </a:t>
            </a:r>
            <a:r>
              <a:rPr lang="ko-KR" altLang="en-US" sz="1100" dirty="0"/>
              <a:t>해당문서의 중복수정을 방지하기 위한 체크아웃 체크인 버튼이 있습니다</a:t>
            </a:r>
            <a:r>
              <a:rPr lang="en-US" altLang="ko-KR" sz="1100" dirty="0"/>
              <a:t>. </a:t>
            </a:r>
            <a:r>
              <a:rPr lang="ko-KR" altLang="en-US" sz="1100" dirty="0"/>
              <a:t>이 기능으로 문 서를 수정하거나 수정 후 문서 버전갱신을 할 수 있습니다</a:t>
            </a:r>
            <a:r>
              <a:rPr lang="en-US" altLang="ko-KR" sz="1100" dirty="0"/>
              <a:t>. </a:t>
            </a:r>
            <a:r>
              <a:rPr lang="ko-KR" altLang="en-US" sz="1100" dirty="0"/>
              <a:t>문서 수정이 완료된 후 문서 체크인을 하지 않으면 다른 사용자들이 해당문서를 수정할 수 없기 때문에 꼭 문서 수정 후 체크인을 해야 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      문서이력 </a:t>
            </a:r>
            <a:r>
              <a:rPr lang="en-US" altLang="ko-KR" sz="1100" dirty="0"/>
              <a:t>: </a:t>
            </a:r>
            <a:r>
              <a:rPr lang="ko-KR" altLang="en-US" sz="1100" dirty="0"/>
              <a:t>해당 문서를 어떤 사용자가 어떻게 수정하고 조회하였는지 문서에 대한 정보를 조회할 수 있습니다</a:t>
            </a:r>
            <a:r>
              <a:rPr lang="en-US" altLang="ko-KR" sz="1100" dirty="0"/>
              <a:t>.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파일함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개인함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공유함의 원하는 </a:t>
            </a:r>
            <a:r>
              <a:rPr lang="ko-KR" altLang="en-US" sz="11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파일함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위치에 다운로드할 수 있습니다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빠른조회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첨부파일을 빠르게 조회할 수 있습니다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endParaRPr lang="en-US" altLang="ko-KR" sz="1100" dirty="0"/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50D8F5A9-A229-4611-A53A-1A449E3B9BF7}"/>
              </a:ext>
            </a:extLst>
          </p:cNvPr>
          <p:cNvSpPr/>
          <p:nvPr/>
        </p:nvSpPr>
        <p:spPr>
          <a:xfrm>
            <a:off x="7509002" y="3619108"/>
            <a:ext cx="251406" cy="245881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2" name="직선 화살표 연결선 21">
            <a:extLst>
              <a:ext uri="{FF2B5EF4-FFF2-40B4-BE49-F238E27FC236}">
                <a16:creationId xmlns:a16="http://schemas.microsoft.com/office/drawing/2014/main" id="{B58FAF41-7890-402A-97F4-FA7FAED6889D}"/>
              </a:ext>
            </a:extLst>
          </p:cNvPr>
          <p:cNvCxnSpPr>
            <a:cxnSpLocks/>
            <a:stCxn id="21" idx="2"/>
          </p:cNvCxnSpPr>
          <p:nvPr/>
        </p:nvCxnSpPr>
        <p:spPr>
          <a:xfrm>
            <a:off x="7634705" y="3864989"/>
            <a:ext cx="0" cy="135677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A910DFAA-9678-4A2E-9DBA-13626F05C578}"/>
              </a:ext>
            </a:extLst>
          </p:cNvPr>
          <p:cNvSpPr/>
          <p:nvPr/>
        </p:nvSpPr>
        <p:spPr>
          <a:xfrm>
            <a:off x="3257783" y="3668933"/>
            <a:ext cx="599842" cy="225854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64F911A2-91EB-421D-B929-DB9DCDFEE601}"/>
              </a:ext>
            </a:extLst>
          </p:cNvPr>
          <p:cNvSpPr/>
          <p:nvPr/>
        </p:nvSpPr>
        <p:spPr>
          <a:xfrm>
            <a:off x="8018957" y="3621256"/>
            <a:ext cx="251406" cy="245881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1" name="직선 화살표 연결선 30">
            <a:extLst>
              <a:ext uri="{FF2B5EF4-FFF2-40B4-BE49-F238E27FC236}">
                <a16:creationId xmlns:a16="http://schemas.microsoft.com/office/drawing/2014/main" id="{F76DB730-9E5B-42AA-A3BB-8B8692E6C8B7}"/>
              </a:ext>
            </a:extLst>
          </p:cNvPr>
          <p:cNvCxnSpPr>
            <a:cxnSpLocks/>
            <a:stCxn id="26" idx="3"/>
          </p:cNvCxnSpPr>
          <p:nvPr/>
        </p:nvCxnSpPr>
        <p:spPr>
          <a:xfrm>
            <a:off x="8270363" y="3744197"/>
            <a:ext cx="289037" cy="0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22E5F787-9D88-4D1C-851B-F230494E4500}"/>
              </a:ext>
            </a:extLst>
          </p:cNvPr>
          <p:cNvSpPr txBox="1"/>
          <p:nvPr/>
        </p:nvSpPr>
        <p:spPr>
          <a:xfrm>
            <a:off x="3135184" y="5836053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인쇄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8D6D630-0051-457B-9924-6AF5D86A1FFA}"/>
              </a:ext>
            </a:extLst>
          </p:cNvPr>
          <p:cNvSpPr txBox="1"/>
          <p:nvPr/>
        </p:nvSpPr>
        <p:spPr>
          <a:xfrm>
            <a:off x="3135182" y="6204605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       인쇄 </a:t>
            </a:r>
            <a:r>
              <a:rPr lang="en-US" altLang="ko-KR" sz="1100" dirty="0"/>
              <a:t>: </a:t>
            </a:r>
            <a:r>
              <a:rPr lang="ko-KR" altLang="en-US" sz="1100" dirty="0"/>
              <a:t>본 문서를 인쇄합니다</a:t>
            </a:r>
            <a:r>
              <a:rPr lang="en-US" altLang="ko-KR" sz="1100" dirty="0"/>
              <a:t>.</a:t>
            </a:r>
          </a:p>
        </p:txBody>
      </p:sp>
      <p:pic>
        <p:nvPicPr>
          <p:cNvPr id="18" name="그림 17">
            <a:extLst>
              <a:ext uri="{FF2B5EF4-FFF2-40B4-BE49-F238E27FC236}">
                <a16:creationId xmlns:a16="http://schemas.microsoft.com/office/drawing/2014/main" id="{F726C715-0CF4-4431-8975-0E123933F8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2102" y="1347459"/>
            <a:ext cx="287403" cy="287403"/>
          </a:xfrm>
          <a:prstGeom prst="rect">
            <a:avLst/>
          </a:prstGeom>
        </p:spPr>
      </p:pic>
      <p:pic>
        <p:nvPicPr>
          <p:cNvPr id="27" name="그림 26">
            <a:extLst>
              <a:ext uri="{FF2B5EF4-FFF2-40B4-BE49-F238E27FC236}">
                <a16:creationId xmlns:a16="http://schemas.microsoft.com/office/drawing/2014/main" id="{1A1591F3-1C28-4684-AF58-C6C00B1A52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82103" y="6222096"/>
            <a:ext cx="287403" cy="287403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FF01F550-8167-4DC8-C440-2F1908D79E0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11653" y="4100761"/>
            <a:ext cx="4763250" cy="1596062"/>
          </a:xfrm>
          <a:prstGeom prst="rect">
            <a:avLst/>
          </a:prstGeom>
          <a:ln w="19050">
            <a:solidFill>
              <a:schemeClr val="accent4"/>
            </a:solidFill>
          </a:ln>
        </p:spPr>
      </p:pic>
      <p:pic>
        <p:nvPicPr>
          <p:cNvPr id="13" name="그림 12">
            <a:extLst>
              <a:ext uri="{FF2B5EF4-FFF2-40B4-BE49-F238E27FC236}">
                <a16:creationId xmlns:a16="http://schemas.microsoft.com/office/drawing/2014/main" id="{C24F538D-A822-70AE-7D66-E6E8C79F413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65318" y="2237916"/>
            <a:ext cx="619125" cy="2085975"/>
          </a:xfrm>
          <a:prstGeom prst="rect">
            <a:avLst/>
          </a:prstGeom>
          <a:ln w="19050">
            <a:solidFill>
              <a:schemeClr val="accent4"/>
            </a:solidFill>
          </a:ln>
        </p:spPr>
      </p:pic>
      <p:pic>
        <p:nvPicPr>
          <p:cNvPr id="16" name="그림 15">
            <a:extLst>
              <a:ext uri="{FF2B5EF4-FFF2-40B4-BE49-F238E27FC236}">
                <a16:creationId xmlns:a16="http://schemas.microsoft.com/office/drawing/2014/main" id="{00073B1A-FFF7-A8E2-3D7D-6965333FC6F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18681" y="624433"/>
            <a:ext cx="700881" cy="241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926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E67415FB-F62B-1DF2-56D7-DA0F405C9C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79" y="1814952"/>
            <a:ext cx="4267582" cy="163236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문서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794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문서함에서 해당 등록된 문서를 조회 및 수정하거나 사내메일로 해당 문서를 배포할 수 있습니다</a:t>
            </a:r>
            <a:r>
              <a:rPr lang="en-US" altLang="ko-KR" sz="1050" dirty="0"/>
              <a:t>.</a:t>
            </a:r>
            <a:endParaRPr lang="ko-KR" altLang="en-US" sz="105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문서함 조회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500EB5-E849-44BF-96E4-61BCBFE1427B}"/>
              </a:ext>
            </a:extLst>
          </p:cNvPr>
          <p:cNvSpPr txBox="1"/>
          <p:nvPr/>
        </p:nvSpPr>
        <p:spPr>
          <a:xfrm>
            <a:off x="3135184" y="3649967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할일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317724B-38B6-4D1C-B969-0C6DB4326D17}"/>
              </a:ext>
            </a:extLst>
          </p:cNvPr>
          <p:cNvSpPr txBox="1"/>
          <p:nvPr/>
        </p:nvSpPr>
        <p:spPr>
          <a:xfrm>
            <a:off x="3135182" y="4018519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문서를 </a:t>
            </a:r>
            <a:r>
              <a:rPr lang="ko-KR" altLang="en-US" sz="1100" dirty="0" err="1"/>
              <a:t>할일으로</a:t>
            </a:r>
            <a:r>
              <a:rPr lang="ko-KR" altLang="en-US" sz="1100" dirty="0"/>
              <a:t> 스크랩하는 기능입니다</a:t>
            </a:r>
            <a:r>
              <a:rPr lang="en-US" altLang="ko-KR" sz="1100" dirty="0"/>
              <a:t>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8DFDF88-1A6D-4D86-BE53-C5E8A2B4E2BB}"/>
              </a:ext>
            </a:extLst>
          </p:cNvPr>
          <p:cNvSpPr txBox="1"/>
          <p:nvPr/>
        </p:nvSpPr>
        <p:spPr>
          <a:xfrm>
            <a:off x="3135184" y="1000460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알림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A2428D8-C2AE-4BCC-BB15-2B9C717485FB}"/>
              </a:ext>
            </a:extLst>
          </p:cNvPr>
          <p:cNvSpPr txBox="1"/>
          <p:nvPr/>
        </p:nvSpPr>
        <p:spPr>
          <a:xfrm>
            <a:off x="3135182" y="1369012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문서를 </a:t>
            </a:r>
            <a:r>
              <a:rPr lang="ko-KR" altLang="en-US" sz="1100" dirty="0" err="1"/>
              <a:t>업무알림으로</a:t>
            </a:r>
            <a:r>
              <a:rPr lang="ko-KR" altLang="en-US" sz="1100" dirty="0"/>
              <a:t> 스크랩하는 기능입니다</a:t>
            </a:r>
            <a:r>
              <a:rPr lang="en-US" altLang="ko-KR" sz="1100" dirty="0"/>
              <a:t>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A42A2D3-6487-4961-B387-63F45B9AD15E}"/>
              </a:ext>
            </a:extLst>
          </p:cNvPr>
          <p:cNvSpPr txBox="1"/>
          <p:nvPr/>
        </p:nvSpPr>
        <p:spPr>
          <a:xfrm>
            <a:off x="3135184" y="18411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스크랩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CEEEFF5-3944-4166-AF0B-683DC5F6EC4A}"/>
              </a:ext>
            </a:extLst>
          </p:cNvPr>
          <p:cNvSpPr txBox="1"/>
          <p:nvPr/>
        </p:nvSpPr>
        <p:spPr>
          <a:xfrm>
            <a:off x="3135182" y="552668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       스크랩 </a:t>
            </a:r>
            <a:r>
              <a:rPr lang="en-US" altLang="ko-KR" sz="1100" dirty="0"/>
              <a:t>: </a:t>
            </a:r>
            <a:r>
              <a:rPr lang="ko-KR" altLang="en-US" sz="1100" dirty="0"/>
              <a:t>본 문서를 다른 메뉴에 스크랩</a:t>
            </a:r>
            <a:r>
              <a:rPr lang="en-US" altLang="ko-KR" sz="1100" dirty="0"/>
              <a:t>(</a:t>
            </a:r>
            <a:r>
              <a:rPr lang="ko-KR" altLang="en-US" sz="1100" dirty="0"/>
              <a:t>복사</a:t>
            </a:r>
            <a:r>
              <a:rPr lang="en-US" altLang="ko-KR" sz="1100" dirty="0"/>
              <a:t>, </a:t>
            </a:r>
            <a:r>
              <a:rPr lang="ko-KR" altLang="en-US" sz="1100" dirty="0"/>
              <a:t>배포</a:t>
            </a:r>
            <a:r>
              <a:rPr lang="en-US" altLang="ko-KR" sz="1100" dirty="0"/>
              <a:t>)</a:t>
            </a:r>
            <a:r>
              <a:rPr lang="ko-KR" altLang="en-US" sz="1100" dirty="0"/>
              <a:t>하는 기능입니다</a:t>
            </a:r>
            <a:r>
              <a:rPr lang="en-US" altLang="ko-KR" sz="1100" dirty="0"/>
              <a:t>.</a:t>
            </a:r>
          </a:p>
        </p:txBody>
      </p:sp>
      <p:pic>
        <p:nvPicPr>
          <p:cNvPr id="28" name="그림 27">
            <a:extLst>
              <a:ext uri="{FF2B5EF4-FFF2-40B4-BE49-F238E27FC236}">
                <a16:creationId xmlns:a16="http://schemas.microsoft.com/office/drawing/2014/main" id="{4E5B87C9-C096-470F-A94E-1413287906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2101" y="570848"/>
            <a:ext cx="287403" cy="287403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605F71A8-4B90-4787-41F7-3885E12D1C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5179" y="4457700"/>
            <a:ext cx="4267582" cy="189589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55204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10122</TotalTime>
  <Words>800</Words>
  <Application>Microsoft Office PowerPoint</Application>
  <PresentationFormat>와이드스크린</PresentationFormat>
  <Paragraphs>117</Paragraphs>
  <Slides>16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4" baseType="lpstr">
      <vt:lpstr>나눔고딕</vt:lpstr>
      <vt:lpstr>나눔스퀘어_ac Bold</vt:lpstr>
      <vt:lpstr>나눔스퀘어_ac ExtraBold</vt:lpstr>
      <vt:lpstr>나눔스퀘어_ac Light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Administrator</dc:creator>
  <cp:lastModifiedBy>유정 김</cp:lastModifiedBy>
  <cp:revision>518</cp:revision>
  <dcterms:created xsi:type="dcterms:W3CDTF">2021-01-26T03:26:19Z</dcterms:created>
  <dcterms:modified xsi:type="dcterms:W3CDTF">2023-10-31T07:44:04Z</dcterms:modified>
</cp:coreProperties>
</file>