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355" r:id="rId4"/>
    <p:sldId id="381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400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8" r:id="rId21"/>
    <p:sldId id="399" r:id="rId22"/>
    <p:sldId id="382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5" Type="http://schemas.openxmlformats.org/officeDocument/2006/relationships/image" Target="../media/image42.png"/><Relationship Id="rId4" Type="http://schemas.openxmlformats.org/officeDocument/2006/relationships/image" Target="../media/image5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F952B65-2C39-78D0-5E7A-F77904C9C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50937"/>
            <a:ext cx="7037520" cy="18973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그룹웨어에서 기본적으로 제공하는 메뉴로서</a:t>
            </a:r>
            <a:r>
              <a:rPr lang="en-US" altLang="ko-KR" sz="1100" dirty="0"/>
              <a:t>, ‘</a:t>
            </a:r>
            <a:r>
              <a:rPr lang="ko-KR" altLang="en-US" sz="1100" dirty="0"/>
              <a:t>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사용자 폴더</a:t>
            </a:r>
            <a:r>
              <a:rPr lang="en-US" altLang="ko-KR" sz="1100" dirty="0"/>
              <a:t>)’</a:t>
            </a:r>
            <a:r>
              <a:rPr lang="ko-KR" altLang="en-US" sz="1100" dirty="0"/>
              <a:t>을 추가하여 수신한 메일들을 분류하여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백업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원하는 메일을 선택한 후 개인 </a:t>
            </a:r>
            <a:r>
              <a:rPr lang="en-US" altLang="ko-KR" sz="1100" dirty="0"/>
              <a:t>PC</a:t>
            </a:r>
            <a:r>
              <a:rPr lang="ko-KR" altLang="en-US" sz="1100" dirty="0"/>
              <a:t>로 메일을 다운로드합니다</a:t>
            </a:r>
            <a:r>
              <a:rPr lang="en-US" altLang="ko-KR" sz="1100" dirty="0"/>
              <a:t>. (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 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복원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</a:t>
            </a:r>
            <a:r>
              <a:rPr lang="en-US" altLang="ko-KR" sz="1100" dirty="0"/>
              <a:t>pc</a:t>
            </a:r>
            <a:r>
              <a:rPr lang="ko-KR" altLang="en-US" sz="1100" dirty="0"/>
              <a:t>로 </a:t>
            </a:r>
            <a:r>
              <a:rPr lang="ko-KR" altLang="en-US" sz="1100" dirty="0" err="1"/>
              <a:t>내려받은</a:t>
            </a:r>
            <a:r>
              <a:rPr lang="en-US" altLang="ko-KR" sz="1100" dirty="0"/>
              <a:t>(</a:t>
            </a:r>
            <a:r>
              <a:rPr lang="ko-KR" altLang="en-US" sz="1100" dirty="0"/>
              <a:t>백업한</a:t>
            </a:r>
            <a:r>
              <a:rPr lang="en-US" altLang="ko-KR" sz="1100" dirty="0"/>
              <a:t>) </a:t>
            </a:r>
            <a:r>
              <a:rPr lang="ko-KR" altLang="en-US" sz="1100" dirty="0"/>
              <a:t>메일</a:t>
            </a:r>
            <a:r>
              <a:rPr lang="en-US" altLang="ko-KR" sz="1100" dirty="0"/>
              <a:t>(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 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  <a:r>
              <a:rPr lang="ko-KR" altLang="en-US" sz="1100" dirty="0"/>
              <a:t>을 그룹웨어 서버로 업로드하여 웹에서 메일을 관리합니다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POP3 </a:t>
            </a:r>
            <a:r>
              <a:rPr lang="ko-KR" altLang="en-US" sz="1100" dirty="0"/>
              <a:t>수신 </a:t>
            </a:r>
            <a:r>
              <a:rPr lang="en-US" altLang="ko-KR" sz="1100" dirty="0"/>
              <a:t>: </a:t>
            </a:r>
            <a:r>
              <a:rPr lang="ko-KR" altLang="en-US" sz="1100" dirty="0"/>
              <a:t>외부에 있는 메일을 당겨오는 기능으로</a:t>
            </a:r>
            <a:r>
              <a:rPr lang="en-US" altLang="ko-KR" sz="1100" dirty="0"/>
              <a:t>, [</a:t>
            </a:r>
            <a:r>
              <a:rPr lang="ko-KR" altLang="en-US" sz="1100" dirty="0" err="1"/>
              <a:t>내정보</a:t>
            </a:r>
            <a:r>
              <a:rPr lang="en-US" altLang="ko-KR" sz="1100" dirty="0"/>
              <a:t>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전자우편</a:t>
            </a:r>
            <a:r>
              <a:rPr lang="en-US" altLang="ko-KR" sz="1100" dirty="0"/>
              <a:t>/</a:t>
            </a:r>
            <a:r>
              <a:rPr lang="ko-KR" altLang="en-US" sz="1100" dirty="0"/>
              <a:t>외부메일계정</a:t>
            </a:r>
            <a:r>
              <a:rPr lang="en-US" altLang="ko-KR" sz="1100" dirty="0"/>
              <a:t>(POP3) </a:t>
            </a:r>
            <a:r>
              <a:rPr lang="ko-KR" altLang="en-US" sz="1100" dirty="0"/>
              <a:t>설정</a:t>
            </a:r>
            <a:r>
              <a:rPr lang="en-US" altLang="ko-KR" sz="1100" dirty="0"/>
              <a:t>]</a:t>
            </a:r>
            <a:r>
              <a:rPr lang="ko-KR" altLang="en-US" sz="1100" dirty="0"/>
              <a:t>에서 해당 메일 서버 정보를 미리 입력해 두어야 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4319260" y="2174058"/>
            <a:ext cx="146317" cy="1849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353F2C21-E1CB-493E-A547-CB3FE521704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4465577" y="2266542"/>
            <a:ext cx="42862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BF15973-DB50-45FE-AB8E-3971FD6AAF22}"/>
              </a:ext>
            </a:extLst>
          </p:cNvPr>
          <p:cNvSpPr txBox="1"/>
          <p:nvPr/>
        </p:nvSpPr>
        <p:spPr>
          <a:xfrm>
            <a:off x="3135184" y="414813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099F00-8BB2-45C3-BCD7-015B966B2058}"/>
              </a:ext>
            </a:extLst>
          </p:cNvPr>
          <p:cNvSpPr txBox="1"/>
          <p:nvPr/>
        </p:nvSpPr>
        <p:spPr>
          <a:xfrm>
            <a:off x="3135183" y="4516691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8C9D4B9-CAD5-4F1D-B778-4132B7250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4964744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3116E650-659F-4B18-A1E6-E3991981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574" y="5308604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07DB62E-EAB3-42B7-A09E-AF6D77D86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626" y="6199794"/>
            <a:ext cx="1032450" cy="306743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055E2AE-28E0-4970-B143-1E692268F509}"/>
              </a:ext>
            </a:extLst>
          </p:cNvPr>
          <p:cNvSpPr/>
          <p:nvPr/>
        </p:nvSpPr>
        <p:spPr>
          <a:xfrm>
            <a:off x="5737922" y="6232004"/>
            <a:ext cx="274258" cy="25573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F480A75-45EE-46ED-9567-F3FDD1E9924B}"/>
              </a:ext>
            </a:extLst>
          </p:cNvPr>
          <p:cNvSpPr/>
          <p:nvPr/>
        </p:nvSpPr>
        <p:spPr>
          <a:xfrm>
            <a:off x="3170933" y="5874816"/>
            <a:ext cx="896241" cy="2423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1C8825F0-73C3-4D75-AA59-43D506670E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2691" y="2174058"/>
            <a:ext cx="847725" cy="7524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E8BBCAD4-92A3-4A09-8617-541DA1E7E7A8}"/>
              </a:ext>
            </a:extLst>
          </p:cNvPr>
          <p:cNvSpPr/>
          <p:nvPr/>
        </p:nvSpPr>
        <p:spPr>
          <a:xfrm>
            <a:off x="6127969" y="6276601"/>
            <a:ext cx="351412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38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4062A36B-DEBB-2581-83B8-8B41DB4FA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543" y="4553073"/>
            <a:ext cx="3638550" cy="704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40EF3DB-C03A-A017-F23E-2A0ED7DDE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543" y="3552885"/>
            <a:ext cx="2976338" cy="936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236FA5A1-E0E2-4758-C7DF-D13A60BC3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2227" y="3562411"/>
            <a:ext cx="2985524" cy="9186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BC1952F-FB72-4A6D-9D60-B91EF6CE11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5180" y="3547443"/>
            <a:ext cx="1457325" cy="1638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선택한 메일을 삭제합니다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삭제된 메일은 폐기함으로 가게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단</a:t>
            </a:r>
            <a:r>
              <a:rPr lang="en-US" altLang="ko-KR" sz="1100" dirty="0"/>
              <a:t>,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메일옵션</a:t>
            </a:r>
            <a:r>
              <a:rPr lang="en-US" altLang="ko-KR" sz="1100" dirty="0"/>
              <a:t>]</a:t>
            </a:r>
            <a:r>
              <a:rPr lang="ko-KR" altLang="en-US" sz="1100" dirty="0"/>
              <a:t>에서 삭제 옵션을 ‘</a:t>
            </a:r>
            <a:r>
              <a:rPr lang="ko-KR" altLang="en-US" sz="1100" dirty="0" err="1"/>
              <a:t>즉시삭제’를</a:t>
            </a:r>
            <a:r>
              <a:rPr lang="ko-KR" altLang="en-US" sz="1100" dirty="0"/>
              <a:t> 체크한 경우</a:t>
            </a:r>
            <a:r>
              <a:rPr lang="en-US" altLang="ko-KR" sz="1100" dirty="0"/>
              <a:t>, </a:t>
            </a:r>
            <a:r>
              <a:rPr lang="ko-KR" altLang="en-US" sz="1100" dirty="0"/>
              <a:t>본 삭제 기능을 사용하게 되면 휴지통으로 가지 않고 완전히 삭제됩니다</a:t>
            </a:r>
            <a:r>
              <a:rPr lang="en-US" altLang="ko-KR" sz="1100" dirty="0"/>
              <a:t>.(</a:t>
            </a:r>
            <a:r>
              <a:rPr lang="ko-KR" altLang="en-US" sz="1100" dirty="0"/>
              <a:t>복구불가</a:t>
            </a:r>
            <a:r>
              <a:rPr lang="en-US" altLang="ko-KR" sz="1100" dirty="0"/>
              <a:t>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수신거부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 중 수신을 거부하고 싶은 메일 주소에 대해 등록할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해당 메일을 체크한 후 수신거부 버튼을 누르면 개인 수신 거부 리스트에 등록이 되며</a:t>
            </a:r>
            <a:r>
              <a:rPr lang="en-US" altLang="ko-KR" sz="1100" dirty="0"/>
              <a:t>, [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메일수신거부</a:t>
            </a:r>
            <a:r>
              <a:rPr lang="en-US" altLang="ko-KR" sz="1100" dirty="0"/>
              <a:t>]</a:t>
            </a:r>
            <a:r>
              <a:rPr lang="ko-KR" altLang="en-US" sz="1100" dirty="0"/>
              <a:t>에서 거부목록을 확인할 수 있습니다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다른 편지함으로 이동하는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이동을 원하는 메일을 선택하고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누른 후에 아래와 같은 화면에서 ‘</a:t>
            </a:r>
            <a:r>
              <a:rPr lang="ko-KR" altLang="en-US" sz="1100" dirty="0" err="1"/>
              <a:t>폴더선택’을</a:t>
            </a:r>
            <a:r>
              <a:rPr lang="ko-KR" altLang="en-US" sz="1100" dirty="0"/>
              <a:t> 하고 </a:t>
            </a:r>
            <a:r>
              <a:rPr lang="en-US" altLang="ko-KR" sz="1100" dirty="0"/>
              <a:t>[</a:t>
            </a:r>
            <a:r>
              <a:rPr lang="ko-KR" altLang="en-US" sz="1100" dirty="0"/>
              <a:t>확인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클릭하면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위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클릭한 경우의 화면에서 ‘</a:t>
            </a:r>
            <a:r>
              <a:rPr lang="en-US" altLang="ko-KR" sz="1100" dirty="0"/>
              <a:t>+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’ 부분에 생성될 폴더명을 입력하면 폴더가 추가됩니다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다른 사람에서 전달하는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메일 목록에서 여러 개 메일을 선택 후 첨부링크로 메일을 보낼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3192989" y="3588691"/>
            <a:ext cx="278874" cy="2723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26C82F8-4971-4862-89B3-0F537B6FC2C6}"/>
              </a:ext>
            </a:extLst>
          </p:cNvPr>
          <p:cNvSpPr/>
          <p:nvPr/>
        </p:nvSpPr>
        <p:spPr>
          <a:xfrm>
            <a:off x="3450161" y="3864917"/>
            <a:ext cx="1043258" cy="12500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B60417E-3875-4EE3-A39C-D91F1FEF19EE}"/>
              </a:ext>
            </a:extLst>
          </p:cNvPr>
          <p:cNvSpPr/>
          <p:nvPr/>
        </p:nvSpPr>
        <p:spPr>
          <a:xfrm>
            <a:off x="3559252" y="3588693"/>
            <a:ext cx="549153" cy="27236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6E5902E8-698D-4EDC-ABF6-12EB12ACF87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75427" y="4051492"/>
            <a:ext cx="645335" cy="210209"/>
          </a:xfrm>
          <a:prstGeom prst="bentConnector2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31051B4-DA92-46AB-AE27-90BAC3C7B029}"/>
              </a:ext>
            </a:extLst>
          </p:cNvPr>
          <p:cNvSpPr txBox="1"/>
          <p:nvPr/>
        </p:nvSpPr>
        <p:spPr>
          <a:xfrm>
            <a:off x="3135183" y="5428771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읽음으로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읽은 메일로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읽지 않은 메일로 처리합니다</a:t>
            </a:r>
            <a:r>
              <a:rPr lang="en-US" altLang="ko-KR" sz="1100" dirty="0"/>
              <a:t>. 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CF3B100-2B45-4595-8938-232C2D79365D}"/>
              </a:ext>
            </a:extLst>
          </p:cNvPr>
          <p:cNvSpPr/>
          <p:nvPr/>
        </p:nvSpPr>
        <p:spPr>
          <a:xfrm>
            <a:off x="3528269" y="4156596"/>
            <a:ext cx="381744" cy="2155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연결선: 꺾임 27">
            <a:extLst>
              <a:ext uri="{FF2B5EF4-FFF2-40B4-BE49-F238E27FC236}">
                <a16:creationId xmlns:a16="http://schemas.microsoft.com/office/drawing/2014/main" id="{9478DC7C-4283-4753-B6C0-B41F712B8695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3910013" y="4006755"/>
            <a:ext cx="937530" cy="257638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90E810F-50C1-4D73-A9D0-5C22AE3EB3B6}"/>
              </a:ext>
            </a:extLst>
          </p:cNvPr>
          <p:cNvSpPr/>
          <p:nvPr/>
        </p:nvSpPr>
        <p:spPr>
          <a:xfrm>
            <a:off x="3528269" y="4380434"/>
            <a:ext cx="381744" cy="2155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연결선: 꺾임 30">
            <a:extLst>
              <a:ext uri="{FF2B5EF4-FFF2-40B4-BE49-F238E27FC236}">
                <a16:creationId xmlns:a16="http://schemas.microsoft.com/office/drawing/2014/main" id="{67619E61-C019-41B5-9362-67BD7709F1E0}"/>
              </a:ext>
            </a:extLst>
          </p:cNvPr>
          <p:cNvCxnSpPr>
            <a:cxnSpLocks/>
          </p:cNvCxnSpPr>
          <p:nvPr/>
        </p:nvCxnSpPr>
        <p:spPr>
          <a:xfrm>
            <a:off x="3910013" y="4481968"/>
            <a:ext cx="942656" cy="423530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85D20537-A851-40F9-5490-716BDEF560CE}"/>
              </a:ext>
            </a:extLst>
          </p:cNvPr>
          <p:cNvCxnSpPr>
            <a:cxnSpLocks/>
          </p:cNvCxnSpPr>
          <p:nvPr/>
        </p:nvCxnSpPr>
        <p:spPr>
          <a:xfrm>
            <a:off x="7823881" y="4014566"/>
            <a:ext cx="155688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72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42C99081-D06C-44BD-0A46-3A801184D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824" y="2976560"/>
            <a:ext cx="3872473" cy="344384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1AA45ED-EE52-F46F-488F-AF14A8C5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640" y="2974176"/>
            <a:ext cx="5206374" cy="3330636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A762C6E-BFA0-EF3A-6128-8938B0C708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597" y="1209673"/>
            <a:ext cx="6564853" cy="14615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빠른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 err="1"/>
              <a:t>WinView</a:t>
            </a:r>
            <a:r>
              <a:rPr lang="en-US" altLang="ko-KR" sz="1100" dirty="0"/>
              <a:t> : </a:t>
            </a:r>
            <a:r>
              <a:rPr lang="ko-KR" altLang="en-US" sz="1100" dirty="0"/>
              <a:t>목록에서 전체 화면의 창으로 조회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좌측 아이콘으로 새창으로 조회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 err="1"/>
              <a:t>SplitView</a:t>
            </a:r>
            <a:r>
              <a:rPr lang="en-US" altLang="ko-KR" sz="1100" dirty="0"/>
              <a:t> : </a:t>
            </a:r>
            <a:r>
              <a:rPr lang="ko-KR" altLang="en-US" sz="1100" dirty="0"/>
              <a:t>목록 화면에서 </a:t>
            </a:r>
            <a:r>
              <a:rPr lang="ko-KR" altLang="en-US" sz="1100" dirty="0" err="1"/>
              <a:t>새창이</a:t>
            </a:r>
            <a:r>
              <a:rPr lang="ko-KR" altLang="en-US" sz="1100" dirty="0"/>
              <a:t> 아닌 우측에서 </a:t>
            </a:r>
            <a:r>
              <a:rPr lang="ko-KR" altLang="en-US" sz="1100" dirty="0" err="1"/>
              <a:t>나눠보기가</a:t>
            </a:r>
            <a:r>
              <a:rPr lang="ko-KR" altLang="en-US" sz="1100" dirty="0"/>
              <a:t>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좌측 아이콘으로 게시물을 닫을 수 있습니다</a:t>
            </a:r>
            <a:r>
              <a:rPr lang="en-US" altLang="ko-KR" sz="110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E49D152-B92B-4F90-86DD-FA835592DD96}"/>
              </a:ext>
            </a:extLst>
          </p:cNvPr>
          <p:cNvSpPr/>
          <p:nvPr/>
        </p:nvSpPr>
        <p:spPr>
          <a:xfrm flipH="1" flipV="1">
            <a:off x="6523781" y="2409825"/>
            <a:ext cx="196850" cy="209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06A1DE10-0622-4A8B-96F5-690EB1DCB35B}"/>
              </a:ext>
            </a:extLst>
          </p:cNvPr>
          <p:cNvSpPr/>
          <p:nvPr/>
        </p:nvSpPr>
        <p:spPr>
          <a:xfrm flipH="1" flipV="1">
            <a:off x="6714281" y="2409825"/>
            <a:ext cx="196850" cy="209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45" name="연결선: 꺾임 44">
            <a:extLst>
              <a:ext uri="{FF2B5EF4-FFF2-40B4-BE49-F238E27FC236}">
                <a16:creationId xmlns:a16="http://schemas.microsoft.com/office/drawing/2014/main" id="{2141D6C6-125C-4790-9B1F-22C03EBD52D5}"/>
              </a:ext>
            </a:extLst>
          </p:cNvPr>
          <p:cNvCxnSpPr>
            <a:cxnSpLocks/>
            <a:stCxn id="41" idx="1"/>
          </p:cNvCxnSpPr>
          <p:nvPr/>
        </p:nvCxnSpPr>
        <p:spPr>
          <a:xfrm>
            <a:off x="6911131" y="2514600"/>
            <a:ext cx="904148" cy="461960"/>
          </a:xfrm>
          <a:prstGeom prst="bentConnector3">
            <a:avLst>
              <a:gd name="adj1" fmla="val 99865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0DF18325-E216-43FD-94F4-64D81BF0154F}"/>
              </a:ext>
            </a:extLst>
          </p:cNvPr>
          <p:cNvSpPr/>
          <p:nvPr/>
        </p:nvSpPr>
        <p:spPr>
          <a:xfrm flipH="1" flipV="1">
            <a:off x="3334436" y="3111304"/>
            <a:ext cx="143483" cy="15274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60B8202-C81B-4B35-ABDA-1E933811D178}"/>
              </a:ext>
            </a:extLst>
          </p:cNvPr>
          <p:cNvSpPr/>
          <p:nvPr/>
        </p:nvSpPr>
        <p:spPr>
          <a:xfrm flipH="1" flipV="1">
            <a:off x="9150403" y="2978391"/>
            <a:ext cx="171702" cy="1827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48" name="연결선: 꺾임 47">
            <a:extLst>
              <a:ext uri="{FF2B5EF4-FFF2-40B4-BE49-F238E27FC236}">
                <a16:creationId xmlns:a16="http://schemas.microsoft.com/office/drawing/2014/main" id="{D3ACCED6-C259-44BD-A4AA-B47C47E74019}"/>
              </a:ext>
            </a:extLst>
          </p:cNvPr>
          <p:cNvCxnSpPr>
            <a:cxnSpLocks/>
            <a:stCxn id="40" idx="0"/>
          </p:cNvCxnSpPr>
          <p:nvPr/>
        </p:nvCxnSpPr>
        <p:spPr>
          <a:xfrm rot="5400000">
            <a:off x="5978685" y="2335422"/>
            <a:ext cx="359569" cy="927475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D220920-64CD-FF87-67B0-E24D9E2E90DD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73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>
            <a:extLst>
              <a:ext uri="{FF2B5EF4-FFF2-40B4-BE49-F238E27FC236}">
                <a16:creationId xmlns:a16="http://schemas.microsoft.com/office/drawing/2014/main" id="{33629B07-49E0-4A66-9535-D43BA07C0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3409950"/>
            <a:ext cx="4637219" cy="16403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B7A8EE77-7877-4CDE-A1AD-5E91C0A47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1234037"/>
            <a:ext cx="2960819" cy="7260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 항목을 선택합니다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제목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받는사람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보낸사람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/>
              <a:t>본문</a:t>
            </a:r>
            <a:r>
              <a:rPr lang="en-US" altLang="ko-KR" sz="1100" dirty="0"/>
              <a:t>/</a:t>
            </a:r>
            <a:r>
              <a:rPr lang="ko-KR" altLang="en-US" sz="1100" dirty="0"/>
              <a:t>메모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 아이콘을 클릭하면 바로 아래에 기간을 검색할 수 있는 기능이 나타납니다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전체</a:t>
            </a:r>
            <a:r>
              <a:rPr lang="en-US" altLang="ko-KR" sz="1100" dirty="0"/>
              <a:t>/</a:t>
            </a:r>
            <a:r>
              <a:rPr lang="ko-KR" altLang="en-US" sz="1100" dirty="0"/>
              <a:t>오늘</a:t>
            </a:r>
            <a:r>
              <a:rPr lang="en-US" altLang="ko-KR" sz="1100" dirty="0"/>
              <a:t>/</a:t>
            </a:r>
            <a:r>
              <a:rPr lang="ko-KR" altLang="en-US" sz="1100" dirty="0"/>
              <a:t>일주일</a:t>
            </a:r>
            <a:r>
              <a:rPr lang="en-US" altLang="ko-KR" sz="1100" dirty="0"/>
              <a:t>/1</a:t>
            </a:r>
            <a:r>
              <a:rPr lang="ko-KR" altLang="en-US" sz="1100" dirty="0"/>
              <a:t>개월</a:t>
            </a:r>
            <a:r>
              <a:rPr lang="en-US" altLang="ko-KR" sz="1100" dirty="0"/>
              <a:t>/3</a:t>
            </a:r>
            <a:r>
              <a:rPr lang="ko-KR" altLang="en-US" sz="1100" dirty="0"/>
              <a:t>개월</a:t>
            </a:r>
            <a:r>
              <a:rPr lang="en-US" altLang="ko-KR" sz="1100" dirty="0"/>
              <a:t>/6</a:t>
            </a:r>
            <a:r>
              <a:rPr lang="ko-KR" altLang="en-US" sz="1100" dirty="0"/>
              <a:t>개월</a:t>
            </a:r>
            <a:r>
              <a:rPr lang="en-US" altLang="ko-KR" sz="1100" dirty="0"/>
              <a:t>/1</a:t>
            </a:r>
            <a:r>
              <a:rPr lang="ko-KR" altLang="en-US" sz="1100" dirty="0"/>
              <a:t>년</a:t>
            </a:r>
            <a:r>
              <a:rPr lang="en-US" altLang="ko-KR" sz="1100" dirty="0"/>
              <a:t>/</a:t>
            </a:r>
            <a:r>
              <a:rPr lang="ko-KR" altLang="en-US" sz="1100" dirty="0"/>
              <a:t>선택</a:t>
            </a:r>
            <a:r>
              <a:rPr lang="en-US" altLang="ko-KR" sz="1100" dirty="0"/>
              <a:t>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8570FF-72B9-46BB-B4CC-A0580FA3065D}"/>
              </a:ext>
            </a:extLst>
          </p:cNvPr>
          <p:cNvSpPr txBox="1"/>
          <p:nvPr/>
        </p:nvSpPr>
        <p:spPr>
          <a:xfrm>
            <a:off x="3135184" y="206061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8FC37F-56DC-44FE-9139-11B9BB0CA6AE}"/>
              </a:ext>
            </a:extLst>
          </p:cNvPr>
          <p:cNvSpPr txBox="1"/>
          <p:nvPr/>
        </p:nvSpPr>
        <p:spPr>
          <a:xfrm>
            <a:off x="3135183" y="2429171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중요메일 </a:t>
            </a:r>
            <a:r>
              <a:rPr lang="en-US" altLang="ko-KR" sz="1100" dirty="0"/>
              <a:t>: </a:t>
            </a:r>
            <a:r>
              <a:rPr lang="ko-KR" altLang="en-US" sz="1100" dirty="0"/>
              <a:t>중요메일에 대해서 별표 체크를 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파일이 첨부되어 있는지 여부를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메모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메모를 작성했을 시 목록에서 메일 표시 여부를 나타냅니다</a:t>
            </a:r>
            <a:r>
              <a:rPr lang="en-US" altLang="ko-KR" sz="1100" dirty="0"/>
              <a:t>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538162" y="4405297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845343" y="440782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63495D2-1590-457A-B4CD-FFAA31CCB9B5}"/>
              </a:ext>
            </a:extLst>
          </p:cNvPr>
          <p:cNvSpPr/>
          <p:nvPr/>
        </p:nvSpPr>
        <p:spPr>
          <a:xfrm>
            <a:off x="3538162" y="4848209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6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1E61E00-7D27-596B-35AB-0C3F6D028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34183"/>
            <a:ext cx="5612580" cy="22979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하나의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삭제합니다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읽지 않음으로 변경합니다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</a:t>
            </a:r>
            <a:r>
              <a:rPr lang="ko-KR" altLang="en-US" sz="1100" dirty="0" err="1"/>
              <a:t>메일함</a:t>
            </a:r>
            <a:r>
              <a:rPr lang="ko-KR" altLang="en-US" sz="1100" dirty="0"/>
              <a:t> 폴더에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이전 메일을 바로 조회 가능합니다</a:t>
            </a:r>
            <a:r>
              <a:rPr lang="en-US" altLang="ko-KR" sz="1100" dirty="0"/>
              <a:t>.  </a:t>
            </a:r>
            <a:r>
              <a:rPr lang="ko-KR" altLang="en-US" sz="1100" dirty="0"/>
              <a:t>다음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다음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빠른회신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발송자를 수신자로 기본 지정해서 메일을 팝업으로 띄워 바로 발송합니다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400143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643824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3A5224D-74B9-48D1-9C01-EE8B4445ABBD}"/>
              </a:ext>
            </a:extLst>
          </p:cNvPr>
          <p:cNvSpPr/>
          <p:nvPr/>
        </p:nvSpPr>
        <p:spPr>
          <a:xfrm>
            <a:off x="3912111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F5F2B40-2C66-4B13-99A6-8DAE804EF761}"/>
              </a:ext>
            </a:extLst>
          </p:cNvPr>
          <p:cNvSpPr/>
          <p:nvPr/>
        </p:nvSpPr>
        <p:spPr>
          <a:xfrm>
            <a:off x="8464549" y="223880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4564372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편지쓰기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4952444"/>
            <a:ext cx="8695344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작성 페이지로 이동합니다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내게쓰기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내게 쓰기 작성 페이지로 이동합니다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 </a:t>
            </a:r>
            <a:r>
              <a:rPr lang="en-US" altLang="ko-KR" sz="1100" dirty="0"/>
              <a:t>: </a:t>
            </a:r>
            <a:r>
              <a:rPr lang="ko-KR" altLang="en-US" sz="1100" dirty="0"/>
              <a:t>발송자를 수신자로 기본 지정해서 메일을 발송하는 경우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전체회신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발송자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참조자들 모두를 수신자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참조자로 지정해서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메일을 또 다른 사용자에게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첨부로 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 원본</a:t>
            </a:r>
            <a:r>
              <a:rPr lang="en-US" altLang="ko-KR" sz="1100" dirty="0"/>
              <a:t>(.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)</a:t>
            </a:r>
            <a:r>
              <a:rPr lang="ko-KR" altLang="en-US" sz="1100" dirty="0"/>
              <a:t>을 첨부파일로 자동 첨부처리하고 새로운 편지 내용을 작성하도록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(</a:t>
            </a:r>
            <a:r>
              <a:rPr lang="ko-KR" altLang="en-US" sz="1100" dirty="0"/>
              <a:t>원본 메일에 대한 훼손을 하지 않았다는 의미로 작성 시 적당함</a:t>
            </a:r>
            <a:r>
              <a:rPr lang="en-US" altLang="ko-KR" sz="1100" dirty="0"/>
              <a:t>)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E6E5799-497B-420A-90D9-BBE611A3BB4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8675789" y="2341963"/>
            <a:ext cx="38882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940B016-C22F-4F55-818B-5073A927EAA8}"/>
              </a:ext>
            </a:extLst>
          </p:cNvPr>
          <p:cNvSpPr/>
          <p:nvPr/>
        </p:nvSpPr>
        <p:spPr>
          <a:xfrm>
            <a:off x="8197849" y="223880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207ED52-29AB-4ADC-9D32-B5D84AD61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3595" y="2234183"/>
            <a:ext cx="847725" cy="14192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FEAC1F4B-A00D-BC6A-50DD-D1A0C57A91E3}"/>
              </a:ext>
            </a:extLst>
          </p:cNvPr>
          <p:cNvSpPr/>
          <p:nvPr/>
        </p:nvSpPr>
        <p:spPr>
          <a:xfrm>
            <a:off x="4179763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8B186CB-33E1-0A02-6E2C-01EAE8BDB258}"/>
              </a:ext>
            </a:extLst>
          </p:cNvPr>
          <p:cNvSpPr/>
          <p:nvPr/>
        </p:nvSpPr>
        <p:spPr>
          <a:xfrm>
            <a:off x="4422650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45971E5-7AFE-E1E0-B60B-D4941D24521B}"/>
              </a:ext>
            </a:extLst>
          </p:cNvPr>
          <p:cNvSpPr/>
          <p:nvPr/>
        </p:nvSpPr>
        <p:spPr>
          <a:xfrm>
            <a:off x="7953374" y="223880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64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836830D-F257-8CBF-63E8-4EA6C3F2F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809504"/>
            <a:ext cx="6457873" cy="6273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첨부삭제 </a:t>
            </a:r>
            <a:r>
              <a:rPr lang="en-US" altLang="ko-KR" sz="1100" dirty="0"/>
              <a:t>: </a:t>
            </a:r>
            <a:r>
              <a:rPr lang="ko-KR" altLang="en-US" sz="1100" dirty="0"/>
              <a:t>첨부된 파일을 삭제합니다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첨부삭제 시 목록에 빨간 </a:t>
            </a:r>
            <a:r>
              <a:rPr lang="en-US" altLang="ko-KR" sz="1100" dirty="0"/>
              <a:t>X</a:t>
            </a:r>
            <a:r>
              <a:rPr lang="ko-KR" altLang="en-US" sz="1100" dirty="0"/>
              <a:t>로 나타납니다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메일헤더</a:t>
            </a:r>
            <a:r>
              <a:rPr lang="ko-KR" altLang="en-US" sz="1100" dirty="0"/>
              <a:t> </a:t>
            </a:r>
            <a:r>
              <a:rPr lang="en-US" altLang="ko-KR" sz="1100" dirty="0"/>
              <a:t>: EML FILE</a:t>
            </a:r>
            <a:r>
              <a:rPr lang="ko-KR" altLang="en-US" sz="1100" dirty="0"/>
              <a:t>을 다운로드할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다른 메뉴와 연동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 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8614576" y="2103342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254611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 복사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2914671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할일로</a:t>
            </a:r>
            <a:r>
              <a:rPr lang="ko-KR" altLang="en-US" sz="1100" dirty="0"/>
              <a:t>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즐겨찾기 </a:t>
            </a:r>
            <a:r>
              <a:rPr lang="en-US" altLang="ko-KR" sz="1100" dirty="0"/>
              <a:t>: </a:t>
            </a:r>
            <a:r>
              <a:rPr lang="ko-KR" altLang="en-US" sz="1100" dirty="0"/>
              <a:t>즐겨찾기 메뉴로 스크랩합니다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 </a:t>
            </a:r>
            <a:r>
              <a:rPr lang="en-US" altLang="ko-KR" sz="1100" dirty="0"/>
              <a:t>: </a:t>
            </a:r>
            <a:r>
              <a:rPr lang="ko-KR" altLang="en-US" sz="1100" dirty="0"/>
              <a:t>게시판으로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일정으로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문서관리 </a:t>
            </a:r>
            <a:r>
              <a:rPr lang="en-US" altLang="ko-KR" sz="1100" dirty="0"/>
              <a:t>: </a:t>
            </a:r>
            <a:r>
              <a:rPr lang="ko-KR" altLang="en-US" sz="1100" dirty="0"/>
              <a:t>문서관리로 스크랩 합니다</a:t>
            </a:r>
            <a:r>
              <a:rPr lang="en-US" altLang="ko-KR" sz="1100" dirty="0"/>
              <a:t>. * </a:t>
            </a:r>
            <a:r>
              <a:rPr lang="ko-KR" altLang="en-US" sz="1100" dirty="0"/>
              <a:t>본 기능은 문서관리 솔루션을 구매한 경우에만 적용됩니다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협업 </a:t>
            </a:r>
            <a:r>
              <a:rPr lang="en-US" altLang="ko-KR" sz="1100" dirty="0"/>
              <a:t>: </a:t>
            </a:r>
            <a:r>
              <a:rPr lang="ko-KR" altLang="en-US" sz="1100" dirty="0"/>
              <a:t>협업의 프로젝트로 스크랩합니다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2363375C-EE2D-4330-A23E-C8FC09940A6B}"/>
              </a:ext>
            </a:extLst>
          </p:cNvPr>
          <p:cNvSpPr/>
          <p:nvPr/>
        </p:nvSpPr>
        <p:spPr>
          <a:xfrm>
            <a:off x="8944778" y="2103342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958E802-A9FA-49AE-945B-489877AAA366}"/>
              </a:ext>
            </a:extLst>
          </p:cNvPr>
          <p:cNvSpPr/>
          <p:nvPr/>
        </p:nvSpPr>
        <p:spPr>
          <a:xfrm>
            <a:off x="9269425" y="2103342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0842FF37-E9A2-45C2-B1F8-3F0AEA9C7844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9564700" y="2248122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BB80DB0-1064-43D1-A203-7DF458B6C608}"/>
              </a:ext>
            </a:extLst>
          </p:cNvPr>
          <p:cNvSpPr/>
          <p:nvPr/>
        </p:nvSpPr>
        <p:spPr>
          <a:xfrm>
            <a:off x="8281201" y="2103342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80EDE1B-C193-4F69-9D3E-A07850070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1148" y="2103342"/>
            <a:ext cx="704850" cy="14192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9045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CF033B4E-2707-140C-5743-D23ED66DD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079" y="1413268"/>
            <a:ext cx="6592613" cy="47804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FBB79A2-4C16-4083-AD7E-8F60A7F70010}"/>
              </a:ext>
            </a:extLst>
          </p:cNvPr>
          <p:cNvSpPr txBox="1"/>
          <p:nvPr/>
        </p:nvSpPr>
        <p:spPr>
          <a:xfrm>
            <a:off x="3135184" y="184636"/>
            <a:ext cx="2351216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송신함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FDADD0-A498-40F8-9DA9-87924A311239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예약 메일 취소 시 송신함은 삭제되지 않고 취소한 날짜를 남깁니다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조회일 클릭 시 </a:t>
            </a:r>
            <a:r>
              <a:rPr lang="en-US" altLang="ko-KR" sz="1100" dirty="0"/>
              <a:t>‘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상채</a:t>
            </a:r>
            <a:r>
              <a:rPr lang="en-US" altLang="ko-KR" sz="1100" dirty="0"/>
              <a:t>, </a:t>
            </a:r>
            <a:r>
              <a:rPr lang="ko-KR" altLang="en-US" sz="1100" dirty="0"/>
              <a:t>조회일을 조회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발송한 메일 목록을 보여주는 편지함으로</a:t>
            </a:r>
            <a:r>
              <a:rPr lang="en-US" altLang="ko-KR" sz="1050" dirty="0"/>
              <a:t>, </a:t>
            </a:r>
            <a:r>
              <a:rPr lang="ko-KR" altLang="en-US" sz="1050" dirty="0"/>
              <a:t>수신함과 동일한 형태의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AF6A110-75DC-AA90-31E5-BF025BD30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850" y="2523184"/>
            <a:ext cx="2990850" cy="240789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31BAC5EF-14C0-6AF5-BF24-83FB20D01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7850" y="2938643"/>
            <a:ext cx="2990850" cy="462568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F9214B0D-E258-4579-B088-82A6DEFE75BF}"/>
              </a:ext>
            </a:extLst>
          </p:cNvPr>
          <p:cNvSpPr/>
          <p:nvPr/>
        </p:nvSpPr>
        <p:spPr>
          <a:xfrm>
            <a:off x="10048874" y="2367674"/>
            <a:ext cx="400049" cy="1698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473303A-05ED-4CC6-AA9D-77C35C8227C1}"/>
              </a:ext>
            </a:extLst>
          </p:cNvPr>
          <p:cNvSpPr/>
          <p:nvPr/>
        </p:nvSpPr>
        <p:spPr>
          <a:xfrm>
            <a:off x="6927850" y="2520950"/>
            <a:ext cx="2990850" cy="2413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0714FB53-F0A3-4D3E-BDB9-CBB52FB880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9996489" y="2537532"/>
            <a:ext cx="225425" cy="165859"/>
          </a:xfrm>
          <a:prstGeom prst="bentConnector3">
            <a:avLst>
              <a:gd name="adj1" fmla="val -11267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CE71F6B-0C28-E796-3AD3-D5FD76D5BE6B}"/>
              </a:ext>
            </a:extLst>
          </p:cNvPr>
          <p:cNvSpPr/>
          <p:nvPr/>
        </p:nvSpPr>
        <p:spPr>
          <a:xfrm>
            <a:off x="10048874" y="2891549"/>
            <a:ext cx="400049" cy="1698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D17A612F-8A5B-677B-C96D-AF342EFD520C}"/>
              </a:ext>
            </a:extLst>
          </p:cNvPr>
          <p:cNvCxnSpPr>
            <a:cxnSpLocks/>
          </p:cNvCxnSpPr>
          <p:nvPr/>
        </p:nvCxnSpPr>
        <p:spPr>
          <a:xfrm rot="10800000" flipV="1">
            <a:off x="9996489" y="3061407"/>
            <a:ext cx="225425" cy="165859"/>
          </a:xfrm>
          <a:prstGeom prst="bentConnector3">
            <a:avLst>
              <a:gd name="adj1" fmla="val -11267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09501C9-8818-E30D-19B1-256F957D3127}"/>
              </a:ext>
            </a:extLst>
          </p:cNvPr>
          <p:cNvSpPr/>
          <p:nvPr/>
        </p:nvSpPr>
        <p:spPr>
          <a:xfrm>
            <a:off x="6927850" y="2940755"/>
            <a:ext cx="2990850" cy="46045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8244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5F3DBB3-1CF4-202C-A049-04AC5E3DA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4" y="2318305"/>
            <a:ext cx="6618420" cy="26970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주요 항목에 대한 설명은 수신 메일 조회 화면을 참고 바랍니다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이전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다음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다음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송신한 메일을 또 다른 사용자에게 메일을 발송하는 경우 사용합니다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: </a:t>
            </a:r>
            <a:r>
              <a:rPr lang="ko-KR" altLang="en-US" sz="1100" dirty="0"/>
              <a:t>본 메일을 다시 재전송하고자 하는 경우 사용합니다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F042D40-F64E-4775-AD18-5E71516EAA60}"/>
              </a:ext>
            </a:extLst>
          </p:cNvPr>
          <p:cNvSpPr/>
          <p:nvPr/>
        </p:nvSpPr>
        <p:spPr>
          <a:xfrm>
            <a:off x="9389002" y="23040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D291F78-54B2-456B-B35B-BF0EEDB9D1B1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9651897" y="2432931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1D399B78-EE1F-4A10-B8C8-BED9190D3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968" y="2304027"/>
            <a:ext cx="866775" cy="1657350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DAC5475-36B4-4BC7-B2B3-B240E2F0C0FA}"/>
              </a:ext>
            </a:extLst>
          </p:cNvPr>
          <p:cNvSpPr/>
          <p:nvPr/>
        </p:nvSpPr>
        <p:spPr>
          <a:xfrm>
            <a:off x="10263442" y="3706932"/>
            <a:ext cx="591257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5FB8D50-0A1C-48C9-AB15-3FEBEC90B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2130" y="1865845"/>
            <a:ext cx="523948" cy="228632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3C0FFB5D-1247-0010-B1D6-FC93C9796E4D}"/>
              </a:ext>
            </a:extLst>
          </p:cNvPr>
          <p:cNvSpPr/>
          <p:nvPr/>
        </p:nvSpPr>
        <p:spPr>
          <a:xfrm>
            <a:off x="3988327" y="2313552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7FA3831-02D6-8615-4AEA-148524C5CCF9}"/>
              </a:ext>
            </a:extLst>
          </p:cNvPr>
          <p:cNvSpPr/>
          <p:nvPr/>
        </p:nvSpPr>
        <p:spPr>
          <a:xfrm>
            <a:off x="3707339" y="2313552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B496F61-90A8-A66A-FC25-44974794C38C}"/>
              </a:ext>
            </a:extLst>
          </p:cNvPr>
          <p:cNvSpPr/>
          <p:nvPr/>
        </p:nvSpPr>
        <p:spPr>
          <a:xfrm>
            <a:off x="3426352" y="2313552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77BDD91-8D0F-1FC7-A39F-252531E94FFE}"/>
              </a:ext>
            </a:extLst>
          </p:cNvPr>
          <p:cNvSpPr/>
          <p:nvPr/>
        </p:nvSpPr>
        <p:spPr>
          <a:xfrm>
            <a:off x="9084202" y="23040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241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285738F1-21B2-40F7-9C71-2BBCAA821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3080576"/>
            <a:ext cx="7113721" cy="28438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수신확인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발송한 메일에 대해서 수신자 전체에 대한 수신확인을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95EB08-4E9C-4F6E-BCF5-7BB7670086D1}"/>
              </a:ext>
            </a:extLst>
          </p:cNvPr>
          <p:cNvSpPr txBox="1"/>
          <p:nvPr/>
        </p:nvSpPr>
        <p:spPr>
          <a:xfrm>
            <a:off x="3135184" y="971656"/>
            <a:ext cx="275126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발송 상태별로 추출하는 기능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7890FE-42E5-46C3-8FB8-7DC80CD97383}"/>
              </a:ext>
            </a:extLst>
          </p:cNvPr>
          <p:cNvSpPr txBox="1"/>
          <p:nvPr/>
        </p:nvSpPr>
        <p:spPr>
          <a:xfrm>
            <a:off x="3135183" y="134020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송신중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메일이 아직 발송메일 서버에서 발송이 되지 않은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발송한 메일이 수신자에게 전달된 상태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(</a:t>
            </a:r>
            <a:r>
              <a:rPr lang="ko-KR" altLang="en-US" sz="1100" dirty="0"/>
              <a:t>일반적으로는 조회하지 않은 상태이거나</a:t>
            </a:r>
            <a:r>
              <a:rPr lang="en-US" altLang="ko-KR" sz="1100" dirty="0"/>
              <a:t> </a:t>
            </a:r>
            <a:r>
              <a:rPr lang="ko-KR" altLang="en-US" sz="1100" dirty="0"/>
              <a:t>수신 측의 보안정책에 따라서 수신을 했음에도 불구하고 미조회로 제공이 될 수 있음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수신확인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메일을 조회한 상태 </a:t>
            </a:r>
            <a:r>
              <a:rPr lang="en-US" altLang="ko-KR" sz="1100" dirty="0"/>
              <a:t>– </a:t>
            </a:r>
            <a:r>
              <a:rPr lang="ko-KR" altLang="en-US" sz="1100" dirty="0"/>
              <a:t>예약 </a:t>
            </a:r>
            <a:r>
              <a:rPr lang="en-US" altLang="ko-KR" sz="1100" dirty="0"/>
              <a:t>: </a:t>
            </a:r>
            <a:r>
              <a:rPr lang="ko-KR" altLang="en-US" sz="1100" dirty="0"/>
              <a:t>예약 발송 설정한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송신실패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메일서버의 문제나 네트워크 등 다양한 이유로 메일 발송이 실패가 된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예약 </a:t>
            </a:r>
            <a:r>
              <a:rPr lang="en-US" altLang="ko-KR" sz="1100" dirty="0"/>
              <a:t>: </a:t>
            </a:r>
            <a:r>
              <a:rPr lang="ko-KR" altLang="en-US" sz="1100" dirty="0"/>
              <a:t>발송할 메일을 예약 걸어 놓은 상태</a:t>
            </a:r>
            <a:endParaRPr lang="en-US" altLang="ko-KR" sz="11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999EED-6660-3163-0E20-BA3ABD9C1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157" y="3550215"/>
            <a:ext cx="871537" cy="32682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3B07452-9483-07E9-2017-DE5C0C4D3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3063" y="3560105"/>
            <a:ext cx="893443" cy="33606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CC0F843-131F-C37C-F717-DC4C7A1703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2257" y="4915719"/>
            <a:ext cx="1222913" cy="63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14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메일을 삭제한 경우에는 폐기함에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단</a:t>
            </a:r>
            <a:r>
              <a:rPr lang="en-US" altLang="ko-KR" sz="1050" dirty="0"/>
              <a:t>, [My/</a:t>
            </a:r>
            <a:r>
              <a:rPr lang="ko-KR" altLang="en-US" sz="1050" dirty="0"/>
              <a:t>환경설정</a:t>
            </a:r>
            <a:r>
              <a:rPr lang="en-US" altLang="ko-KR" sz="1050" dirty="0"/>
              <a:t>/</a:t>
            </a:r>
            <a:r>
              <a:rPr lang="ko-KR" altLang="en-US" sz="1050" dirty="0"/>
              <a:t>메일</a:t>
            </a:r>
            <a:r>
              <a:rPr lang="en-US" altLang="ko-KR" sz="1050" dirty="0"/>
              <a:t>/</a:t>
            </a:r>
            <a:r>
              <a:rPr lang="ko-KR" altLang="en-US" sz="1050" dirty="0"/>
              <a:t>메일옵션</a:t>
            </a:r>
            <a:r>
              <a:rPr lang="en-US" altLang="ko-KR" sz="1050" dirty="0"/>
              <a:t>]</a:t>
            </a:r>
            <a:r>
              <a:rPr lang="ko-KR" altLang="en-US" sz="1050" dirty="0"/>
              <a:t>에서 삭제옵션을 ‘</a:t>
            </a:r>
            <a:r>
              <a:rPr lang="ko-KR" altLang="en-US" sz="1050" dirty="0" err="1"/>
              <a:t>즉시삭제’로</a:t>
            </a:r>
            <a:r>
              <a:rPr lang="ko-KR" altLang="en-US" sz="1050" dirty="0"/>
              <a:t> 선택한 경우</a:t>
            </a:r>
            <a:r>
              <a:rPr lang="en-US" altLang="ko-KR" sz="1050" dirty="0"/>
              <a:t>, </a:t>
            </a:r>
            <a:r>
              <a:rPr lang="ko-KR" altLang="en-US" sz="1050" dirty="0"/>
              <a:t>삭제하면 폐기함으로 가지 않고 완전히 삭제됩니다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복구불가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050" dirty="0"/>
              <a:t>완전삭제의 경우에는 폐기함에 저장되지 않고 완전히 삭제가 되어 복원이 되지 않습니다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휴지통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48D69AC-EDBD-4DFE-9D49-A93AA1F5F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803" y="1344191"/>
            <a:ext cx="6872156" cy="47766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095A35A-AFEC-503C-AAB0-B8447C70D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6055" y="1789288"/>
            <a:ext cx="428625" cy="228139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F570868-893F-EAB0-AF77-B2C8F6578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3465" y="1791669"/>
            <a:ext cx="421215" cy="23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3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849208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편지쓰기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읽지않음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중요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임시보관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사내메일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수신함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송신함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폐기함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스팸함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보관함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913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관리자가 등록한 스팸 차단 패턴에 따라 </a:t>
            </a:r>
            <a:r>
              <a:rPr lang="ko-KR" altLang="en-US" sz="1050" dirty="0" err="1"/>
              <a:t>필터링된</a:t>
            </a:r>
            <a:r>
              <a:rPr lang="ko-KR" altLang="en-US" sz="1050" dirty="0"/>
              <a:t> 메일들이 쌓이게 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스팸 차단 패턴은 관리자 계정이 설정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자신이 수신거부를 한 메일도 본 </a:t>
            </a: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저장된 메일 중 선택하여 수신함으로 이동이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스팸함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B0D62F-F87D-4ACD-9104-270F3F1DC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371" y="1344191"/>
            <a:ext cx="6640369" cy="4621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DFFDF258-67C8-4AEB-B704-59DBE21D165E}"/>
              </a:ext>
            </a:extLst>
          </p:cNvPr>
          <p:cNvSpPr/>
          <p:nvPr/>
        </p:nvSpPr>
        <p:spPr>
          <a:xfrm>
            <a:off x="10133011" y="1755362"/>
            <a:ext cx="557213" cy="19408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4AA9BE73-6A41-4401-99D9-5D3E712B350A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10411618" y="1949450"/>
            <a:ext cx="0" cy="59055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F4503554-B396-333C-B9C6-71BA5192C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699" y="2664550"/>
            <a:ext cx="5090297" cy="891634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47510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546F1B5-D759-4699-8D85-2E2B90D1A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008411"/>
            <a:ext cx="7130612" cy="29793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사용자가 별도의 편지함을 만들어서 메일을 관리합니다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보관함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보관함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편지함관리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보관함을 추가하는 사용하는 방법은 </a:t>
            </a:r>
            <a:r>
              <a:rPr lang="en-US" altLang="ko-KR" sz="1100" dirty="0"/>
              <a:t>2</a:t>
            </a:r>
            <a:r>
              <a:rPr lang="ko-KR" altLang="en-US" sz="1100" dirty="0"/>
              <a:t>가지입니다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</a:t>
            </a:r>
            <a:r>
              <a:rPr lang="ko-KR" altLang="en-US" sz="1100" dirty="0"/>
              <a:t>에서 사용자 보관함을 추가합니다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 옆에 설정 아이콘을 클릭하여 편지함 관리를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수신함 목록페이지에서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클릭한 화면에서 </a:t>
            </a:r>
            <a:r>
              <a:rPr lang="en-US" altLang="ko-KR" sz="1100" dirty="0"/>
              <a:t>[</a:t>
            </a:r>
            <a:r>
              <a:rPr lang="ko-KR" altLang="en-US" sz="1100" dirty="0"/>
              <a:t>폴더추가</a:t>
            </a:r>
            <a:r>
              <a:rPr lang="en-US" altLang="ko-KR" sz="1100" dirty="0"/>
              <a:t>]</a:t>
            </a:r>
            <a:r>
              <a:rPr lang="ko-KR" altLang="en-US" sz="1100" dirty="0"/>
              <a:t>에 폴더명을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보관함에 수정버튼이 없는 편지함들에 대한 삭제는 반드시 </a:t>
            </a:r>
            <a:r>
              <a:rPr lang="en-US" altLang="ko-KR" sz="1100" dirty="0"/>
              <a:t>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</a:t>
            </a:r>
            <a:r>
              <a:rPr lang="ko-KR" altLang="en-US" sz="1100" dirty="0"/>
              <a:t>에서 해야 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C3D0CBD-0059-4B6D-97BD-6B988ECDE149}"/>
              </a:ext>
            </a:extLst>
          </p:cNvPr>
          <p:cNvSpPr/>
          <p:nvPr/>
        </p:nvSpPr>
        <p:spPr>
          <a:xfrm>
            <a:off x="4305776" y="4373508"/>
            <a:ext cx="176213" cy="166688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868BF4B-296E-4017-B18E-9FE84E3E0082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4481989" y="4456852"/>
            <a:ext cx="528637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86415BF-A002-4E80-A33B-0F0AE1CDE435}"/>
              </a:ext>
            </a:extLst>
          </p:cNvPr>
          <p:cNvSpPr/>
          <p:nvPr/>
        </p:nvSpPr>
        <p:spPr>
          <a:xfrm>
            <a:off x="8747345" y="2658907"/>
            <a:ext cx="484204" cy="979238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E8BAE4E-86F7-4F65-B70A-B458551A452E}"/>
              </a:ext>
            </a:extLst>
          </p:cNvPr>
          <p:cNvSpPr/>
          <p:nvPr/>
        </p:nvSpPr>
        <p:spPr>
          <a:xfrm>
            <a:off x="4205288" y="2747982"/>
            <a:ext cx="319087" cy="471452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7DFF3530-A97E-4C20-B2E4-6C6EC2E674D7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524375" y="2983708"/>
            <a:ext cx="481013" cy="792098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514D780-81A0-43B5-937D-9ED6329A0BCA}"/>
              </a:ext>
            </a:extLst>
          </p:cNvPr>
          <p:cNvSpPr/>
          <p:nvPr/>
        </p:nvSpPr>
        <p:spPr>
          <a:xfrm>
            <a:off x="5281613" y="3693338"/>
            <a:ext cx="566737" cy="1714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FE9F9A-1F79-4D21-5732-66CE58679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6513" y="2385063"/>
            <a:ext cx="643331" cy="241249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E541042-21C1-BC3D-ADF5-AE28A54A6A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2855" y="3334523"/>
            <a:ext cx="4744373" cy="32480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F6B37802-FF79-B3FC-EE26-2465DE3644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4525" y="2387444"/>
            <a:ext cx="660866" cy="24858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1458CFE-ED98-C8FC-2D42-E696CF9BFB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1435" y="3638783"/>
            <a:ext cx="463083" cy="23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7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5BAC7FA1-32F8-210A-0F09-143D11C2D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630302"/>
            <a:ext cx="4385954" cy="40586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192224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메일전달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290797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이동할 폴더에서 </a:t>
            </a:r>
            <a:r>
              <a:rPr lang="en-US" altLang="ko-KR" sz="1100" dirty="0"/>
              <a:t>(@</a:t>
            </a:r>
            <a:r>
              <a:rPr lang="ko-KR" altLang="en-US" sz="1100" dirty="0"/>
              <a:t>메일전달</a:t>
            </a:r>
            <a:r>
              <a:rPr lang="en-US" altLang="ko-KR" sz="1100" dirty="0"/>
              <a:t>)</a:t>
            </a:r>
            <a:r>
              <a:rPr lang="ko-KR" altLang="en-US" sz="1100" dirty="0"/>
              <a:t>을 선택하면 필터링에 적용된 메일이 지정해 둔 메일 주소로 전달이 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메일필터링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자신에게 수신되는 메일을 사용자 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편지함</a:t>
            </a:r>
            <a:r>
              <a:rPr lang="en-US" altLang="ko-KR" sz="1100" dirty="0"/>
              <a:t>)</a:t>
            </a:r>
            <a:r>
              <a:rPr lang="ko-KR" altLang="en-US" sz="1100" dirty="0"/>
              <a:t>과 연결하여 분류를 하는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추가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통해서 다음과 같이 작업을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적당한 필터명을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- 4</a:t>
            </a:r>
            <a:r>
              <a:rPr lang="ko-KR" altLang="en-US" sz="1100" dirty="0"/>
              <a:t>가지 옵션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보낸사람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메일제목</a:t>
            </a:r>
            <a:r>
              <a:rPr lang="en-US" altLang="ko-KR" sz="1100" dirty="0"/>
              <a:t>, </a:t>
            </a:r>
            <a:r>
              <a:rPr lang="ko-KR" altLang="en-US" sz="1100" dirty="0"/>
              <a:t>이동할 폴더</a:t>
            </a:r>
            <a:r>
              <a:rPr lang="en-US" altLang="ko-KR" sz="1100" dirty="0"/>
              <a:t>)</a:t>
            </a:r>
            <a:r>
              <a:rPr lang="ko-KR" altLang="en-US" sz="1100" dirty="0"/>
              <a:t>에 원하는 내용을 입력합니다</a:t>
            </a:r>
            <a:r>
              <a:rPr lang="en-US" altLang="ko-KR" sz="1100" dirty="0"/>
              <a:t>. (4</a:t>
            </a:r>
            <a:r>
              <a:rPr lang="ko-KR" altLang="en-US" sz="1100" dirty="0"/>
              <a:t>가지 옵션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적용됩니다</a:t>
            </a:r>
            <a:r>
              <a:rPr lang="en-US" altLang="ko-KR" sz="1100" dirty="0"/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 필터에 적용되는 메일을 저장할 메일 폴더를 설정합니다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개인별과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설정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B130C0D-858F-4D28-ABF9-EFB0BA2EB50C}"/>
              </a:ext>
            </a:extLst>
          </p:cNvPr>
          <p:cNvSpPr/>
          <p:nvPr/>
        </p:nvSpPr>
        <p:spPr>
          <a:xfrm>
            <a:off x="5094539" y="6505088"/>
            <a:ext cx="865730" cy="11954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541D830-F055-46FE-9D59-BAE402D9849D}"/>
              </a:ext>
            </a:extLst>
          </p:cNvPr>
          <p:cNvSpPr/>
          <p:nvPr/>
        </p:nvSpPr>
        <p:spPr>
          <a:xfrm>
            <a:off x="4184092" y="4280099"/>
            <a:ext cx="911783" cy="89673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12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147A74F-8553-8911-2D08-761F5BDC0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808" y="1348219"/>
            <a:ext cx="7174242" cy="46969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</a:t>
            </a:r>
            <a:r>
              <a:rPr lang="en-US" altLang="ko-KR" sz="1050" dirty="0"/>
              <a:t>(</a:t>
            </a:r>
            <a:r>
              <a:rPr lang="ko-KR" altLang="en-US" sz="1050" dirty="0"/>
              <a:t>전자우편</a:t>
            </a:r>
            <a:r>
              <a:rPr lang="en-US" altLang="ko-KR" sz="1050" dirty="0"/>
              <a:t>)</a:t>
            </a:r>
            <a:r>
              <a:rPr lang="ko-KR" altLang="en-US" sz="1050" dirty="0"/>
              <a:t>은 그룹웨어 사용자가 내부 임직원 또는 외부인</a:t>
            </a:r>
            <a:r>
              <a:rPr lang="en-US" altLang="ko-KR" sz="1050" dirty="0"/>
              <a:t>(</a:t>
            </a:r>
            <a:r>
              <a:rPr lang="ko-KR" altLang="en-US" sz="1050" dirty="0"/>
              <a:t>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지인 등</a:t>
            </a:r>
            <a:r>
              <a:rPr lang="en-US" altLang="ko-KR" sz="1050" dirty="0"/>
              <a:t>)</a:t>
            </a:r>
            <a:r>
              <a:rPr lang="ko-KR" altLang="en-US" sz="1050" dirty="0"/>
              <a:t>과 의사소통을 하기 위한 통신 수단 기능을 제공합니다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 개요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FA34B-382F-465A-9E58-0E5E9115EC1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8CA9B98-C2F6-7826-7286-933757E51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938" y="1327449"/>
            <a:ext cx="6645792" cy="5075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보내는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기본은 </a:t>
            </a:r>
            <a:r>
              <a:rPr lang="en-US" altLang="ko-KR" sz="1100" dirty="0"/>
              <a:t>[</a:t>
            </a:r>
            <a:r>
              <a:rPr lang="ko-KR" altLang="en-US" sz="1100" dirty="0"/>
              <a:t>메일 </a:t>
            </a:r>
            <a:r>
              <a:rPr lang="en-US" altLang="ko-KR" sz="1100" dirty="0"/>
              <a:t>id@</a:t>
            </a:r>
            <a:r>
              <a:rPr lang="ko-KR" altLang="en-US" sz="1100" dirty="0"/>
              <a:t>고객사 도메인명</a:t>
            </a:r>
            <a:r>
              <a:rPr lang="en-US" altLang="ko-KR" sz="1100" dirty="0"/>
              <a:t>]</a:t>
            </a:r>
            <a:r>
              <a:rPr lang="ko-KR" altLang="en-US" sz="1100" dirty="0"/>
              <a:t>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[My &gt; </a:t>
            </a:r>
            <a:r>
              <a:rPr lang="ko-KR" altLang="en-US" sz="1100" dirty="0"/>
              <a:t>환경설정 </a:t>
            </a:r>
            <a:r>
              <a:rPr lang="en-US" altLang="ko-KR" sz="1100" dirty="0"/>
              <a:t>&gt; </a:t>
            </a:r>
            <a:r>
              <a:rPr lang="ko-KR" altLang="en-US" sz="1100" dirty="0"/>
              <a:t>설정 </a:t>
            </a:r>
            <a:r>
              <a:rPr lang="en-US" altLang="ko-KR" sz="1100" dirty="0"/>
              <a:t>&gt; </a:t>
            </a:r>
            <a:r>
              <a:rPr lang="ko-KR" altLang="en-US" sz="1100" dirty="0"/>
              <a:t>메일 </a:t>
            </a:r>
            <a:r>
              <a:rPr lang="en-US" altLang="ko-KR" sz="1100" dirty="0"/>
              <a:t>&gt; </a:t>
            </a:r>
            <a:r>
              <a:rPr lang="ko-KR" altLang="en-US" sz="1100" dirty="0"/>
              <a:t>메일옵션 </a:t>
            </a:r>
            <a:r>
              <a:rPr lang="en-US" altLang="ko-KR" sz="1100" dirty="0"/>
              <a:t>&gt; </a:t>
            </a:r>
            <a:r>
              <a:rPr lang="ko-KR" altLang="en-US" sz="1100" dirty="0"/>
              <a:t>표시메일</a:t>
            </a:r>
            <a:r>
              <a:rPr lang="en-US" altLang="ko-KR" sz="1100" dirty="0"/>
              <a:t>]</a:t>
            </a:r>
            <a:r>
              <a:rPr lang="ko-KR" altLang="en-US" sz="1100" dirty="0"/>
              <a:t>에서 추가</a:t>
            </a:r>
            <a:r>
              <a:rPr lang="en-US" altLang="ko-KR" sz="1100" dirty="0"/>
              <a:t>, </a:t>
            </a:r>
            <a:r>
              <a:rPr lang="ko-KR" altLang="en-US" sz="1100" dirty="0"/>
              <a:t>삭제 등 미리 설정할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1B48C2BC-D616-486D-C75F-0BE7C5A98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5919382"/>
            <a:ext cx="6954467" cy="7302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64E289C-EAF8-C8A3-8B58-C7A44326F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4219246"/>
            <a:ext cx="6954467" cy="7311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DB3C4E2-0F4D-4EA9-79FE-96014CC1A3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2" y="1775173"/>
            <a:ext cx="6843116" cy="1626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수신자 이름 또는 </a:t>
            </a:r>
            <a:r>
              <a:rPr lang="en-US" altLang="ko-KR" sz="1100" dirty="0"/>
              <a:t>email </a:t>
            </a:r>
            <a:r>
              <a:rPr lang="ko-KR" altLang="en-US" sz="1100" dirty="0"/>
              <a:t>주소를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등록된 사용자인 경우에는 이메일 주소 이외에 주소록에 등록된 이름으로 직접 입력으로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 사용자들은 주소록에 등록되어 있지 않아도 이름을 직접 입력하여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저장된 내용이 동명이 있을 경우 받는 사람에 이름을 입력하면 아래와 같은 화면이 나타납니다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79E3E4E-CEA0-4F75-A319-104F6DBFD21B}"/>
              </a:ext>
            </a:extLst>
          </p:cNvPr>
          <p:cNvSpPr/>
          <p:nvPr/>
        </p:nvSpPr>
        <p:spPr>
          <a:xfrm>
            <a:off x="4148854" y="2208843"/>
            <a:ext cx="2912346" cy="120491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1E7612-630C-4A25-AD42-68DA53D448AC}"/>
              </a:ext>
            </a:extLst>
          </p:cNvPr>
          <p:cNvSpPr txBox="1"/>
          <p:nvPr/>
        </p:nvSpPr>
        <p:spPr>
          <a:xfrm>
            <a:off x="3135183" y="3527616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수신자를 제거하는 방법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수신자로 입력된 주소 뒤에 </a:t>
            </a:r>
            <a:r>
              <a:rPr lang="en-US" altLang="ko-KR" sz="1100" dirty="0"/>
              <a:t>X</a:t>
            </a:r>
            <a:r>
              <a:rPr lang="ko-KR" altLang="en-US" sz="1100" dirty="0"/>
              <a:t>를 클릭하여 삭제할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F426D58-5F60-4CD9-BAFF-181514228F03}"/>
              </a:ext>
            </a:extLst>
          </p:cNvPr>
          <p:cNvSpPr/>
          <p:nvPr/>
        </p:nvSpPr>
        <p:spPr>
          <a:xfrm>
            <a:off x="6326489" y="4702318"/>
            <a:ext cx="166387" cy="1628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ADC431-A169-4FF7-8D56-1228E1F11632}"/>
              </a:ext>
            </a:extLst>
          </p:cNvPr>
          <p:cNvSpPr txBox="1"/>
          <p:nvPr/>
        </p:nvSpPr>
        <p:spPr>
          <a:xfrm>
            <a:off x="3135183" y="4999064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 주소형식 체크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아래와 같이 수신자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</a:t>
            </a:r>
            <a:r>
              <a:rPr lang="en-US" altLang="ko-KR" sz="1100" dirty="0"/>
              <a:t>)</a:t>
            </a:r>
            <a:r>
              <a:rPr lang="ko-KR" altLang="en-US" sz="1100" dirty="0"/>
              <a:t>에 메일주소 형식을 체크하여 메일주소 형식에 맞지 않으면 붉은색으로 표시되며 메일이 발송되지 않습니다</a:t>
            </a:r>
            <a:r>
              <a:rPr lang="en-US" altLang="ko-KR" sz="1100" dirty="0"/>
              <a:t>. 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54868C7B-7460-4886-9DAC-9AF8EAC063AB}"/>
              </a:ext>
            </a:extLst>
          </p:cNvPr>
          <p:cNvSpPr/>
          <p:nvPr/>
        </p:nvSpPr>
        <p:spPr>
          <a:xfrm>
            <a:off x="4186715" y="6333965"/>
            <a:ext cx="681830" cy="2484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14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D159606-1B9B-2606-03B0-7A54BD017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764358"/>
            <a:ext cx="6132644" cy="37495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주소록에서 수신자 지정 </a:t>
            </a:r>
            <a:r>
              <a:rPr lang="en-US" altLang="ko-KR" sz="1100" dirty="0"/>
              <a:t>- </a:t>
            </a:r>
            <a:r>
              <a:rPr lang="ko-KR" altLang="en-US" sz="1100" dirty="0"/>
              <a:t>주소록</a:t>
            </a:r>
            <a:r>
              <a:rPr lang="en-US" altLang="ko-KR" sz="1100" dirty="0"/>
              <a:t>(</a:t>
            </a:r>
            <a:r>
              <a:rPr lang="ko-KR" altLang="en-US" sz="1100" dirty="0"/>
              <a:t>개인</a:t>
            </a:r>
            <a:r>
              <a:rPr lang="en-US" altLang="ko-KR" sz="1100" dirty="0"/>
              <a:t>, </a:t>
            </a:r>
            <a:r>
              <a:rPr lang="ko-KR" altLang="en-US" sz="1100" dirty="0"/>
              <a:t>공개</a:t>
            </a:r>
            <a:r>
              <a:rPr lang="en-US" altLang="ko-KR" sz="1100" dirty="0"/>
              <a:t>)</a:t>
            </a:r>
            <a:r>
              <a:rPr lang="ko-KR" altLang="en-US" sz="1100" dirty="0"/>
              <a:t>을 활용하여 수신자를 지정할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조직도에서 상위 부서를 지정하면 해당 부서 이하 모든 사용자에게 메일이 발송됩니다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위와 같은 화면에서 왼쪽의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내그룹</a:t>
            </a:r>
            <a:r>
              <a:rPr lang="ko-KR" altLang="en-US" sz="1100" dirty="0"/>
              <a:t> </a:t>
            </a:r>
            <a:r>
              <a:rPr lang="en-US" altLang="ko-KR" sz="1100" dirty="0"/>
              <a:t>| </a:t>
            </a:r>
            <a:r>
              <a:rPr lang="ko-KR" altLang="en-US" sz="1100" dirty="0"/>
              <a:t>조직도 </a:t>
            </a:r>
            <a:r>
              <a:rPr lang="en-US" altLang="ko-KR" sz="1100" dirty="0"/>
              <a:t>| </a:t>
            </a:r>
            <a:r>
              <a:rPr lang="ko-KR" altLang="en-US" sz="1100" dirty="0"/>
              <a:t>내주소록 </a:t>
            </a:r>
            <a:r>
              <a:rPr lang="en-US" altLang="ko-KR" sz="1100" dirty="0"/>
              <a:t>|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] </a:t>
            </a:r>
            <a:r>
              <a:rPr lang="ko-KR" altLang="en-US" sz="1100" dirty="0"/>
              <a:t>중 원하는 주소록을 선택한 후 나타난 주소록 목록에서 선택하여 추가하고 싶은 부분에 각각 추가하여 주면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선택한 주소록 외에 직접 입력하여 추가할 수도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</p:spTree>
    <p:extLst>
      <p:ext uri="{BB962C8B-B14F-4D97-AF65-F5344CB8AC3E}">
        <p14:creationId xmlns:p14="http://schemas.microsoft.com/office/powerpoint/2010/main" val="417734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받는사람의</a:t>
            </a:r>
            <a:r>
              <a:rPr lang="ko-KR" altLang="en-US" sz="1100" dirty="0"/>
              <a:t> </a:t>
            </a:r>
            <a:r>
              <a:rPr lang="en-US" altLang="ko-KR" sz="1100" dirty="0"/>
              <a:t>+ </a:t>
            </a:r>
            <a:r>
              <a:rPr lang="ko-KR" altLang="en-US" sz="1100" dirty="0"/>
              <a:t>버튼을 누를 시 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비밀참조가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다른 사람에게 메일을 함께 보내고 싶을 때 이곳에 함께 보내고자 하는 사람의 메일주소를 직접 입력하거나 위와 같이 주소록 버튼을 이용해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참조자는 수신자 목록에 표시됩니다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D0266C-B589-4E92-9B16-1A1BCC9E3B07}"/>
              </a:ext>
            </a:extLst>
          </p:cNvPr>
          <p:cNvSpPr txBox="1"/>
          <p:nvPr/>
        </p:nvSpPr>
        <p:spPr>
          <a:xfrm>
            <a:off x="3135184" y="172307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773959-EA7E-408C-8590-3FF98445F17B}"/>
              </a:ext>
            </a:extLst>
          </p:cNvPr>
          <p:cNvSpPr txBox="1"/>
          <p:nvPr/>
        </p:nvSpPr>
        <p:spPr>
          <a:xfrm>
            <a:off x="3135183" y="2091624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첨부파일이 있는 경우 첨부파일을 모두 포함해서 메일로 발송하지 않고</a:t>
            </a:r>
            <a:r>
              <a:rPr lang="en-US" altLang="ko-KR" sz="1100" dirty="0"/>
              <a:t>, </a:t>
            </a:r>
            <a:r>
              <a:rPr lang="ko-KR" altLang="en-US" sz="1100" dirty="0"/>
              <a:t>메일본문 상단 또는 하단에 첨부파일 이름만 제공되어서 다운만 받도록 하고</a:t>
            </a:r>
            <a:r>
              <a:rPr lang="en-US" altLang="ko-KR" sz="1100" dirty="0"/>
              <a:t>, </a:t>
            </a:r>
            <a:r>
              <a:rPr lang="ko-KR" altLang="en-US" sz="1100" dirty="0"/>
              <a:t>서버에서는 첨부파일 </a:t>
            </a:r>
            <a:r>
              <a:rPr lang="en-US" altLang="ko-KR" sz="1100" dirty="0"/>
              <a:t>1</a:t>
            </a:r>
            <a:r>
              <a:rPr lang="ko-KR" altLang="en-US" sz="1100" dirty="0"/>
              <a:t>개 만을 별도 보관해 두고 수신 자들이 다운로드를 할 수 있도록 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받은 첨부파일은 빠른 조회로 모두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일정</a:t>
            </a:r>
            <a:r>
              <a:rPr lang="en-US" altLang="ko-KR" sz="1100" dirty="0"/>
              <a:t>, </a:t>
            </a:r>
            <a:r>
              <a:rPr lang="ko-KR" altLang="en-US" sz="1100" dirty="0"/>
              <a:t>문서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</a:t>
            </a:r>
            <a:r>
              <a:rPr lang="en-US" altLang="ko-KR" sz="1100" dirty="0"/>
              <a:t>, </a:t>
            </a:r>
            <a:r>
              <a:rPr lang="ko-KR" altLang="en-US" sz="1100" dirty="0"/>
              <a:t>자원</a:t>
            </a:r>
            <a:r>
              <a:rPr lang="en-US" altLang="ko-KR" sz="1100" dirty="0"/>
              <a:t>, </a:t>
            </a:r>
            <a:r>
              <a:rPr lang="ko-KR" altLang="en-US" sz="1100" dirty="0"/>
              <a:t>설문에서 빠른 조회가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기능은 다운로드할 수 있는 기간에 대한 제한이 있을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관리자가 설정하기에 관리자에게 문의 바람</a:t>
            </a:r>
            <a:r>
              <a:rPr lang="en-US" altLang="ko-KR" sz="11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1D1233-2FB2-42BE-B6CA-1E00F511D5EE}"/>
              </a:ext>
            </a:extLst>
          </p:cNvPr>
          <p:cNvSpPr txBox="1"/>
          <p:nvPr/>
        </p:nvSpPr>
        <p:spPr>
          <a:xfrm>
            <a:off x="3135182" y="4080198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전송옵션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387D53-CCEC-4549-BFCF-C21D24872502}"/>
              </a:ext>
            </a:extLst>
          </p:cNvPr>
          <p:cNvSpPr txBox="1"/>
          <p:nvPr/>
        </p:nvSpPr>
        <p:spPr>
          <a:xfrm>
            <a:off x="3135181" y="4448750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송신저장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발송한 후에 보낸 편지함에 저장할 것인가를 결정합니다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개별발송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여러 명인 경우 본 체크 없이 발송하면 수신자들이 본 메일을 누구와 같이 수신하게 되었는지를 알게 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  <a:r>
              <a:rPr lang="ko-KR" altLang="en-US" sz="1100" dirty="0"/>
              <a:t>본 체크를 하게 되면 발송자가 수신자 </a:t>
            </a:r>
            <a:r>
              <a:rPr lang="en-US" altLang="ko-KR" sz="1100" dirty="0"/>
              <a:t>1</a:t>
            </a:r>
            <a:r>
              <a:rPr lang="ko-KR" altLang="en-US" sz="1100" dirty="0"/>
              <a:t>인에게만 발송한 것으로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회신요청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작성 시 수신된</a:t>
            </a:r>
            <a:r>
              <a:rPr lang="en-US" altLang="ko-KR" sz="1100" dirty="0"/>
              <a:t>(</a:t>
            </a:r>
            <a:r>
              <a:rPr lang="ko-KR" altLang="en-US" sz="1100" dirty="0"/>
              <a:t>사내</a:t>
            </a:r>
            <a:r>
              <a:rPr lang="en-US" altLang="ko-KR" sz="1100" dirty="0"/>
              <a:t>) </a:t>
            </a:r>
            <a:r>
              <a:rPr lang="ko-KR" altLang="en-US" sz="1100" dirty="0"/>
              <a:t>사용자에게 제목에 ‘회신요청’ 표시와 더불어 수신된 메일 조회 시 ‘송신자가 회신요청을 하였습니다</a:t>
            </a:r>
            <a:r>
              <a:rPr lang="en-US" altLang="ko-KR" sz="1100" dirty="0"/>
              <a:t>.’</a:t>
            </a:r>
            <a:r>
              <a:rPr lang="ko-KR" altLang="en-US" sz="1100" dirty="0"/>
              <a:t>라는 알림 팝업 표시 </a:t>
            </a: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사내 사용자에게서 발송된 메일만 동작하며 아웃룩과 외부 수신자는 제외</a:t>
            </a:r>
            <a:r>
              <a:rPr lang="en-US" altLang="ko-KR" sz="1100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7510B0-6D0B-4EE9-9F72-77DC1C182B5E}"/>
              </a:ext>
            </a:extLst>
          </p:cNvPr>
          <p:cNvSpPr txBox="1"/>
          <p:nvPr/>
        </p:nvSpPr>
        <p:spPr>
          <a:xfrm>
            <a:off x="3135181" y="587158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예약발송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9130F6-0C5B-4091-85B0-353088C1ADA1}"/>
              </a:ext>
            </a:extLst>
          </p:cNvPr>
          <p:cNvSpPr txBox="1"/>
          <p:nvPr/>
        </p:nvSpPr>
        <p:spPr>
          <a:xfrm>
            <a:off x="3135180" y="6240132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작성 중인 메일을 즉시 발송이 아닌 예약해서 향후에 발송할 경우에 체크박스를 선택하여 날짜와 시간을 설정할 수 있습니다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83BA1A3-3B63-4570-B245-D84D6E2C1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3366383"/>
            <a:ext cx="2867025" cy="5143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759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58F2CFD8-BC1F-5A36-0F0A-838CFCC09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951198"/>
            <a:ext cx="7600950" cy="20669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6EDB89C-B0E9-4038-8DE6-B77D08566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1255531"/>
            <a:ext cx="2043148" cy="15919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/ 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전체 메일에서 읽지 않은 메일 수를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별표 편지함으로 중요메일로 표시해 둔 메일만 보여줍니다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임시보관에 대한 설명입니다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메뉴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502D0D-4442-4F60-BA72-DB431FD05ED8}"/>
              </a:ext>
            </a:extLst>
          </p:cNvPr>
          <p:cNvSpPr txBox="1"/>
          <p:nvPr/>
        </p:nvSpPr>
        <p:spPr>
          <a:xfrm>
            <a:off x="3135183" y="5146167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임시보관 </a:t>
            </a:r>
            <a:r>
              <a:rPr lang="en-US" altLang="ko-KR" sz="1100" dirty="0"/>
              <a:t>: </a:t>
            </a:r>
            <a:r>
              <a:rPr lang="ko-KR" altLang="en-US" sz="1100" dirty="0"/>
              <a:t>편지쓰기 중 임시 저장한 메일만 보여줍니다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            </a:t>
            </a:r>
            <a:r>
              <a:rPr lang="ko-KR" altLang="en-US" sz="1100" dirty="0"/>
              <a:t>임시 저장된 메일은 해당 제목을 클릭한 후에 추가 작성을 한 후 바로 발송할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관한 설정을 할 수 있습니다</a:t>
            </a:r>
            <a:endParaRPr lang="en-US" altLang="ko-KR" sz="11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C5442B-9535-49E6-B834-F2610E7AA593}"/>
              </a:ext>
            </a:extLst>
          </p:cNvPr>
          <p:cNvSpPr/>
          <p:nvPr/>
        </p:nvSpPr>
        <p:spPr>
          <a:xfrm>
            <a:off x="3570784" y="3938721"/>
            <a:ext cx="237038" cy="236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4376DD-CFDC-4FE1-A75F-3647E2558DCD}"/>
              </a:ext>
            </a:extLst>
          </p:cNvPr>
          <p:cNvSpPr/>
          <p:nvPr/>
        </p:nvSpPr>
        <p:spPr>
          <a:xfrm>
            <a:off x="3706782" y="2258836"/>
            <a:ext cx="426987" cy="57612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6896A6A-34DD-47FA-936A-8FD13AC96B74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3706782" y="2834965"/>
            <a:ext cx="213494" cy="972455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55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6E7575B-03D2-F6ED-7D7B-BD8CF246A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395" y="1343024"/>
            <a:ext cx="6838939" cy="49004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사내메일 함은 수신된 메일중에서 내부 사용자들에게 받은 메일만 별도 분리되어 제공되는 편지함입니다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사내메일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E07B1-DC9E-49BD-9EB0-7A09FB7A81A0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359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15314</TotalTime>
  <Words>1905</Words>
  <Application>Microsoft Office PowerPoint</Application>
  <PresentationFormat>와이드스크린</PresentationFormat>
  <Paragraphs>222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507</cp:revision>
  <dcterms:created xsi:type="dcterms:W3CDTF">2021-01-26T03:26:19Z</dcterms:created>
  <dcterms:modified xsi:type="dcterms:W3CDTF">2023-10-31T07:17:54Z</dcterms:modified>
</cp:coreProperties>
</file>