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355" r:id="rId4"/>
    <p:sldId id="381" r:id="rId5"/>
    <p:sldId id="388" r:id="rId6"/>
    <p:sldId id="389" r:id="rId7"/>
    <p:sldId id="390" r:id="rId8"/>
    <p:sldId id="382" r:id="rId9"/>
    <p:sldId id="385" r:id="rId10"/>
    <p:sldId id="322" r:id="rId11"/>
    <p:sldId id="383" r:id="rId12"/>
    <p:sldId id="386" r:id="rId1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111" d="100"/>
          <a:sy n="111" d="100"/>
        </p:scale>
        <p:origin x="2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2023.09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근태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4CD0F150-FDC5-D21E-ED82-DC3F2DEB60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3423" y="1362143"/>
            <a:ext cx="7482774" cy="220600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3123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출퇴근 적용 대상의 사내 </a:t>
            </a:r>
            <a:r>
              <a:rPr lang="en-US" altLang="ko-KR" sz="1050" dirty="0"/>
              <a:t>IP </a:t>
            </a:r>
            <a:r>
              <a:rPr lang="ko-KR" altLang="en-US" sz="1050" dirty="0"/>
              <a:t>대역을 설정합니다</a:t>
            </a:r>
            <a:r>
              <a:rPr lang="en-US" altLang="ko-KR" sz="1050" dirty="0"/>
              <a:t>. (</a:t>
            </a:r>
            <a:r>
              <a:rPr lang="ko-KR" altLang="en-US" sz="1050" dirty="0"/>
              <a:t>해당 관리설정은 관리자만 가능하며</a:t>
            </a:r>
            <a:r>
              <a:rPr lang="en-US" altLang="ko-KR" sz="1050" dirty="0"/>
              <a:t>, </a:t>
            </a:r>
            <a:r>
              <a:rPr lang="ko-KR" altLang="en-US" sz="1050" dirty="0"/>
              <a:t>접속 </a:t>
            </a:r>
            <a:r>
              <a:rPr lang="en-US" altLang="ko-KR" sz="1050" dirty="0"/>
              <a:t>IP</a:t>
            </a:r>
            <a:r>
              <a:rPr lang="ko-KR" altLang="en-US" sz="1050" dirty="0"/>
              <a:t>관리 ‘사용’ 시에만 출퇴근 현황에 반영됩니다</a:t>
            </a:r>
            <a:r>
              <a:rPr lang="en-US" altLang="ko-KR" sz="1050" dirty="0"/>
              <a:t>.)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‘추가’ 버튼으로 사내 </a:t>
            </a:r>
            <a:r>
              <a:rPr lang="en-US" altLang="ko-KR" sz="1050" dirty="0"/>
              <a:t>IP </a:t>
            </a:r>
            <a:r>
              <a:rPr lang="ko-KR" altLang="en-US" sz="1050" dirty="0"/>
              <a:t>대역에 대하여 단일과 서브넷으로 </a:t>
            </a:r>
            <a:r>
              <a:rPr lang="en-US" altLang="ko-KR" sz="1050" dirty="0"/>
              <a:t>2</a:t>
            </a:r>
            <a:r>
              <a:rPr lang="ko-KR" altLang="en-US" sz="1050" dirty="0"/>
              <a:t>가지 방식으로 등록이 가능합니다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출퇴근 적용대상의 </a:t>
            </a:r>
            <a:r>
              <a:rPr lang="en-US" altLang="ko-KR" sz="1050" dirty="0"/>
              <a:t>IP</a:t>
            </a:r>
            <a:r>
              <a:rPr lang="ko-KR" altLang="en-US" sz="1050" dirty="0"/>
              <a:t>에서 로그인해야만 아래와 같이 근태 메뉴에서 ‘출근</a:t>
            </a:r>
            <a:r>
              <a:rPr lang="en-US" altLang="ko-KR" sz="1050" dirty="0"/>
              <a:t>/</a:t>
            </a:r>
            <a:r>
              <a:rPr lang="ko-KR" altLang="en-US" sz="1050" dirty="0"/>
              <a:t>퇴근‘ 버튼이 활성화되며 버튼을 클릭 시 출퇴근현황에 출근시간과 퇴근시간이 반영됩니다</a:t>
            </a:r>
            <a:r>
              <a:rPr lang="en-US" altLang="ko-KR" sz="1050" dirty="0"/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근태관리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근태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IP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근태 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IP </a:t>
            </a:r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관리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59256C58-1053-4BB3-A76D-2B5C7CF1DEAD}"/>
              </a:ext>
            </a:extLst>
          </p:cNvPr>
          <p:cNvSpPr/>
          <p:nvPr/>
        </p:nvSpPr>
        <p:spPr>
          <a:xfrm>
            <a:off x="10467235" y="1436688"/>
            <a:ext cx="667490" cy="31996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E3BC60AC-EB0E-48F8-8946-DEE2E2BF8EE5}"/>
              </a:ext>
            </a:extLst>
          </p:cNvPr>
          <p:cNvCxnSpPr>
            <a:cxnSpLocks/>
            <a:stCxn id="17" idx="2"/>
          </p:cNvCxnSpPr>
          <p:nvPr/>
        </p:nvCxnSpPr>
        <p:spPr>
          <a:xfrm>
            <a:off x="10800980" y="1756654"/>
            <a:ext cx="0" cy="915987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그림 6">
            <a:extLst>
              <a:ext uri="{FF2B5EF4-FFF2-40B4-BE49-F238E27FC236}">
                <a16:creationId xmlns:a16="http://schemas.microsoft.com/office/drawing/2014/main" id="{3C6B9EBC-102E-43F4-A75D-4EE9E500BC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4727" y="4943407"/>
            <a:ext cx="2667000" cy="10858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id="{0C2EE4A1-0780-408A-922B-0115A7122F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4134" y="4943407"/>
            <a:ext cx="2667000" cy="10858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989519BF-68CE-4900-97D5-55726B3D152C}"/>
              </a:ext>
            </a:extLst>
          </p:cNvPr>
          <p:cNvSpPr/>
          <p:nvPr/>
        </p:nvSpPr>
        <p:spPr>
          <a:xfrm>
            <a:off x="4867275" y="5130800"/>
            <a:ext cx="387350" cy="193675"/>
          </a:xfrm>
          <a:prstGeom prst="rect">
            <a:avLst/>
          </a:prstGeom>
          <a:solidFill>
            <a:srgbClr val="4285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884E66-B1C7-423A-8E3C-710C82F98E52}"/>
              </a:ext>
            </a:extLst>
          </p:cNvPr>
          <p:cNvSpPr txBox="1"/>
          <p:nvPr/>
        </p:nvSpPr>
        <p:spPr>
          <a:xfrm>
            <a:off x="4846789" y="5108373"/>
            <a:ext cx="428322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50" b="1">
                <a:solidFill>
                  <a:schemeClr val="bg1"/>
                </a:solidFill>
              </a:rPr>
              <a:t>출근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DBF68205-AC5F-4FD9-BB67-2EF4E8818E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2881" y="2787363"/>
            <a:ext cx="3967120" cy="1516040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1023837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D303BD43-E916-ABC5-03BC-40657D9F4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4708" y="3519803"/>
            <a:ext cx="3009716" cy="22448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475A9FA0-99FF-C2B6-013B-0573558E0F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4708" y="699399"/>
            <a:ext cx="6123578" cy="199760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AC6CC8-E6E4-4376-A64E-8B2573963DFB}"/>
              </a:ext>
            </a:extLst>
          </p:cNvPr>
          <p:cNvSpPr txBox="1"/>
          <p:nvPr/>
        </p:nvSpPr>
        <p:spPr>
          <a:xfrm>
            <a:off x="3135184" y="2818201"/>
            <a:ext cx="8695345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출퇴근 기록에 재설정 필요시 해당 날짜를 지정하여 버튼을 통해 동기화를 진행합니다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전체 근태현황 기록에 대한 버튼으로 엑셀 내보내기 기능을 제공합니다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근태현황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109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출퇴근 근태현황 기록에 대한 전체현황에 대한 정보를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(</a:t>
            </a:r>
            <a:r>
              <a:rPr lang="ko-KR" altLang="en-US" sz="1050" dirty="0"/>
              <a:t>해당 현황은 관리자에게만 제공되며</a:t>
            </a:r>
            <a:r>
              <a:rPr lang="en-US" altLang="ko-KR" sz="1050" dirty="0"/>
              <a:t>, </a:t>
            </a:r>
            <a:r>
              <a:rPr lang="ko-KR" altLang="en-US" sz="1050" dirty="0"/>
              <a:t>개인별</a:t>
            </a:r>
            <a:r>
              <a:rPr lang="en-US" altLang="ko-KR" sz="1050" dirty="0"/>
              <a:t>/</a:t>
            </a:r>
            <a:r>
              <a:rPr lang="ko-KR" altLang="en-US" sz="1050" dirty="0"/>
              <a:t>부서별 조회가 가능합니다</a:t>
            </a:r>
            <a:r>
              <a:rPr lang="en-US" altLang="ko-KR" sz="1050" dirty="0"/>
              <a:t>.)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근태현황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D6FC00EE-22D8-44D2-9E3A-D0437441814B}"/>
              </a:ext>
            </a:extLst>
          </p:cNvPr>
          <p:cNvSpPr/>
          <p:nvPr/>
        </p:nvSpPr>
        <p:spPr>
          <a:xfrm>
            <a:off x="3334249" y="1367842"/>
            <a:ext cx="1461590" cy="124677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62BA5E27-C596-4746-8F9B-126CA488C40B}"/>
              </a:ext>
            </a:extLst>
          </p:cNvPr>
          <p:cNvSpPr/>
          <p:nvPr/>
        </p:nvSpPr>
        <p:spPr>
          <a:xfrm>
            <a:off x="5350146" y="3570152"/>
            <a:ext cx="609329" cy="25889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19FBC9DB-76E1-41D2-9628-6AC10BBBD1F7}"/>
              </a:ext>
            </a:extLst>
          </p:cNvPr>
          <p:cNvSpPr/>
          <p:nvPr/>
        </p:nvSpPr>
        <p:spPr>
          <a:xfrm>
            <a:off x="4074181" y="3624425"/>
            <a:ext cx="178221" cy="18363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295D9B97-3158-4062-9C0E-557DA81A9C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3605" y="5306254"/>
            <a:ext cx="3467356" cy="934748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sp>
        <p:nvSpPr>
          <p:cNvPr id="22" name="직사각형 21">
            <a:extLst>
              <a:ext uri="{FF2B5EF4-FFF2-40B4-BE49-F238E27FC236}">
                <a16:creationId xmlns:a16="http://schemas.microsoft.com/office/drawing/2014/main" id="{298D5BE2-6DF9-447E-872F-1138F759F7DC}"/>
              </a:ext>
            </a:extLst>
          </p:cNvPr>
          <p:cNvSpPr/>
          <p:nvPr/>
        </p:nvSpPr>
        <p:spPr>
          <a:xfrm>
            <a:off x="4252366" y="3624425"/>
            <a:ext cx="178221" cy="18363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A4322511-8518-4E9B-A622-6FD4997C965F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4163292" y="3808060"/>
            <a:ext cx="0" cy="1382792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12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D55FC5D5-A1CA-8CC2-9B06-88CC8E0C93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2259809"/>
            <a:ext cx="4881017" cy="413368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근태관리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10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출퇴근 적용 대상자와 유연근무에 대한 설정을 관리합니다</a:t>
            </a:r>
            <a:r>
              <a:rPr lang="en-US" altLang="ko-KR" sz="1050" dirty="0"/>
              <a:t>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(</a:t>
            </a:r>
            <a:r>
              <a:rPr lang="ko-KR" altLang="en-US" sz="1050" dirty="0"/>
              <a:t>근태관리 설정은 관리자만 가능하며 각 </a:t>
            </a:r>
            <a:r>
              <a:rPr lang="ko-KR" altLang="en-US" sz="1050" dirty="0" err="1"/>
              <a:t>사원별</a:t>
            </a:r>
            <a:r>
              <a:rPr lang="ko-KR" altLang="en-US" sz="1050" dirty="0"/>
              <a:t> 설정이 가능합니다</a:t>
            </a:r>
            <a:r>
              <a:rPr lang="en-US" altLang="ko-KR" sz="1050" dirty="0"/>
              <a:t>.) 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근태관리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F4FE52-BB76-4C70-9E66-C57EC5B46AF3}"/>
              </a:ext>
            </a:extLst>
          </p:cNvPr>
          <p:cNvSpPr txBox="1"/>
          <p:nvPr/>
        </p:nvSpPr>
        <p:spPr>
          <a:xfrm>
            <a:off x="3135184" y="540831"/>
            <a:ext cx="8586916" cy="1585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휴가관리 </a:t>
            </a:r>
            <a:r>
              <a:rPr lang="en-US" altLang="ko-KR" sz="1100" dirty="0"/>
              <a:t>: </a:t>
            </a:r>
            <a:r>
              <a:rPr lang="ko-KR" altLang="en-US" sz="1100" dirty="0"/>
              <a:t>결재연동 휴가현황에 대한 사용여부를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출퇴근관리 </a:t>
            </a:r>
            <a:r>
              <a:rPr lang="en-US" altLang="ko-KR" sz="1100" dirty="0"/>
              <a:t>: </a:t>
            </a:r>
            <a:r>
              <a:rPr lang="ko-KR" altLang="en-US" sz="1100" dirty="0"/>
              <a:t>출퇴근 현황에 대한 적용 대상자를 설정합니다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미사용 시 출퇴근현황에 반영되지 않습니다</a:t>
            </a:r>
            <a:r>
              <a:rPr lang="en-US" altLang="ko-KR" sz="1100" dirty="0"/>
              <a:t>.)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유연근무 </a:t>
            </a:r>
            <a:r>
              <a:rPr lang="en-US" altLang="ko-KR" sz="1100" dirty="0"/>
              <a:t>: </a:t>
            </a:r>
            <a:r>
              <a:rPr lang="ko-KR" altLang="en-US" sz="1100" dirty="0"/>
              <a:t>관리자가 지정한 근무시간 이외 특정 지역 파견자나 출장자에 대한 유연근무시간을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오전반차 </a:t>
            </a:r>
            <a:r>
              <a:rPr lang="en-US" altLang="ko-KR" sz="1100" dirty="0"/>
              <a:t>: </a:t>
            </a:r>
            <a:r>
              <a:rPr lang="ko-KR" altLang="en-US" sz="1100" dirty="0"/>
              <a:t>오전반차에 대한 유연근무 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오후반차 </a:t>
            </a:r>
            <a:r>
              <a:rPr lang="en-US" altLang="ko-KR" sz="1100" dirty="0"/>
              <a:t>: </a:t>
            </a:r>
            <a:r>
              <a:rPr lang="ko-KR" altLang="en-US" sz="1100" dirty="0"/>
              <a:t>오후반차에 대한 유연근무 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주 근무시간 </a:t>
            </a:r>
            <a:r>
              <a:rPr lang="en-US" altLang="ko-KR" sz="1100" dirty="0"/>
              <a:t>: </a:t>
            </a:r>
            <a:r>
              <a:rPr lang="ko-KR" altLang="en-US" sz="1100" dirty="0"/>
              <a:t>상황에 따라 ‘주 </a:t>
            </a:r>
            <a:r>
              <a:rPr lang="en-US" altLang="ko-KR" sz="1100" dirty="0"/>
              <a:t>52</a:t>
            </a:r>
            <a:r>
              <a:rPr lang="ko-KR" altLang="en-US" sz="1100" dirty="0"/>
              <a:t>시간 </a:t>
            </a:r>
            <a:r>
              <a:rPr lang="en-US" altLang="ko-KR" sz="1100" dirty="0"/>
              <a:t>/ 78</a:t>
            </a:r>
            <a:r>
              <a:rPr lang="ko-KR" altLang="en-US" sz="1100" dirty="0"/>
              <a:t>시간’ 등 설정이 가능합니다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61695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2627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2997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출퇴근현황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휴가현황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근태관리설정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근태 </a:t>
            </a:r>
            <a:r>
              <a:rPr lang="en-US" altLang="ko-KR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IP </a:t>
            </a: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관리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근태현황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근태관리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4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근태는 </a:t>
            </a:r>
            <a:r>
              <a:rPr lang="en-US" altLang="ko-KR" sz="1050" dirty="0"/>
              <a:t>THE GWARE</a:t>
            </a:r>
            <a:r>
              <a:rPr lang="ko-KR" altLang="en-US" sz="1050" dirty="0"/>
              <a:t>를 통해 각 </a:t>
            </a:r>
            <a:r>
              <a:rPr lang="ko-KR" altLang="en-US" sz="1050" dirty="0" err="1"/>
              <a:t>사원별</a:t>
            </a:r>
            <a:r>
              <a:rPr lang="ko-KR" altLang="en-US" sz="1050" dirty="0"/>
              <a:t> 출</a:t>
            </a:r>
            <a:r>
              <a:rPr lang="en-US" altLang="ko-KR" sz="1050" dirty="0"/>
              <a:t>/</a:t>
            </a:r>
            <a:r>
              <a:rPr lang="ko-KR" altLang="en-US" sz="1050" dirty="0"/>
              <a:t>퇴근 관리와 휴가관리 기능을 제공합니다</a:t>
            </a:r>
            <a:r>
              <a:rPr lang="en-US" altLang="ko-KR" sz="1050" dirty="0"/>
              <a:t>. 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C181015-4308-4D2F-A74F-A856868ACFC9}"/>
              </a:ext>
            </a:extLst>
          </p:cNvPr>
          <p:cNvSpPr txBox="1"/>
          <p:nvPr/>
        </p:nvSpPr>
        <p:spPr>
          <a:xfrm>
            <a:off x="3135185" y="184636"/>
            <a:ext cx="2162432" cy="384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근태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5970439-8F90-49D3-A1FB-10BBCAA1160B}"/>
              </a:ext>
            </a:extLst>
          </p:cNvPr>
          <p:cNvSpPr txBox="1"/>
          <p:nvPr/>
        </p:nvSpPr>
        <p:spPr>
          <a:xfrm>
            <a:off x="3135184" y="540831"/>
            <a:ext cx="8586916" cy="570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휴가는 미리 설정해 놓은 각 사원 별 연차 설정을 통해 전자결재와 연동되어 자동 연차관리가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출근은 관리자가 설정한 출근시간대에 그룹웨어에 최초 로그인한 시간과 접속 </a:t>
            </a:r>
            <a:r>
              <a:rPr lang="en-US" altLang="ko-KR" sz="1100" dirty="0"/>
              <a:t>IP </a:t>
            </a:r>
            <a:r>
              <a:rPr lang="ko-KR" altLang="en-US" sz="1100" dirty="0"/>
              <a:t>대역이 맞는지 체크하여 출근을 관리합니다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B67E7FAC-AE27-4B69-85F9-8409B7A36C1A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근태 개요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1D6320F4-1A81-3840-B5CC-0EF515E5D9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6176" y="1408564"/>
            <a:ext cx="7126016" cy="48589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7844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18DB0DB1-7DEB-2A40-5CF4-174F3BD093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3" y="917886"/>
            <a:ext cx="5419726" cy="271595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E41EF8C2-74E2-FC08-4CA0-9313205A4F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3" y="4601665"/>
            <a:ext cx="6829808" cy="18796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3135185" y="3774622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 휴가신청현황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AC6CC8-E6E4-4376-A64E-8B2573963DFB}"/>
              </a:ext>
            </a:extLst>
          </p:cNvPr>
          <p:cNvSpPr txBox="1"/>
          <p:nvPr/>
        </p:nvSpPr>
        <p:spPr>
          <a:xfrm>
            <a:off x="3135184" y="4143174"/>
            <a:ext cx="8695345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(</a:t>
            </a:r>
            <a:r>
              <a:rPr lang="ko-KR" altLang="en-US" sz="1100" dirty="0"/>
              <a:t>단</a:t>
            </a:r>
            <a:r>
              <a:rPr lang="en-US" altLang="ko-KR" sz="1100" dirty="0"/>
              <a:t>, </a:t>
            </a:r>
            <a:r>
              <a:rPr lang="ko-KR" altLang="en-US" sz="1100" dirty="0"/>
              <a:t>전체 휴가현황은 관리자에게만 제공됩니다</a:t>
            </a:r>
            <a:r>
              <a:rPr lang="en-US" altLang="ko-KR" sz="1100" dirty="0"/>
              <a:t>.)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개인별 휴가현황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5419726" cy="316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자신의 휴가 현황을 제공합니다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휴가현황은 관리자가 미리 지정해 놓은 각 </a:t>
            </a:r>
            <a:r>
              <a:rPr lang="ko-KR" altLang="en-US" sz="1050" dirty="0" err="1"/>
              <a:t>사원별</a:t>
            </a:r>
            <a:r>
              <a:rPr lang="ko-KR" altLang="en-US" sz="1050" dirty="0"/>
              <a:t> 연차설정과 다양한 휴가 코드 </a:t>
            </a:r>
            <a:r>
              <a:rPr lang="en-US" altLang="ko-KR" sz="1050" dirty="0"/>
              <a:t>(</a:t>
            </a:r>
            <a:r>
              <a:rPr lang="ko-KR" altLang="en-US" sz="1050" dirty="0"/>
              <a:t>연차</a:t>
            </a:r>
            <a:r>
              <a:rPr lang="en-US" altLang="ko-KR" sz="1050" dirty="0"/>
              <a:t>, </a:t>
            </a:r>
            <a:r>
              <a:rPr lang="ko-KR" altLang="en-US" sz="1050" dirty="0"/>
              <a:t>공가</a:t>
            </a:r>
            <a:r>
              <a:rPr lang="en-US" altLang="ko-KR" sz="1050" dirty="0"/>
              <a:t>, </a:t>
            </a:r>
            <a:r>
              <a:rPr lang="ko-KR" altLang="en-US" sz="1050" dirty="0"/>
              <a:t>경조휴가</a:t>
            </a:r>
            <a:r>
              <a:rPr lang="en-US" altLang="ko-KR" sz="1050" dirty="0"/>
              <a:t>, </a:t>
            </a:r>
            <a:r>
              <a:rPr lang="ko-KR" altLang="en-US" sz="1050" dirty="0"/>
              <a:t>출산휴가 등</a:t>
            </a:r>
            <a:r>
              <a:rPr lang="en-US" altLang="ko-KR" sz="1050" dirty="0"/>
              <a:t>) </a:t>
            </a:r>
            <a:r>
              <a:rPr lang="ko-KR" altLang="en-US" sz="1050" dirty="0"/>
              <a:t>등록을 통해 전자결재와 연동되어 휴가현황을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각 개인별</a:t>
            </a:r>
            <a:r>
              <a:rPr lang="en-US" altLang="ko-KR" sz="1050" dirty="0"/>
              <a:t>,</a:t>
            </a:r>
            <a:r>
              <a:rPr lang="ko-KR" altLang="en-US" sz="1050" dirty="0"/>
              <a:t> 전체 사용자</a:t>
            </a:r>
            <a:r>
              <a:rPr lang="en-US" altLang="ko-KR" sz="1050" dirty="0"/>
              <a:t>(</a:t>
            </a:r>
            <a:r>
              <a:rPr lang="ko-KR" altLang="en-US" sz="1050" dirty="0"/>
              <a:t>부서별</a:t>
            </a:r>
            <a:r>
              <a:rPr lang="en-US" altLang="ko-KR" sz="1050" dirty="0"/>
              <a:t>)</a:t>
            </a:r>
            <a:r>
              <a:rPr lang="ko-KR" altLang="en-US" sz="1050" dirty="0"/>
              <a:t>에 대한 휴가 현황을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휴가현황</a:t>
            </a:r>
          </a:p>
        </p:txBody>
      </p:sp>
    </p:spTree>
    <p:extLst>
      <p:ext uri="{BB962C8B-B14F-4D97-AF65-F5344CB8AC3E}">
        <p14:creationId xmlns:p14="http://schemas.microsoft.com/office/powerpoint/2010/main" val="1342236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829800D7-72E2-2C5D-883B-C479E84768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596" y="1237789"/>
            <a:ext cx="7371500" cy="45191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부서현황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5419726" cy="316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자신이 포함된 부서의 휴가 현황을 제공합니다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휴가현황은 관리자가 미리 지정해 놓은 각 </a:t>
            </a:r>
            <a:r>
              <a:rPr lang="ko-KR" altLang="en-US" sz="1050" dirty="0" err="1"/>
              <a:t>사원별</a:t>
            </a:r>
            <a:r>
              <a:rPr lang="ko-KR" altLang="en-US" sz="1050" dirty="0"/>
              <a:t> 연차설정과 다양한 휴가 코드 </a:t>
            </a:r>
            <a:r>
              <a:rPr lang="en-US" altLang="ko-KR" sz="1050" dirty="0"/>
              <a:t>(</a:t>
            </a:r>
            <a:r>
              <a:rPr lang="ko-KR" altLang="en-US" sz="1050" dirty="0"/>
              <a:t>연차</a:t>
            </a:r>
            <a:r>
              <a:rPr lang="en-US" altLang="ko-KR" sz="1050" dirty="0"/>
              <a:t>, </a:t>
            </a:r>
            <a:r>
              <a:rPr lang="ko-KR" altLang="en-US" sz="1050" dirty="0"/>
              <a:t>공가</a:t>
            </a:r>
            <a:r>
              <a:rPr lang="en-US" altLang="ko-KR" sz="1050" dirty="0"/>
              <a:t>, </a:t>
            </a:r>
            <a:r>
              <a:rPr lang="ko-KR" altLang="en-US" sz="1050" dirty="0"/>
              <a:t>경조휴가</a:t>
            </a:r>
            <a:r>
              <a:rPr lang="en-US" altLang="ko-KR" sz="1050" dirty="0"/>
              <a:t>, </a:t>
            </a:r>
            <a:r>
              <a:rPr lang="ko-KR" altLang="en-US" sz="1050" dirty="0"/>
              <a:t>출산휴가 등</a:t>
            </a:r>
            <a:r>
              <a:rPr lang="en-US" altLang="ko-KR" sz="1050" dirty="0"/>
              <a:t>) </a:t>
            </a:r>
            <a:r>
              <a:rPr lang="ko-KR" altLang="en-US" sz="1050" dirty="0"/>
              <a:t>등록을 통해 전자결재와 연동되어 휴가현황을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각 개인별</a:t>
            </a:r>
            <a:r>
              <a:rPr lang="en-US" altLang="ko-KR" sz="1050" dirty="0"/>
              <a:t>,</a:t>
            </a:r>
            <a:r>
              <a:rPr lang="ko-KR" altLang="en-US" sz="1050" dirty="0"/>
              <a:t> 전체 사용자</a:t>
            </a:r>
            <a:r>
              <a:rPr lang="en-US" altLang="ko-KR" sz="1050" dirty="0"/>
              <a:t>(</a:t>
            </a:r>
            <a:r>
              <a:rPr lang="ko-KR" altLang="en-US" sz="1050" dirty="0"/>
              <a:t>부서별</a:t>
            </a:r>
            <a:r>
              <a:rPr lang="en-US" altLang="ko-KR" sz="1050" dirty="0"/>
              <a:t>)</a:t>
            </a:r>
            <a:r>
              <a:rPr lang="ko-KR" altLang="en-US" sz="1050" dirty="0"/>
              <a:t>에 대한 휴가 현황을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휴가현황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BD3C4A6C-25C5-67AA-C7C3-774E3C963A93}"/>
              </a:ext>
            </a:extLst>
          </p:cNvPr>
          <p:cNvSpPr/>
          <p:nvPr/>
        </p:nvSpPr>
        <p:spPr>
          <a:xfrm>
            <a:off x="3948697" y="3145367"/>
            <a:ext cx="593670" cy="618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1533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전체현황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5419726" cy="316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모두의 휴가 현황을 제공합니다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휴가현황은 관리자가 미리 지정해 놓은 각 </a:t>
            </a:r>
            <a:r>
              <a:rPr lang="ko-KR" altLang="en-US" sz="1050" dirty="0" err="1"/>
              <a:t>사원별</a:t>
            </a:r>
            <a:r>
              <a:rPr lang="ko-KR" altLang="en-US" sz="1050" dirty="0"/>
              <a:t> 연차설정과 다양한 휴가 코드 </a:t>
            </a:r>
            <a:r>
              <a:rPr lang="en-US" altLang="ko-KR" sz="1050" dirty="0"/>
              <a:t>(</a:t>
            </a:r>
            <a:r>
              <a:rPr lang="ko-KR" altLang="en-US" sz="1050" dirty="0"/>
              <a:t>연차</a:t>
            </a:r>
            <a:r>
              <a:rPr lang="en-US" altLang="ko-KR" sz="1050" dirty="0"/>
              <a:t>, </a:t>
            </a:r>
            <a:r>
              <a:rPr lang="ko-KR" altLang="en-US" sz="1050" dirty="0"/>
              <a:t>공가</a:t>
            </a:r>
            <a:r>
              <a:rPr lang="en-US" altLang="ko-KR" sz="1050" dirty="0"/>
              <a:t>, </a:t>
            </a:r>
            <a:r>
              <a:rPr lang="ko-KR" altLang="en-US" sz="1050" dirty="0"/>
              <a:t>경조휴가</a:t>
            </a:r>
            <a:r>
              <a:rPr lang="en-US" altLang="ko-KR" sz="1050" dirty="0"/>
              <a:t>, </a:t>
            </a:r>
            <a:r>
              <a:rPr lang="ko-KR" altLang="en-US" sz="1050" dirty="0"/>
              <a:t>출산휴가 등</a:t>
            </a:r>
            <a:r>
              <a:rPr lang="en-US" altLang="ko-KR" sz="1050" dirty="0"/>
              <a:t>) </a:t>
            </a:r>
            <a:r>
              <a:rPr lang="ko-KR" altLang="en-US" sz="1050" dirty="0"/>
              <a:t>등록을 통해 전자결재와 연동되어 휴가현황을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각 개인별</a:t>
            </a:r>
            <a:r>
              <a:rPr lang="en-US" altLang="ko-KR" sz="1050" dirty="0"/>
              <a:t>,</a:t>
            </a:r>
            <a:r>
              <a:rPr lang="ko-KR" altLang="en-US" sz="1050" dirty="0"/>
              <a:t> 전체 사용자</a:t>
            </a:r>
            <a:r>
              <a:rPr lang="en-US" altLang="ko-KR" sz="1050" dirty="0"/>
              <a:t>(</a:t>
            </a:r>
            <a:r>
              <a:rPr lang="ko-KR" altLang="en-US" sz="1050" dirty="0"/>
              <a:t>부서별</a:t>
            </a:r>
            <a:r>
              <a:rPr lang="en-US" altLang="ko-KR" sz="1050" dirty="0"/>
              <a:t>)</a:t>
            </a:r>
            <a:r>
              <a:rPr lang="ko-KR" altLang="en-US" sz="1050" dirty="0"/>
              <a:t>에 대한 휴가 현황을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휴가현황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FAE877AC-A6CA-4462-EBEE-A16A9953BB3F}"/>
              </a:ext>
            </a:extLst>
          </p:cNvPr>
          <p:cNvSpPr/>
          <p:nvPr/>
        </p:nvSpPr>
        <p:spPr>
          <a:xfrm>
            <a:off x="4029130" y="3158067"/>
            <a:ext cx="593670" cy="618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9EBB999A-3C15-8B4B-7471-D98166789C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597" y="1236269"/>
            <a:ext cx="7371500" cy="451246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F01B6264-9854-665C-124B-849B7B8C4334}"/>
              </a:ext>
            </a:extLst>
          </p:cNvPr>
          <p:cNvSpPr/>
          <p:nvPr/>
        </p:nvSpPr>
        <p:spPr>
          <a:xfrm>
            <a:off x="3929647" y="3135842"/>
            <a:ext cx="593670" cy="618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5368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FC713298-EEF8-5FDB-AA66-556400BC25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0351" y="1384129"/>
            <a:ext cx="6609520" cy="481691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휴가신청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5419726" cy="570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b="0" i="0" dirty="0">
                <a:solidFill>
                  <a:srgbClr val="383838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근태기능에서 메뉴를 추가하여 바로 기안작성이 가능합니다</a:t>
            </a:r>
            <a:r>
              <a:rPr lang="en-US" altLang="ko-KR" sz="1100" b="0" i="0" dirty="0">
                <a:solidFill>
                  <a:srgbClr val="383838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solidFill>
                  <a:srgbClr val="383838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휴가신청 분만 아니라 연과 메뉴에서 바로 기안문을 띄울 수 있습니다</a:t>
            </a:r>
            <a:r>
              <a:rPr lang="en-US" altLang="ko-KR" sz="1100" dirty="0">
                <a:solidFill>
                  <a:srgbClr val="383838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휴가현황은 관리자가 미리 지정해 놓은 각 </a:t>
            </a:r>
            <a:r>
              <a:rPr lang="ko-KR" altLang="en-US" sz="1050" dirty="0" err="1"/>
              <a:t>사원별</a:t>
            </a:r>
            <a:r>
              <a:rPr lang="ko-KR" altLang="en-US" sz="1050" dirty="0"/>
              <a:t> 연차설정과 다양한 휴가 코드 </a:t>
            </a:r>
            <a:r>
              <a:rPr lang="en-US" altLang="ko-KR" sz="1050" dirty="0"/>
              <a:t>(</a:t>
            </a:r>
            <a:r>
              <a:rPr lang="ko-KR" altLang="en-US" sz="1050" dirty="0"/>
              <a:t>연차</a:t>
            </a:r>
            <a:r>
              <a:rPr lang="en-US" altLang="ko-KR" sz="1050" dirty="0"/>
              <a:t>, </a:t>
            </a:r>
            <a:r>
              <a:rPr lang="ko-KR" altLang="en-US" sz="1050" dirty="0"/>
              <a:t>공가</a:t>
            </a:r>
            <a:r>
              <a:rPr lang="en-US" altLang="ko-KR" sz="1050" dirty="0"/>
              <a:t>, </a:t>
            </a:r>
            <a:r>
              <a:rPr lang="ko-KR" altLang="en-US" sz="1050" dirty="0"/>
              <a:t>경조휴가</a:t>
            </a:r>
            <a:r>
              <a:rPr lang="en-US" altLang="ko-KR" sz="1050" dirty="0"/>
              <a:t>, </a:t>
            </a:r>
            <a:r>
              <a:rPr lang="ko-KR" altLang="en-US" sz="1050" dirty="0"/>
              <a:t>출산휴가 등</a:t>
            </a:r>
            <a:r>
              <a:rPr lang="en-US" altLang="ko-KR" sz="1050" dirty="0"/>
              <a:t>) </a:t>
            </a:r>
            <a:r>
              <a:rPr lang="ko-KR" altLang="en-US" sz="1050" dirty="0"/>
              <a:t>등록을 통해 전자결재와 연동되어 휴가현황을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각 개인별</a:t>
            </a:r>
            <a:r>
              <a:rPr lang="en-US" altLang="ko-KR" sz="1050" dirty="0"/>
              <a:t>,</a:t>
            </a:r>
            <a:r>
              <a:rPr lang="ko-KR" altLang="en-US" sz="1050" dirty="0"/>
              <a:t> 전체 사용자</a:t>
            </a:r>
            <a:r>
              <a:rPr lang="en-US" altLang="ko-KR" sz="1050" dirty="0"/>
              <a:t>(</a:t>
            </a:r>
            <a:r>
              <a:rPr lang="ko-KR" altLang="en-US" sz="1050" dirty="0"/>
              <a:t>부서별</a:t>
            </a:r>
            <a:r>
              <a:rPr lang="en-US" altLang="ko-KR" sz="1050" dirty="0"/>
              <a:t>)</a:t>
            </a:r>
            <a:r>
              <a:rPr lang="ko-KR" altLang="en-US" sz="1050" dirty="0"/>
              <a:t>에 대한 휴가 현황을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휴가현황</a:t>
            </a:r>
          </a:p>
        </p:txBody>
      </p:sp>
    </p:spTree>
    <p:extLst>
      <p:ext uri="{BB962C8B-B14F-4D97-AF65-F5344CB8AC3E}">
        <p14:creationId xmlns:p14="http://schemas.microsoft.com/office/powerpoint/2010/main" val="385728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3B25EFB7-364B-F4C1-FF32-689810EE1C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6" y="1471135"/>
            <a:ext cx="5675782" cy="514690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출퇴근현황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지정한 시간 기준으로 출근</a:t>
            </a:r>
            <a:r>
              <a:rPr lang="en-US" altLang="ko-KR" sz="1050" dirty="0"/>
              <a:t>, </a:t>
            </a:r>
            <a:r>
              <a:rPr lang="ko-KR" altLang="en-US" sz="1050" dirty="0"/>
              <a:t>지각</a:t>
            </a:r>
            <a:r>
              <a:rPr lang="en-US" altLang="ko-KR" sz="1050" dirty="0"/>
              <a:t>, </a:t>
            </a:r>
            <a:r>
              <a:rPr lang="ko-KR" altLang="en-US" sz="1050" dirty="0"/>
              <a:t>조퇴</a:t>
            </a:r>
            <a:r>
              <a:rPr lang="en-US" altLang="ko-KR" sz="1050" dirty="0"/>
              <a:t>, </a:t>
            </a:r>
            <a:r>
              <a:rPr lang="ko-KR" altLang="en-US" sz="1050" dirty="0"/>
              <a:t>퇴근 등의 현황이 제공됩니다</a:t>
            </a:r>
            <a:r>
              <a:rPr lang="en-US" altLang="ko-KR" sz="1050" dirty="0"/>
              <a:t>. 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출퇴근현황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D1CED8E-5957-46E7-94B2-87AA93C7DB63}"/>
              </a:ext>
            </a:extLst>
          </p:cNvPr>
          <p:cNvSpPr/>
          <p:nvPr/>
        </p:nvSpPr>
        <p:spPr>
          <a:xfrm>
            <a:off x="7569084" y="2425631"/>
            <a:ext cx="1125335" cy="21473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4F665990-A2FF-49BF-AE8C-8D798ABC7C82}"/>
              </a:ext>
            </a:extLst>
          </p:cNvPr>
          <p:cNvSpPr/>
          <p:nvPr/>
        </p:nvSpPr>
        <p:spPr>
          <a:xfrm>
            <a:off x="3128819" y="2874952"/>
            <a:ext cx="628952" cy="374542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CD6979EF-3478-4870-9D28-64D087602FB9}"/>
              </a:ext>
            </a:extLst>
          </p:cNvPr>
          <p:cNvSpPr/>
          <p:nvPr/>
        </p:nvSpPr>
        <p:spPr>
          <a:xfrm>
            <a:off x="3207988" y="1575227"/>
            <a:ext cx="5494052" cy="60409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D74651-E033-463B-ACCA-E539680719C3}"/>
              </a:ext>
            </a:extLst>
          </p:cNvPr>
          <p:cNvSpPr txBox="1"/>
          <p:nvPr/>
        </p:nvSpPr>
        <p:spPr>
          <a:xfrm>
            <a:off x="3135184" y="540831"/>
            <a:ext cx="8586916" cy="823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출퇴근 현황은 관리자가 미리 지정해 놓은 근무시간이 보입니다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지정한 시간 기준으로 출근</a:t>
            </a:r>
            <a:r>
              <a:rPr lang="en-US" altLang="ko-KR" sz="1100" dirty="0"/>
              <a:t>, </a:t>
            </a:r>
            <a:r>
              <a:rPr lang="ko-KR" altLang="en-US" sz="1100" dirty="0"/>
              <a:t>지각</a:t>
            </a:r>
            <a:r>
              <a:rPr lang="en-US" altLang="ko-KR" sz="1100" dirty="0"/>
              <a:t>, </a:t>
            </a:r>
            <a:r>
              <a:rPr lang="ko-KR" altLang="en-US" sz="1100" dirty="0"/>
              <a:t>조퇴</a:t>
            </a:r>
            <a:r>
              <a:rPr lang="en-US" altLang="ko-KR" sz="1100" dirty="0"/>
              <a:t>, </a:t>
            </a:r>
            <a:r>
              <a:rPr lang="ko-KR" altLang="en-US" sz="1100" dirty="0"/>
              <a:t>퇴근 등의 현황이 제공됩니다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결재와 연동된 휴가현황</a:t>
            </a:r>
            <a:r>
              <a:rPr lang="en-US" altLang="ko-KR" sz="1100" dirty="0"/>
              <a:t>(</a:t>
            </a:r>
            <a:r>
              <a:rPr lang="ko-KR" altLang="en-US" sz="1100" dirty="0"/>
              <a:t>휴가</a:t>
            </a:r>
            <a:r>
              <a:rPr lang="en-US" altLang="ko-KR" sz="1100" dirty="0"/>
              <a:t>, </a:t>
            </a:r>
            <a:r>
              <a:rPr lang="ko-KR" altLang="en-US" sz="1100" dirty="0"/>
              <a:t>연차 등</a:t>
            </a:r>
            <a:r>
              <a:rPr lang="en-US" altLang="ko-KR" sz="1100" dirty="0"/>
              <a:t>)</a:t>
            </a:r>
            <a:r>
              <a:rPr lang="ko-KR" altLang="en-US" sz="1100" dirty="0"/>
              <a:t>도 근태현황에서도 함께 제공됩니다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11317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9553084A-8132-DCFA-A5EF-5E4DC4EBE7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3" y="2000962"/>
            <a:ext cx="4476750" cy="35433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근태관리 설정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865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출퇴근 적용에 대한 근무시간을 설정합니다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(</a:t>
            </a:r>
            <a:r>
              <a:rPr lang="ko-KR" altLang="en-US" sz="1050" dirty="0"/>
              <a:t>해당 관리설정은 관리자만 가능합니다</a:t>
            </a:r>
            <a:r>
              <a:rPr lang="en-US" altLang="ko-KR" sz="1050" dirty="0"/>
              <a:t>.)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근태관리 설정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6C2B37-48CC-4AE8-80CF-64CC1C448C22}"/>
              </a:ext>
            </a:extLst>
          </p:cNvPr>
          <p:cNvSpPr txBox="1"/>
          <p:nvPr/>
        </p:nvSpPr>
        <p:spPr>
          <a:xfrm>
            <a:off x="3135184" y="540831"/>
            <a:ext cx="8586916" cy="1331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근무시간 </a:t>
            </a:r>
            <a:r>
              <a:rPr lang="en-US" altLang="ko-KR" sz="1100" dirty="0"/>
              <a:t>: </a:t>
            </a:r>
            <a:r>
              <a:rPr lang="ko-KR" altLang="en-US" sz="1100" dirty="0"/>
              <a:t>모든 사용자 대상으로 출근과 퇴근시간을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오전반차 </a:t>
            </a:r>
            <a:r>
              <a:rPr lang="en-US" altLang="ko-KR" sz="1100" dirty="0"/>
              <a:t>: </a:t>
            </a:r>
            <a:r>
              <a:rPr lang="ko-KR" altLang="en-US" sz="1100" dirty="0"/>
              <a:t>출근설정 시간부터 적용될 오전반차 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오후반차 </a:t>
            </a:r>
            <a:r>
              <a:rPr lang="en-US" altLang="ko-KR" sz="1100" dirty="0"/>
              <a:t>: </a:t>
            </a:r>
            <a:r>
              <a:rPr lang="ko-KR" altLang="en-US" sz="1100" dirty="0"/>
              <a:t>퇴근설정 시간부터 적용될 오후반차 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최대퇴근허용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개인 근태 ‘출퇴근현황</a:t>
            </a:r>
            <a:r>
              <a:rPr lang="en-US" altLang="ko-KR" sz="1100" dirty="0"/>
              <a:t>’</a:t>
            </a:r>
            <a:r>
              <a:rPr lang="ko-KR" altLang="en-US" sz="1100" dirty="0"/>
              <a:t>에 제공된 ’퇴근’ 버튼에 대한 허용시간을 지정합니다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(</a:t>
            </a:r>
            <a:r>
              <a:rPr lang="ko-KR" altLang="en-US" sz="1100" dirty="0"/>
              <a:t>퇴근버튼은 퇴근 허용시간 전까지 여러 번 지정이 가능합니다</a:t>
            </a:r>
            <a:r>
              <a:rPr lang="en-US" altLang="ko-KR" sz="1100" dirty="0"/>
              <a:t>.)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2386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9186</TotalTime>
  <Words>657</Words>
  <Application>Microsoft Office PowerPoint</Application>
  <PresentationFormat>와이드스크린</PresentationFormat>
  <Paragraphs>92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20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유정 김</cp:lastModifiedBy>
  <cp:revision>398</cp:revision>
  <dcterms:created xsi:type="dcterms:W3CDTF">2021-01-26T03:26:19Z</dcterms:created>
  <dcterms:modified xsi:type="dcterms:W3CDTF">2023-10-31T07:19:42Z</dcterms:modified>
</cp:coreProperties>
</file>