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355" r:id="rId4"/>
    <p:sldId id="322" r:id="rId5"/>
    <p:sldId id="356" r:id="rId6"/>
    <p:sldId id="357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92" r:id="rId15"/>
    <p:sldId id="388" r:id="rId16"/>
    <p:sldId id="390" r:id="rId17"/>
    <p:sldId id="389" r:id="rId18"/>
    <p:sldId id="387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81" r:id="rId27"/>
    <p:sldId id="373" r:id="rId28"/>
    <p:sldId id="382" r:id="rId29"/>
    <p:sldId id="374" r:id="rId30"/>
    <p:sldId id="385" r:id="rId31"/>
    <p:sldId id="376" r:id="rId32"/>
    <p:sldId id="377" r:id="rId33"/>
    <p:sldId id="378" r:id="rId34"/>
    <p:sldId id="383" r:id="rId35"/>
    <p:sldId id="384" r:id="rId36"/>
    <p:sldId id="380" r:id="rId37"/>
    <p:sldId id="386" r:id="rId3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7" autoAdjust="0"/>
    <p:restoredTop sz="95850" autoAdjust="0"/>
  </p:normalViewPr>
  <p:slideViewPr>
    <p:cSldViewPr snapToGrid="0">
      <p:cViewPr varScale="1">
        <p:scale>
          <a:sx n="87" d="100"/>
          <a:sy n="87" d="100"/>
        </p:scale>
        <p:origin x="10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2023-11-01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2023-11-01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2023-11-01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2023.09</a:t>
            </a:r>
            <a:endParaRPr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E663553-4E47-9595-1B50-1764A844C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3831628"/>
            <a:ext cx="7562850" cy="143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17459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보안등급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1543143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결재문서의 보안 등급을 선택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기본적으로 부서함을 통해 같은 부서내의 결재 문서들을 열람할 수 있으나 문서에 설정된 보안등급이 개인의 보안등급 보다 높을 경우 결재 문서를 열람할 수 없습니다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보안등급은 관리자가 각 사용자마다 부여하는 </a:t>
            </a:r>
            <a:r>
              <a:rPr lang="en-US" altLang="ko-KR" sz="1100" dirty="0"/>
              <a:t>1/2/3/4/5 </a:t>
            </a:r>
            <a:r>
              <a:rPr lang="ko-KR" altLang="en-US" sz="1100" dirty="0"/>
              <a:t>등급을 기준으로 하여 조회하는 등급을 설정하는 기능으로서</a:t>
            </a:r>
            <a:r>
              <a:rPr lang="en-US" altLang="ko-KR" sz="1100" dirty="0"/>
              <a:t>, </a:t>
            </a:r>
            <a:r>
              <a:rPr lang="ko-KR" altLang="en-US" sz="1100" dirty="0"/>
              <a:t>설정 등급 이상만 조회가 가능합니다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즉</a:t>
            </a:r>
            <a:r>
              <a:rPr lang="en-US" altLang="ko-KR" sz="1100" dirty="0"/>
              <a:t>, 4</a:t>
            </a:r>
            <a:r>
              <a:rPr lang="ko-KR" altLang="en-US" sz="1100" dirty="0"/>
              <a:t>등급으로 설정된 문서의 경우 부서함에서 </a:t>
            </a:r>
            <a:r>
              <a:rPr lang="en-US" altLang="ko-KR" sz="1100" dirty="0"/>
              <a:t>1/23/4/ </a:t>
            </a:r>
            <a:r>
              <a:rPr lang="ko-KR" altLang="en-US" sz="1100" dirty="0"/>
              <a:t>등급만 조회가 가능해집니다</a:t>
            </a:r>
            <a:r>
              <a:rPr lang="en-US" altLang="ko-KR" sz="1100" dirty="0"/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대외비에 체크되어 </a:t>
            </a:r>
            <a:r>
              <a:rPr lang="ko-KR" altLang="en-US" sz="1100" dirty="0" err="1"/>
              <a:t>상신된</a:t>
            </a:r>
            <a:r>
              <a:rPr lang="ko-KR" altLang="en-US" sz="1100" dirty="0"/>
              <a:t> 결재문서는 같은 부서내의 사람들일 지라도 결재 문서를 열람하지 못하고 결재 라인에 등록된 사람과 참조자로 지정된 사람들만 결재 문서를 열람할 수 있습니다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2AE1FE-5AA4-40EE-8074-9E73DA7F240D}"/>
              </a:ext>
            </a:extLst>
          </p:cNvPr>
          <p:cNvSpPr txBox="1"/>
          <p:nvPr/>
        </p:nvSpPr>
        <p:spPr>
          <a:xfrm>
            <a:off x="3135185" y="267821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보존기간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166A82-860C-42E8-AD45-57300F7EC623}"/>
              </a:ext>
            </a:extLst>
          </p:cNvPr>
          <p:cNvSpPr txBox="1"/>
          <p:nvPr/>
        </p:nvSpPr>
        <p:spPr>
          <a:xfrm>
            <a:off x="3135184" y="3046767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문서의 보존 기간을 설정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보존기간이 만료된 문서들은 ‘만료함’ 으로 이관됩니다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보존기간이 만료된 문서는 일반 사용자는 조회할 수 없으며</a:t>
            </a:r>
            <a:r>
              <a:rPr lang="en-US" altLang="ko-KR" sz="1100" dirty="0"/>
              <a:t>, </a:t>
            </a:r>
            <a:r>
              <a:rPr lang="ko-KR" altLang="en-US" sz="1100" dirty="0"/>
              <a:t>관리자</a:t>
            </a:r>
            <a:r>
              <a:rPr lang="en-US" altLang="ko-KR" sz="1100" dirty="0"/>
              <a:t>(</a:t>
            </a:r>
            <a:r>
              <a:rPr lang="ko-KR" altLang="en-US" sz="1100" dirty="0"/>
              <a:t>또는 권한 </a:t>
            </a:r>
            <a:r>
              <a:rPr lang="ko-KR" altLang="en-US" sz="1100" dirty="0" err="1"/>
              <a:t>부여자</a:t>
            </a:r>
            <a:r>
              <a:rPr lang="en-US" altLang="ko-KR" sz="1100" dirty="0"/>
              <a:t>)</a:t>
            </a:r>
            <a:r>
              <a:rPr lang="ko-KR" altLang="en-US" sz="1100" dirty="0"/>
              <a:t>만 만료함에서 조회가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E5FE6F5-F0BC-497B-9371-4821FBA989F1}"/>
              </a:ext>
            </a:extLst>
          </p:cNvPr>
          <p:cNvSpPr/>
          <p:nvPr/>
        </p:nvSpPr>
        <p:spPr>
          <a:xfrm>
            <a:off x="3132486" y="3866470"/>
            <a:ext cx="630217" cy="27048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D7FA002-6FFC-43EE-9A56-E0DC43C6074B}"/>
              </a:ext>
            </a:extLst>
          </p:cNvPr>
          <p:cNvSpPr/>
          <p:nvPr/>
        </p:nvSpPr>
        <p:spPr>
          <a:xfrm>
            <a:off x="8989605" y="3841887"/>
            <a:ext cx="856864" cy="30386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5B5413-D333-4263-B4BB-2D96FBAFE3A9}"/>
              </a:ext>
            </a:extLst>
          </p:cNvPr>
          <p:cNvSpPr/>
          <p:nvPr/>
        </p:nvSpPr>
        <p:spPr>
          <a:xfrm>
            <a:off x="9874567" y="3839506"/>
            <a:ext cx="788671" cy="30624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489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BC6AC12-422B-1B2C-FFDB-FDA8DB54D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3429000"/>
            <a:ext cx="7562850" cy="143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C7460D7-8D0F-1AD7-F236-F6E8804FE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555" y="2613875"/>
            <a:ext cx="4037120" cy="2638605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5A09FF9-4972-9E5B-714A-D901E1071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951" y="2608111"/>
            <a:ext cx="3974061" cy="2638604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17463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수신부서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1543182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수신부서는 결재가 완료된 후에 결재 문서를 수신할 부서를 지정하여 수신 부서에서 이 결재 문서에 수신처의 결재 라인을 지정해서 결재를 받을 수 있도록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기안작성시에 지정할 수도 있지만 결재가 완료되어 승인된 문서를 조회하면 그때 </a:t>
            </a:r>
            <a:r>
              <a:rPr lang="ko-KR" altLang="en-US" sz="1100" dirty="0" err="1"/>
              <a:t>부서발신</a:t>
            </a:r>
            <a:r>
              <a:rPr lang="ko-KR" altLang="en-US" sz="1100" dirty="0"/>
              <a:t> 수신 부서를 지정할 수도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참조자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참조자는 ‘스크랩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공유</a:t>
            </a:r>
            <a:r>
              <a:rPr lang="en-US" altLang="ko-KR" sz="1100" dirty="0"/>
              <a:t>)’ </a:t>
            </a:r>
            <a:r>
              <a:rPr lang="ko-KR" altLang="en-US" sz="1100" dirty="0"/>
              <a:t>와는 달리 결재 진행중인 문서를 조회할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결재 진행 현황을 확인할 수 있습니다</a:t>
            </a:r>
            <a:r>
              <a:rPr lang="en-US" altLang="ko-KR" sz="1100" dirty="0"/>
              <a:t>. </a:t>
            </a:r>
            <a:r>
              <a:rPr lang="ko-KR" altLang="en-US" sz="1100" dirty="0"/>
              <a:t>승인</a:t>
            </a:r>
            <a:r>
              <a:rPr lang="en-US" altLang="ko-KR" sz="1100" dirty="0"/>
              <a:t>/ </a:t>
            </a:r>
            <a:r>
              <a:rPr lang="ko-KR" altLang="en-US" sz="1100" dirty="0"/>
              <a:t>반려의 권한은 없지만 의견을 작성할 수는 있습니다</a:t>
            </a:r>
            <a:r>
              <a:rPr lang="en-US" altLang="ko-KR" sz="1100" dirty="0"/>
              <a:t>. </a:t>
            </a:r>
            <a:r>
              <a:rPr lang="ko-KR" altLang="en-US" sz="1100" dirty="0"/>
              <a:t>참조자로 수신한 문서는 개인함 </a:t>
            </a:r>
            <a:r>
              <a:rPr lang="en-US" altLang="ko-KR" sz="1100" dirty="0"/>
              <a:t>-&gt; </a:t>
            </a:r>
            <a:r>
              <a:rPr lang="ko-KR" altLang="en-US" sz="1100" dirty="0"/>
              <a:t>참조함에서 확인할 수 있습니다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0950CE-264E-4D47-9367-10F334E53F18}"/>
              </a:ext>
            </a:extLst>
          </p:cNvPr>
          <p:cNvSpPr txBox="1"/>
          <p:nvPr/>
        </p:nvSpPr>
        <p:spPr>
          <a:xfrm>
            <a:off x="3135185" y="524671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3A78C-B4AB-486B-B128-31FD0A03778A}"/>
              </a:ext>
            </a:extLst>
          </p:cNvPr>
          <p:cNvSpPr txBox="1"/>
          <p:nvPr/>
        </p:nvSpPr>
        <p:spPr>
          <a:xfrm>
            <a:off x="3135184" y="5615266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부서나 사원을 지정 결재가 완료</a:t>
            </a:r>
            <a:r>
              <a:rPr lang="en-US" altLang="ko-KR" sz="1100" dirty="0"/>
              <a:t>(</a:t>
            </a:r>
            <a:r>
              <a:rPr lang="ko-KR" altLang="en-US" sz="1100" dirty="0"/>
              <a:t>승인</a:t>
            </a:r>
            <a:r>
              <a:rPr lang="en-US" altLang="ko-KR" sz="1100" dirty="0"/>
              <a:t>) </a:t>
            </a:r>
            <a:r>
              <a:rPr lang="ko-KR" altLang="en-US" sz="1100" dirty="0"/>
              <a:t>된 후 자동으로 </a:t>
            </a:r>
            <a:r>
              <a:rPr lang="ko-KR" altLang="en-US" sz="1100" dirty="0" err="1"/>
              <a:t>업무알림을</a:t>
            </a:r>
            <a:r>
              <a:rPr lang="ko-KR" altLang="en-US" sz="1100" dirty="0"/>
              <a:t> 통해 신속하게 업무에 참조할 수 있도록 해줍니다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 </a:t>
            </a:r>
            <a:r>
              <a:rPr lang="ko-KR" altLang="en-US" sz="1100" dirty="0"/>
              <a:t>기안자가 지정하지 않더라도 최종 승인된 문서</a:t>
            </a:r>
            <a:r>
              <a:rPr lang="en-US" altLang="ko-KR" sz="1100" dirty="0"/>
              <a:t>(</a:t>
            </a:r>
            <a:r>
              <a:rPr lang="ko-KR" altLang="en-US" sz="1100" dirty="0"/>
              <a:t>완료함</a:t>
            </a:r>
            <a:r>
              <a:rPr lang="en-US" altLang="ko-KR" sz="1100" dirty="0"/>
              <a:t>)</a:t>
            </a:r>
            <a:r>
              <a:rPr lang="ko-KR" altLang="en-US" sz="1100" dirty="0"/>
              <a:t>에서 스크랩 기능을 통해 </a:t>
            </a:r>
            <a:r>
              <a:rPr lang="ko-KR" altLang="en-US" sz="1100" dirty="0" err="1"/>
              <a:t>업무알림</a:t>
            </a:r>
            <a:r>
              <a:rPr lang="ko-KR" altLang="en-US" sz="1100" dirty="0"/>
              <a:t> 처리도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이렇게 회람된 문서의 수신자는 ‘개인함 </a:t>
            </a:r>
            <a:r>
              <a:rPr lang="en-US" altLang="ko-KR" sz="1100" dirty="0"/>
              <a:t>-&gt; </a:t>
            </a:r>
            <a:r>
              <a:rPr lang="ko-KR" altLang="en-US" sz="1100" dirty="0"/>
              <a:t>회람함＇ 에서 조회가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E5FE6F5-F0BC-497B-9371-4821FBA989F1}"/>
              </a:ext>
            </a:extLst>
          </p:cNvPr>
          <p:cNvSpPr/>
          <p:nvPr/>
        </p:nvSpPr>
        <p:spPr>
          <a:xfrm>
            <a:off x="3132486" y="3845689"/>
            <a:ext cx="1534107" cy="26670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054F2FF-1D17-4778-8C9B-6E6D37C6EB35}"/>
              </a:ext>
            </a:extLst>
          </p:cNvPr>
          <p:cNvSpPr/>
          <p:nvPr/>
        </p:nvSpPr>
        <p:spPr>
          <a:xfrm>
            <a:off x="3132486" y="4193966"/>
            <a:ext cx="1534107" cy="26670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EA502571-602C-4A48-8BB3-4BA7343FDD0A}"/>
              </a:ext>
            </a:extLst>
          </p:cNvPr>
          <p:cNvCxnSpPr>
            <a:cxnSpLocks/>
          </p:cNvCxnSpPr>
          <p:nvPr/>
        </p:nvCxnSpPr>
        <p:spPr>
          <a:xfrm>
            <a:off x="4666593" y="3979039"/>
            <a:ext cx="17210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149D71A0-8D35-44B1-AAD5-99E8C80CD3DB}"/>
              </a:ext>
            </a:extLst>
          </p:cNvPr>
          <p:cNvCxnSpPr>
            <a:cxnSpLocks/>
          </p:cNvCxnSpPr>
          <p:nvPr/>
        </p:nvCxnSpPr>
        <p:spPr>
          <a:xfrm>
            <a:off x="4666593" y="4327316"/>
            <a:ext cx="2963239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32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AF21394-CA3F-F7CA-037F-E60CE3C95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5256446"/>
            <a:ext cx="1552575" cy="971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96469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1333244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최종 </a:t>
            </a:r>
            <a:r>
              <a:rPr lang="ko-KR" altLang="en-US" sz="1100" dirty="0" err="1"/>
              <a:t>상신하게</a:t>
            </a:r>
            <a:r>
              <a:rPr lang="ko-KR" altLang="en-US" sz="1100" dirty="0"/>
              <a:t> 되면 보게 되는 결재문서를</a:t>
            </a:r>
            <a:r>
              <a:rPr lang="en-US" altLang="ko-KR" sz="1100" dirty="0"/>
              <a:t>(</a:t>
            </a:r>
            <a:r>
              <a:rPr lang="ko-KR" altLang="en-US" sz="1100" dirty="0"/>
              <a:t>최종</a:t>
            </a:r>
            <a:r>
              <a:rPr lang="en-US" altLang="ko-KR" sz="1100" dirty="0"/>
              <a:t>) </a:t>
            </a:r>
            <a:r>
              <a:rPr lang="ko-KR" altLang="en-US" sz="1100" dirty="0"/>
              <a:t>상신하기 전에 미리보기 위한 기능을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임시저장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최종 결재 상신하기 전에 임시 저장을 하는 기능</a:t>
            </a:r>
            <a:r>
              <a:rPr lang="en-US" altLang="ko-KR" sz="1100" dirty="0"/>
              <a:t>(</a:t>
            </a:r>
            <a:r>
              <a:rPr lang="ko-KR" altLang="en-US" sz="1100" dirty="0" err="1"/>
              <a:t>임시보관함에서</a:t>
            </a:r>
            <a:r>
              <a:rPr lang="ko-KR" altLang="en-US" sz="1100" dirty="0"/>
              <a:t> 조회</a:t>
            </a:r>
            <a:r>
              <a:rPr lang="en-US" altLang="ko-KR" sz="1100" dirty="0"/>
              <a:t>, </a:t>
            </a:r>
            <a:r>
              <a:rPr lang="ko-KR" altLang="en-US" sz="1100" dirty="0"/>
              <a:t>수정기안 가능</a:t>
            </a:r>
            <a:r>
              <a:rPr lang="en-US" altLang="ko-KR" sz="1100" dirty="0"/>
              <a:t>)</a:t>
            </a:r>
            <a:r>
              <a:rPr lang="ko-KR" altLang="en-US" sz="1100" dirty="0"/>
              <a:t>을 제공합니다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0950CE-264E-4D47-9367-10F334E53F18}"/>
              </a:ext>
            </a:extLst>
          </p:cNvPr>
          <p:cNvSpPr txBox="1"/>
          <p:nvPr/>
        </p:nvSpPr>
        <p:spPr>
          <a:xfrm>
            <a:off x="3135185" y="173877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재사용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3A78C-B4AB-486B-B128-31FD0A03778A}"/>
              </a:ext>
            </a:extLst>
          </p:cNvPr>
          <p:cNvSpPr txBox="1"/>
          <p:nvPr/>
        </p:nvSpPr>
        <p:spPr>
          <a:xfrm>
            <a:off x="3135185" y="2107326"/>
            <a:ext cx="8695342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재사용 할 수 있도록 복사하는 기능을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결재문서 조회화면 우측 상단의 아이콘 클릭 시 ‘재사용＇ 기능을 통해 제목</a:t>
            </a:r>
            <a:r>
              <a:rPr lang="en-US" altLang="ko-KR" sz="1100" dirty="0"/>
              <a:t>, </a:t>
            </a:r>
            <a:r>
              <a:rPr lang="ko-KR" altLang="en-US" sz="1100" dirty="0"/>
              <a:t>본문이 복사되어 신규로 기안을 하는</a:t>
            </a:r>
            <a:r>
              <a:rPr lang="en-US" altLang="ko-KR" sz="1100" dirty="0"/>
              <a:t> </a:t>
            </a:r>
            <a:r>
              <a:rPr lang="ko-KR" altLang="en-US" sz="1100" dirty="0"/>
              <a:t>기능을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9E5FEE-123E-46D0-AD4F-0F9DF78052D4}"/>
              </a:ext>
            </a:extLst>
          </p:cNvPr>
          <p:cNvSpPr txBox="1"/>
          <p:nvPr/>
        </p:nvSpPr>
        <p:spPr>
          <a:xfrm>
            <a:off x="3135185" y="393840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기안취소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42B92D-2F5C-4C86-AE93-BDF66E243A25}"/>
              </a:ext>
            </a:extLst>
          </p:cNvPr>
          <p:cNvSpPr txBox="1"/>
          <p:nvPr/>
        </p:nvSpPr>
        <p:spPr>
          <a:xfrm>
            <a:off x="3135184" y="4306954"/>
            <a:ext cx="8695342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최종 상신 후 첫번째 결재자가 결재하기 전에는 기안취소가 가능 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첫번째 결재자가 부재설정 으로 ‘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’ 이나 ‘자동승인’ 적용시 다음 결재자에게 결재권이 넘어간 경우로서 기안취소가 불가능합니다</a:t>
            </a:r>
            <a:r>
              <a:rPr lang="en-US" altLang="ko-KR" sz="1100" dirty="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4B16971-4249-4FFB-B40A-0F20C3FC3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497" y="2825858"/>
            <a:ext cx="828675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32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DAA8E55-AAB6-CFCD-516A-489833B6B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5" y="3801854"/>
            <a:ext cx="4762500" cy="2085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D65E821-DE94-8485-F155-193BE5009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5" y="1807327"/>
            <a:ext cx="7995590" cy="167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요청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 요청이 온 결재문서를 목록으로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검색 필터링을 통해 결재</a:t>
            </a:r>
            <a:r>
              <a:rPr lang="en-US" altLang="ko-KR" sz="1100" dirty="0"/>
              <a:t>/</a:t>
            </a:r>
            <a:r>
              <a:rPr lang="ko-KR" altLang="en-US" sz="1100" dirty="0"/>
              <a:t>합의를 구분하여 조회합니다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목록에서 </a:t>
            </a:r>
            <a:r>
              <a:rPr lang="en-US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WinView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새창으로 열기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선택하면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빠른승인이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목록에서 접수일의 번개 아이콘을 선택하면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빠른승인이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 메뉴의 요청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임시보관</a:t>
            </a:r>
            <a:r>
              <a:rPr lang="en-US" altLang="ko-KR" sz="1050" dirty="0"/>
              <a:t>, </a:t>
            </a:r>
            <a:r>
              <a:rPr lang="ko-KR" altLang="en-US" sz="1050" dirty="0"/>
              <a:t>설정에 대한 설명을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메뉴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BDE61A7-0D4F-676B-93A5-88DF15C72E47}"/>
              </a:ext>
            </a:extLst>
          </p:cNvPr>
          <p:cNvSpPr/>
          <p:nvPr/>
        </p:nvSpPr>
        <p:spPr>
          <a:xfrm>
            <a:off x="6514209" y="3841151"/>
            <a:ext cx="718441" cy="31809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C55853C-E76B-4760-9B9E-F900501BE45A}"/>
              </a:ext>
            </a:extLst>
          </p:cNvPr>
          <p:cNvSpPr/>
          <p:nvPr/>
        </p:nvSpPr>
        <p:spPr>
          <a:xfrm>
            <a:off x="3189225" y="2727823"/>
            <a:ext cx="373666" cy="53025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31406B7-6D7F-BE4C-58BB-07F356E67584}"/>
              </a:ext>
            </a:extLst>
          </p:cNvPr>
          <p:cNvSpPr/>
          <p:nvPr/>
        </p:nvSpPr>
        <p:spPr>
          <a:xfrm>
            <a:off x="7028402" y="3304145"/>
            <a:ext cx="155896" cy="19315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0801288A-D6A6-318A-9C7D-E84DA84AB524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7102308" y="3497300"/>
            <a:ext cx="4042" cy="22955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A024638E-46FC-AF97-8C40-F3115B70BE6E}"/>
              </a:ext>
            </a:extLst>
          </p:cNvPr>
          <p:cNvSpPr/>
          <p:nvPr/>
        </p:nvSpPr>
        <p:spPr>
          <a:xfrm>
            <a:off x="10857347" y="2982598"/>
            <a:ext cx="155896" cy="19315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9EA8CE0-3005-0150-3E84-E83F93373794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0935295" y="3175753"/>
            <a:ext cx="0" cy="55110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F0D35EC3-EBC9-16D4-406F-A77A95A96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850" y="3787780"/>
            <a:ext cx="1419225" cy="447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66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4E7EFD2-3241-5C41-86AE-1DB3E2EAB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3390900"/>
            <a:ext cx="7336879" cy="13664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5DBBFC7-A812-5BC4-6206-D464ECF28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5" y="993391"/>
            <a:ext cx="7336879" cy="1359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 메뉴의 요청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임시보관</a:t>
            </a:r>
            <a:r>
              <a:rPr lang="en-US" altLang="ko-KR" sz="1050" dirty="0"/>
              <a:t>, </a:t>
            </a:r>
            <a:r>
              <a:rPr lang="ko-KR" altLang="en-US" sz="1050" dirty="0"/>
              <a:t>설정에 대한 설명을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메뉴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7511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2" y="566852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진행</a:t>
            </a:r>
            <a:r>
              <a:rPr lang="en-US" altLang="ko-KR" sz="1100" dirty="0"/>
              <a:t>(</a:t>
            </a:r>
            <a:r>
              <a:rPr lang="ko-KR" altLang="en-US" sz="1100" dirty="0"/>
              <a:t>기안</a:t>
            </a:r>
            <a:r>
              <a:rPr lang="en-US" altLang="ko-KR" sz="1100" dirty="0"/>
              <a:t>) </a:t>
            </a:r>
            <a:r>
              <a:rPr lang="ko-KR" altLang="en-US" sz="1100" dirty="0"/>
              <a:t>중인 결재문서를 목록으로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C6186E-2FEC-4845-8D93-28E16C17180E}"/>
              </a:ext>
            </a:extLst>
          </p:cNvPr>
          <p:cNvSpPr txBox="1"/>
          <p:nvPr/>
        </p:nvSpPr>
        <p:spPr>
          <a:xfrm>
            <a:off x="3135185" y="252905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임시보관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F62AD1-7F53-4F6A-ADD2-D99CA1E4E350}"/>
              </a:ext>
            </a:extLst>
          </p:cNvPr>
          <p:cNvSpPr txBox="1"/>
          <p:nvPr/>
        </p:nvSpPr>
        <p:spPr>
          <a:xfrm>
            <a:off x="3135182" y="2920796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결재를 작성한 후 임시보관중인 결재문서를 목록으로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4E63D0F-702C-46D9-BDDD-553EA965C4CA}"/>
              </a:ext>
            </a:extLst>
          </p:cNvPr>
          <p:cNvSpPr/>
          <p:nvPr/>
        </p:nvSpPr>
        <p:spPr>
          <a:xfrm>
            <a:off x="3581172" y="1849856"/>
            <a:ext cx="347282" cy="49281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1079451-51B1-4C3C-9C69-3B3509F58102}"/>
              </a:ext>
            </a:extLst>
          </p:cNvPr>
          <p:cNvSpPr/>
          <p:nvPr/>
        </p:nvSpPr>
        <p:spPr>
          <a:xfrm>
            <a:off x="3952998" y="4264555"/>
            <a:ext cx="388021" cy="49281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54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4FCE80A-0C73-6092-BAA7-60D24EBFA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522" y="4626879"/>
            <a:ext cx="5926955" cy="1817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81D2D18-296A-475C-702A-7DF518B01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7" y="1016116"/>
            <a:ext cx="5926955" cy="3056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설정에는 비밀번호</a:t>
            </a:r>
            <a:r>
              <a:rPr lang="en-US" altLang="ko-KR" sz="1100" dirty="0"/>
              <a:t>, </a:t>
            </a:r>
            <a:r>
              <a:rPr lang="ko-KR" altLang="en-US" sz="1100" dirty="0"/>
              <a:t>전자서명</a:t>
            </a:r>
            <a:r>
              <a:rPr lang="en-US" altLang="ko-KR" sz="1100" dirty="0"/>
              <a:t>, </a:t>
            </a:r>
            <a:r>
              <a:rPr lang="ko-KR" altLang="en-US" sz="1100" dirty="0"/>
              <a:t>부재설정</a:t>
            </a:r>
            <a:r>
              <a:rPr lang="en-US" altLang="ko-KR" sz="1100" dirty="0"/>
              <a:t>, </a:t>
            </a:r>
            <a:r>
              <a:rPr lang="ko-KR" altLang="en-US" sz="1100" dirty="0"/>
              <a:t>결재선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양식별</a:t>
            </a:r>
            <a:r>
              <a:rPr lang="ko-KR" altLang="en-US" sz="1100" dirty="0"/>
              <a:t> 결재선</a:t>
            </a:r>
            <a:r>
              <a:rPr lang="en-US" altLang="ko-KR" sz="1100" dirty="0"/>
              <a:t>, </a:t>
            </a:r>
            <a:r>
              <a:rPr lang="ko-KR" altLang="en-US" sz="1100" dirty="0"/>
              <a:t>수신처 관리의 전자결재의 설정이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 메뉴의 요청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임시보관</a:t>
            </a:r>
            <a:r>
              <a:rPr lang="en-US" altLang="ko-KR" sz="1050" dirty="0"/>
              <a:t>, </a:t>
            </a:r>
            <a:r>
              <a:rPr lang="ko-KR" altLang="en-US" sz="1050" dirty="0"/>
              <a:t>설정에 대한 설명을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메뉴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DBC18A-6691-4A7D-97D7-88E0C1E69BBE}"/>
              </a:ext>
            </a:extLst>
          </p:cNvPr>
          <p:cNvSpPr txBox="1"/>
          <p:nvPr/>
        </p:nvSpPr>
        <p:spPr>
          <a:xfrm>
            <a:off x="3135182" y="4191228"/>
            <a:ext cx="869534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결재자가 결재문서를 ‘승인’ 또는 ‘반려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처리 시에 사용할 결재 비밀번호를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BDC6101-7B00-40B6-8D35-ED2C697B13EA}"/>
              </a:ext>
            </a:extLst>
          </p:cNvPr>
          <p:cNvSpPr/>
          <p:nvPr/>
        </p:nvSpPr>
        <p:spPr>
          <a:xfrm>
            <a:off x="4537681" y="1909909"/>
            <a:ext cx="416156" cy="58208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6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87ECCC4-0A37-19A9-C05B-686AD2758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1792967"/>
            <a:ext cx="6254483" cy="1456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801676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전자서명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결재에서 사용할 사인이나 도장을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사인업로드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자신이 원하는 사인 이미지를 업로드할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전자서명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(4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글자 사각형 빨간 직인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또는 사인형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글자가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이미지화됨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또는 직접작성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마우스로 직접사인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선택하고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글씨체 및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직인에  들어갈 내용을 작성하여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 메뉴의 요청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임시보관</a:t>
            </a:r>
            <a:r>
              <a:rPr lang="en-US" altLang="ko-KR" sz="1050" dirty="0"/>
              <a:t>, </a:t>
            </a:r>
            <a:r>
              <a:rPr lang="ko-KR" altLang="en-US" sz="1050" dirty="0"/>
              <a:t>설정에 대한 설명을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메뉴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DBC18A-6691-4A7D-97D7-88E0C1E69BBE}"/>
              </a:ext>
            </a:extLst>
          </p:cNvPr>
          <p:cNvSpPr txBox="1"/>
          <p:nvPr/>
        </p:nvSpPr>
        <p:spPr>
          <a:xfrm>
            <a:off x="3135182" y="3414812"/>
            <a:ext cx="8695345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 중 결재 처리 방식을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부재설정을 사용할 기간을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결재방법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대리인 지정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자동승인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후결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중 결재방법을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626FF7C-5F33-415A-A079-D5A4CC25B28E}"/>
              </a:ext>
            </a:extLst>
          </p:cNvPr>
          <p:cNvSpPr/>
          <p:nvPr/>
        </p:nvSpPr>
        <p:spPr>
          <a:xfrm>
            <a:off x="8818967" y="1825873"/>
            <a:ext cx="470289" cy="23390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218677A-5FC3-46D2-B9EB-5AE3AFF17F90}"/>
              </a:ext>
            </a:extLst>
          </p:cNvPr>
          <p:cNvCxnSpPr>
            <a:cxnSpLocks/>
          </p:cNvCxnSpPr>
          <p:nvPr/>
        </p:nvCxnSpPr>
        <p:spPr>
          <a:xfrm>
            <a:off x="9034664" y="2047510"/>
            <a:ext cx="0" cy="16083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E15318EC-B6F6-0E39-372E-833596164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644" y="2307409"/>
            <a:ext cx="3027926" cy="1241994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6746F5A-54AB-78FA-4294-1348D8898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486" y="4376428"/>
            <a:ext cx="5072513" cy="22703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055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E2D8204-9C55-1E64-09DC-C38A2EAB9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783" y="3741089"/>
            <a:ext cx="5031236" cy="1780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F4E361A-83AC-5735-A7BA-3DE3060D3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6" y="1041632"/>
            <a:ext cx="5135017" cy="20972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B5296AE-7D98-42B0-8509-027CBC001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452" y="1041631"/>
            <a:ext cx="2804969" cy="211121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결재선 </a:t>
            </a:r>
            <a:r>
              <a:rPr lang="en-US" altLang="ko-KR" sz="1100" dirty="0"/>
              <a:t>: </a:t>
            </a:r>
            <a:r>
              <a:rPr lang="ko-KR" altLang="en-US" sz="1100" dirty="0"/>
              <a:t>기안 작성 시 사용할 결재선을 미리 지정합니다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 메뉴의 요청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임시보관</a:t>
            </a:r>
            <a:r>
              <a:rPr lang="en-US" altLang="ko-KR" sz="1050" dirty="0"/>
              <a:t>, </a:t>
            </a:r>
            <a:r>
              <a:rPr lang="ko-KR" altLang="en-US" sz="1050" dirty="0"/>
              <a:t>설정에 대한 설명을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메뉴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0DC19F-1608-4D58-811C-0252F8501773}"/>
              </a:ext>
            </a:extLst>
          </p:cNvPr>
          <p:cNvSpPr txBox="1"/>
          <p:nvPr/>
        </p:nvSpPr>
        <p:spPr>
          <a:xfrm>
            <a:off x="3135182" y="3259178"/>
            <a:ext cx="869534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양식별로 자주 사용하는 공용 결재선을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C55853C-E76B-4760-9B9E-F900501BE45A}"/>
              </a:ext>
            </a:extLst>
          </p:cNvPr>
          <p:cNvSpPr/>
          <p:nvPr/>
        </p:nvSpPr>
        <p:spPr>
          <a:xfrm>
            <a:off x="7661459" y="1419144"/>
            <a:ext cx="496506" cy="24296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A7BA08E-D9AD-4CC9-B8AF-CD62B5D24A58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8157965" y="1540629"/>
            <a:ext cx="22648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BA6D71C5-C8AC-4A49-806D-6DF6DD8CE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487" y="3735400"/>
            <a:ext cx="2466975" cy="1790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15703585-932C-4AAA-A944-2178583DAA06}"/>
              </a:ext>
            </a:extLst>
          </p:cNvPr>
          <p:cNvSpPr/>
          <p:nvPr/>
        </p:nvSpPr>
        <p:spPr>
          <a:xfrm>
            <a:off x="10002687" y="4214674"/>
            <a:ext cx="612926" cy="28839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E567097-179E-4BDE-9F53-74E4BB22DED3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10309150" y="4503073"/>
            <a:ext cx="0" cy="880933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6D9CE5EF-1844-5104-243D-276F34435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108" y="5461811"/>
            <a:ext cx="4322668" cy="1018049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69557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20BCFB7-F587-2892-C8B2-3CDFC7B4E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4419757"/>
            <a:ext cx="6704560" cy="19971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30D4E9A-F5C1-6ABF-5621-73C03D159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5" y="1004449"/>
            <a:ext cx="6704560" cy="1713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281085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기간검색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3179402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검색 부분의 아이콘 선택 시 기간검색이 제공됩니다</a:t>
            </a:r>
            <a:r>
              <a:rPr lang="en-US" altLang="ko-KR" sz="1100" dirty="0"/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결재하기 목록 페이지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결재하기에서는 자신이 결재 해야 할 문서의 리스트를 제공합니다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0950CE-264E-4D47-9367-10F334E53F18}"/>
              </a:ext>
            </a:extLst>
          </p:cNvPr>
          <p:cNvSpPr txBox="1"/>
          <p:nvPr/>
        </p:nvSpPr>
        <p:spPr>
          <a:xfrm>
            <a:off x="3135185" y="358493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양식별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3A78C-B4AB-486B-B128-31FD0A03778A}"/>
              </a:ext>
            </a:extLst>
          </p:cNvPr>
          <p:cNvSpPr txBox="1"/>
          <p:nvPr/>
        </p:nvSpPr>
        <p:spPr>
          <a:xfrm>
            <a:off x="3135185" y="3953484"/>
            <a:ext cx="8695342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양식별로 구분하여 결재하기 문서를 추출할 수 있습니다</a:t>
            </a:r>
            <a:endParaRPr lang="en-US" altLang="ko-KR" sz="11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C55853C-E76B-4760-9B9E-F900501BE45A}"/>
              </a:ext>
            </a:extLst>
          </p:cNvPr>
          <p:cNvSpPr/>
          <p:nvPr/>
        </p:nvSpPr>
        <p:spPr>
          <a:xfrm>
            <a:off x="7491414" y="1302471"/>
            <a:ext cx="2279650" cy="24931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23DB9CD-263E-42ED-A184-1C2108A075C9}"/>
              </a:ext>
            </a:extLst>
          </p:cNvPr>
          <p:cNvSpPr/>
          <p:nvPr/>
        </p:nvSpPr>
        <p:spPr>
          <a:xfrm>
            <a:off x="9494076" y="1026753"/>
            <a:ext cx="228600" cy="21327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4EFB168-EB99-4B9A-8688-A8A86B77A0C1}"/>
              </a:ext>
            </a:extLst>
          </p:cNvPr>
          <p:cNvSpPr/>
          <p:nvPr/>
        </p:nvSpPr>
        <p:spPr>
          <a:xfrm>
            <a:off x="3199479" y="4945641"/>
            <a:ext cx="3093372" cy="144881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395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426F696-913D-D6C5-E5A1-DB12708EF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1022273"/>
            <a:ext cx="7182005" cy="546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결재하기 문서 조회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결재하기 페이지에서 하나의 문서를 조회하면 아래와 같은 화면이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</p:spTree>
    <p:extLst>
      <p:ext uri="{BB962C8B-B14F-4D97-AF65-F5344CB8AC3E}">
        <p14:creationId xmlns:p14="http://schemas.microsoft.com/office/powerpoint/2010/main" val="39297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299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283627" cy="299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기안작성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결재하기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기안함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처리함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개인함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부서함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전체현황</a:t>
            </a: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A2EE903-AE66-C704-BA86-3A9F2997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1233760"/>
            <a:ext cx="3631075" cy="308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3661A06-D6B6-13F1-5B01-B64C548B6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6" y="5353469"/>
            <a:ext cx="5545174" cy="1240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6B3C937-8D85-4633-97EC-217519F97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206" y="1239033"/>
            <a:ext cx="838200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결재현황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위 아이콘을 눌러 본 결재문서에 대한 결재라인 순서 및 결재자들의 결재문서 접수일자</a:t>
            </a:r>
            <a:r>
              <a:rPr lang="en-US" altLang="ko-KR" sz="1100" dirty="0"/>
              <a:t>, </a:t>
            </a:r>
            <a:r>
              <a:rPr lang="ko-KR" altLang="en-US" sz="1100" dirty="0"/>
              <a:t>조회일자</a:t>
            </a:r>
            <a:r>
              <a:rPr lang="en-US" altLang="ko-KR" sz="1100" dirty="0"/>
              <a:t>,</a:t>
            </a:r>
            <a:r>
              <a:rPr lang="ko-KR" altLang="en-US" sz="1100" dirty="0"/>
              <a:t>결재일자에 대한 결재와 관련된 정보를 제공합니다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문서들의 현황 및 이력들을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677B3-69A3-4802-BB4A-3A807A35438F}"/>
              </a:ext>
            </a:extLst>
          </p:cNvPr>
          <p:cNvSpPr txBox="1"/>
          <p:nvPr/>
        </p:nvSpPr>
        <p:spPr>
          <a:xfrm>
            <a:off x="3135184" y="431848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사용이력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375C9A-AC51-403E-BE83-9F6589D7809C}"/>
              </a:ext>
            </a:extLst>
          </p:cNvPr>
          <p:cNvSpPr txBox="1"/>
          <p:nvPr/>
        </p:nvSpPr>
        <p:spPr>
          <a:xfrm>
            <a:off x="3135182" y="4687033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위 아이콘을 눌러 본 결재문서에 대한 사용이력을 확인할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조회</a:t>
            </a:r>
            <a:r>
              <a:rPr lang="en-US" altLang="ko-KR" sz="1100" dirty="0"/>
              <a:t>(</a:t>
            </a:r>
            <a:r>
              <a:rPr lang="ko-KR" altLang="en-US" sz="1100" dirty="0"/>
              <a:t>읽음</a:t>
            </a:r>
            <a:r>
              <a:rPr lang="en-US" altLang="ko-KR" sz="1100" dirty="0"/>
              <a:t>), </a:t>
            </a:r>
            <a:r>
              <a:rPr lang="ko-KR" altLang="en-US" sz="1100" dirty="0"/>
              <a:t>수정</a:t>
            </a:r>
            <a:r>
              <a:rPr lang="en-US" altLang="ko-KR" sz="1100" dirty="0"/>
              <a:t>, </a:t>
            </a:r>
            <a:r>
              <a:rPr lang="ko-KR" altLang="en-US" sz="1100" dirty="0"/>
              <a:t>삭제 등의 한 일자와 이름들을 제공합니다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14DED43-F892-4F05-8D82-7281D9684FB2}"/>
              </a:ext>
            </a:extLst>
          </p:cNvPr>
          <p:cNvSpPr/>
          <p:nvPr/>
        </p:nvSpPr>
        <p:spPr>
          <a:xfrm>
            <a:off x="9449190" y="1590676"/>
            <a:ext cx="640555" cy="240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8B23D27-E083-4252-B1C5-9E832646F0F3}"/>
              </a:ext>
            </a:extLst>
          </p:cNvPr>
          <p:cNvSpPr/>
          <p:nvPr/>
        </p:nvSpPr>
        <p:spPr>
          <a:xfrm>
            <a:off x="9449190" y="1831182"/>
            <a:ext cx="640555" cy="240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E1AA7279-8BE3-4954-82F9-53C180BBE2ED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6909746" y="1710929"/>
            <a:ext cx="2539444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6082F44C-E951-4A32-AD03-1592F8846493}"/>
              </a:ext>
            </a:extLst>
          </p:cNvPr>
          <p:cNvCxnSpPr>
            <a:cxnSpLocks/>
            <a:stCxn id="25" idx="2"/>
          </p:cNvCxnSpPr>
          <p:nvPr/>
        </p:nvCxnSpPr>
        <p:spPr>
          <a:xfrm rot="5400000">
            <a:off x="7346487" y="3550672"/>
            <a:ext cx="3901966" cy="943997"/>
          </a:xfrm>
          <a:prstGeom prst="bentConnector2">
            <a:avLst/>
          </a:prstGeom>
          <a:ln w="22225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994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F1B534B-B182-4B92-9C78-3C09F6D09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5" y="3758348"/>
            <a:ext cx="4200525" cy="1362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5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1) </a:t>
            </a:r>
            <a:r>
              <a:rPr lang="ko-KR" altLang="en-US" sz="1100" dirty="0"/>
              <a:t>문서수정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자신에게 접수된 결재문서를 수정하고자 하는 경우 결재문서를 수정할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진행중인 문서만 수정이 가능하며</a:t>
            </a:r>
            <a:r>
              <a:rPr lang="en-US" altLang="ko-KR" sz="1100" dirty="0"/>
              <a:t>, </a:t>
            </a:r>
            <a:r>
              <a:rPr lang="ko-KR" altLang="en-US" sz="1100" dirty="0"/>
              <a:t>양식의 특성에 따라 문서 수정기능이 불가한 양식도 있을 수 있음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수정을 하게 되면 진행중인 결재자와 기 결재자에게 문서수정에 대한 </a:t>
            </a:r>
            <a:r>
              <a:rPr lang="ko-KR" altLang="en-US" sz="1100" dirty="0" err="1"/>
              <a:t>업무알림이</a:t>
            </a:r>
            <a:r>
              <a:rPr lang="ko-KR" altLang="en-US" sz="1100" dirty="0"/>
              <a:t> 발송됩니다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결재문서를 수정하면 이전 문서는 ‘</a:t>
            </a:r>
            <a:r>
              <a:rPr lang="en-US" altLang="ko-KR" sz="1100" dirty="0"/>
              <a:t>#</a:t>
            </a:r>
            <a:r>
              <a:rPr lang="ko-KR" altLang="en-US" sz="1100" dirty="0"/>
              <a:t>이력조회’ 를 통해서 제공됩니다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본 기능은 회사 내부 정책 결정에 따라 문서 수정기능이 제공되지 않을 수 있습니다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90ECF1-613C-445E-9BF9-6F00CEC61D3B}"/>
              </a:ext>
            </a:extLst>
          </p:cNvPr>
          <p:cNvSpPr txBox="1"/>
          <p:nvPr/>
        </p:nvSpPr>
        <p:spPr>
          <a:xfrm>
            <a:off x="3135182" y="2507367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2) </a:t>
            </a:r>
            <a:r>
              <a:rPr lang="ko-KR" altLang="en-US" sz="1100" dirty="0"/>
              <a:t>결재선수정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진행중인 결재문서의 결재선을 수정할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결재선 수정은 기안자와 결재권자가 수정이 가능하며 결재선수정 선택 시 이미 기 완료처리한 결재자와 현재 결재 진행중인 결재자는 수정할 수 없다는 아래의 메시지 팝업창에서 확인을 누르면 결재선 수정이 가능 합니다</a:t>
            </a:r>
            <a:r>
              <a:rPr lang="en-US" altLang="ko-KR" sz="1100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F72B97-E899-46E5-8477-1CD2534E1A56}"/>
              </a:ext>
            </a:extLst>
          </p:cNvPr>
          <p:cNvSpPr txBox="1"/>
          <p:nvPr/>
        </p:nvSpPr>
        <p:spPr>
          <a:xfrm>
            <a:off x="3135182" y="5219911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3) </a:t>
            </a:r>
            <a:r>
              <a:rPr lang="ko-KR" altLang="en-US" sz="1100" dirty="0"/>
              <a:t>수신부서수정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 작성 시 지정한 수신부서를 수정하거나 추가할 수 있습니다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4) </a:t>
            </a:r>
            <a:r>
              <a:rPr lang="ko-KR" altLang="en-US" sz="1100" dirty="0"/>
              <a:t>참조자수정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 작성 시 지정한 참조자를 수정하거나 추가할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7FC6911-8A48-A837-EB62-FB9E36625E0C}"/>
              </a:ext>
            </a:extLst>
          </p:cNvPr>
          <p:cNvSpPr/>
          <p:nvPr/>
        </p:nvSpPr>
        <p:spPr>
          <a:xfrm>
            <a:off x="10162940" y="1346001"/>
            <a:ext cx="260585" cy="240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2F00981-C7BC-2DDC-A188-149B6DA9F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328" y="1216174"/>
            <a:ext cx="1400696" cy="1734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449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74380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승인합니다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다음 결재자가 있다면 결재권이 넘어가고</a:t>
            </a:r>
            <a:r>
              <a:rPr lang="en-US" altLang="ko-KR" sz="1100" dirty="0"/>
              <a:t>, </a:t>
            </a:r>
            <a:r>
              <a:rPr lang="ko-KR" altLang="en-US" sz="1100" dirty="0"/>
              <a:t>최종 결재자이면 본 결재문서는 최종 완료</a:t>
            </a:r>
            <a:r>
              <a:rPr lang="en-US" altLang="ko-KR" sz="1100" dirty="0"/>
              <a:t>(</a:t>
            </a:r>
            <a:r>
              <a:rPr lang="ko-KR" altLang="en-US" sz="1100" dirty="0"/>
              <a:t>승인</a:t>
            </a:r>
            <a:r>
              <a:rPr lang="en-US" altLang="ko-KR" sz="1100" dirty="0"/>
              <a:t>)</a:t>
            </a:r>
            <a:r>
              <a:rPr lang="ko-KR" altLang="en-US" sz="1100" dirty="0"/>
              <a:t>되면서 부여된 규칙에 따라 문서번호가 </a:t>
            </a:r>
            <a:r>
              <a:rPr lang="ko-KR" altLang="en-US" sz="1100" dirty="0" err="1"/>
              <a:t>채번</a:t>
            </a:r>
            <a:r>
              <a:rPr lang="ko-KR" altLang="en-US" sz="1100" dirty="0"/>
              <a:t> 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문서번호 </a:t>
            </a:r>
            <a:r>
              <a:rPr lang="ko-KR" altLang="en-US" sz="1100" dirty="0" err="1"/>
              <a:t>채번은</a:t>
            </a:r>
            <a:r>
              <a:rPr lang="ko-KR" altLang="en-US" sz="1100" dirty="0"/>
              <a:t> 관리자 결재옵션에 따라 ‘</a:t>
            </a:r>
            <a:r>
              <a:rPr lang="en-US" altLang="ko-KR" sz="1100" dirty="0"/>
              <a:t>(</a:t>
            </a:r>
            <a:r>
              <a:rPr lang="ko-KR" altLang="en-US" sz="1100" dirty="0"/>
              <a:t>완료시와 </a:t>
            </a:r>
            <a:r>
              <a:rPr lang="ko-KR" altLang="en-US" sz="1100" dirty="0" err="1"/>
              <a:t>기안시</a:t>
            </a:r>
            <a:r>
              <a:rPr lang="en-US" altLang="ko-KR" sz="1100" dirty="0"/>
              <a:t>)’ </a:t>
            </a:r>
            <a:r>
              <a:rPr lang="ko-KR" altLang="en-US" sz="1100" dirty="0"/>
              <a:t>두가지로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2CF48-E465-4415-8120-F079EBCB505F}"/>
              </a:ext>
            </a:extLst>
          </p:cNvPr>
          <p:cNvSpPr txBox="1"/>
          <p:nvPr/>
        </p:nvSpPr>
        <p:spPr>
          <a:xfrm>
            <a:off x="3135184" y="143533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반려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A6B01-A81D-4DF2-AE2E-6D7A83EBDB19}"/>
              </a:ext>
            </a:extLst>
          </p:cNvPr>
          <p:cNvSpPr txBox="1"/>
          <p:nvPr/>
        </p:nvSpPr>
        <p:spPr>
          <a:xfrm>
            <a:off x="3135182" y="1803886"/>
            <a:ext cx="74380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</a:t>
            </a:r>
            <a:r>
              <a:rPr lang="ko-KR" altLang="en-US" sz="1100" dirty="0" err="1"/>
              <a:t>반려처리합니다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기안자에게 </a:t>
            </a:r>
            <a:r>
              <a:rPr lang="ko-KR" altLang="en-US" sz="1100" dirty="0" err="1"/>
              <a:t>업무알림으로</a:t>
            </a:r>
            <a:r>
              <a:rPr lang="ko-KR" altLang="en-US" sz="1100" dirty="0"/>
              <a:t> </a:t>
            </a:r>
            <a:r>
              <a:rPr lang="en-US" altLang="ko-KR" sz="1100" dirty="0"/>
              <a:t>(</a:t>
            </a:r>
            <a:r>
              <a:rPr lang="ko-KR" altLang="en-US" sz="1100" dirty="0" err="1"/>
              <a:t>반려알림</a:t>
            </a:r>
            <a:r>
              <a:rPr lang="en-US" altLang="ko-KR" sz="1100" dirty="0"/>
              <a:t>)</a:t>
            </a:r>
            <a:r>
              <a:rPr lang="ko-KR" altLang="en-US" sz="1100" dirty="0"/>
              <a:t>이 발송되며</a:t>
            </a:r>
            <a:r>
              <a:rPr lang="en-US" altLang="ko-KR" sz="1100" dirty="0"/>
              <a:t>, </a:t>
            </a:r>
            <a:r>
              <a:rPr lang="ko-KR" altLang="en-US" sz="1100" dirty="0"/>
              <a:t>본 문서를 기안자는 반려함에서 조회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반려함에서는 ‘수정기안</a:t>
            </a:r>
            <a:r>
              <a:rPr lang="en-US" altLang="ko-KR" sz="1100" dirty="0"/>
              <a:t>(</a:t>
            </a:r>
            <a:r>
              <a:rPr lang="ko-KR" altLang="en-US" sz="1100" dirty="0"/>
              <a:t>재사용 아님</a:t>
            </a:r>
            <a:r>
              <a:rPr lang="en-US" altLang="ko-KR" sz="1100" dirty="0"/>
              <a:t>)</a:t>
            </a:r>
            <a:r>
              <a:rPr lang="ko-KR" altLang="en-US" sz="1100" dirty="0"/>
              <a:t>을 통해서 본문을 수정해서 다시 기안 상신이 가능합니다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078E34-32C3-45CF-A60F-FEBAA8C6B067}"/>
              </a:ext>
            </a:extLst>
          </p:cNvPr>
          <p:cNvSpPr txBox="1"/>
          <p:nvPr/>
        </p:nvSpPr>
        <p:spPr>
          <a:xfrm>
            <a:off x="3135184" y="276141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D6B415-035B-4DB1-9241-5D965C5B3457}"/>
              </a:ext>
            </a:extLst>
          </p:cNvPr>
          <p:cNvSpPr txBox="1"/>
          <p:nvPr/>
        </p:nvSpPr>
        <p:spPr>
          <a:xfrm>
            <a:off x="3135182" y="3129968"/>
            <a:ext cx="8695345" cy="15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 문서를 결재해야 하는 결재자가 최종 결재자를 대신해서 전결 처리를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본 전결 버튼은 양식관리에서 전결 사용여부에 설정에 따라 결재자 누구나 전결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전결사용 미적용 양식은 ‘전결’ 처리 가 불가능하며 해당 설정은 관리자에게 문의 바랍니다</a:t>
            </a:r>
            <a:r>
              <a:rPr lang="en-US" altLang="ko-KR" sz="1100" dirty="0"/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전결 처리를 하면 향 후 결재자에게 결재권이 넘어가고 전결자가 최종 결재를 한 것으로 해서 결재가 종료 되며 나머지 결재자는 전결 처리에 의해 자동승인 됩니다</a:t>
            </a:r>
            <a:r>
              <a:rPr lang="en-US" altLang="ko-KR" sz="1100" dirty="0"/>
              <a:t>.  </a:t>
            </a:r>
            <a:r>
              <a:rPr lang="ko-KR" altLang="en-US" sz="1100" dirty="0"/>
              <a:t>전결자의 결재 칸에는 ‘전결’ 도장 으로 표시되고</a:t>
            </a:r>
            <a:r>
              <a:rPr lang="en-US" altLang="ko-KR" sz="1100" dirty="0"/>
              <a:t>, </a:t>
            </a:r>
            <a:r>
              <a:rPr lang="ko-KR" altLang="en-US" sz="1100" dirty="0"/>
              <a:t>이 후 결재자의 결재 칸에는 ‘ 자동승인으로 인한 결재자의 결재서명이 그대로 표시 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D2CF6-604E-9686-95BB-BAB1406DD77A}"/>
              </a:ext>
            </a:extLst>
          </p:cNvPr>
          <p:cNvSpPr txBox="1"/>
          <p:nvPr/>
        </p:nvSpPr>
        <p:spPr>
          <a:xfrm>
            <a:off x="3135184" y="484924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D8AD0-1752-3A38-9FD8-690B6741FAAF}"/>
              </a:ext>
            </a:extLst>
          </p:cNvPr>
          <p:cNvSpPr txBox="1"/>
          <p:nvPr/>
        </p:nvSpPr>
        <p:spPr>
          <a:xfrm>
            <a:off x="3135182" y="5217797"/>
            <a:ext cx="86953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보류처리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결재자는 보류가 필요한 문서에 대하여 보류 처리 시 결재라인에 ‘보류’ 표시와 더불어 보류된 상황을 ‘결재현황’ 에서 기안자를 결재자가 확인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보류된 문서는 결재 </a:t>
            </a:r>
            <a:r>
              <a:rPr lang="en-US" altLang="ko-KR" sz="1100" dirty="0"/>
              <a:t>-&gt; </a:t>
            </a:r>
            <a:r>
              <a:rPr lang="ko-KR" altLang="en-US" sz="1100" dirty="0"/>
              <a:t>처리함 보류함에서 반려함에서 승인</a:t>
            </a:r>
            <a:r>
              <a:rPr lang="en-US" altLang="ko-KR" sz="1100" dirty="0"/>
              <a:t>/</a:t>
            </a:r>
            <a:r>
              <a:rPr lang="ko-KR" altLang="en-US" sz="1100" dirty="0"/>
              <a:t>반려 처리가 가능합니다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A1C8063-0265-0AE1-D04B-5CB9BA49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877" y="500476"/>
            <a:ext cx="971550" cy="2114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EDCCC126-9946-C535-A5CB-56408437C221}"/>
              </a:ext>
            </a:extLst>
          </p:cNvPr>
          <p:cNvSpPr/>
          <p:nvPr/>
        </p:nvSpPr>
        <p:spPr>
          <a:xfrm>
            <a:off x="10839927" y="881064"/>
            <a:ext cx="730037" cy="93719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261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011C50F0-0CB9-EC0B-D0BD-B9AD5B11C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141" y="2666976"/>
            <a:ext cx="2238375" cy="1362075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34B267C-654F-6DB0-8DCC-00ACB6F7A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176" y="2133576"/>
            <a:ext cx="2400300" cy="1895475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078E97E-83A7-C5D9-C26A-2EC063233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310" y="2097981"/>
            <a:ext cx="971550" cy="2114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결재패스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패스 처리합니다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패스는 ‘승인으로 처리함</a:t>
            </a:r>
            <a:r>
              <a:rPr lang="en-US" altLang="ko-KR" sz="1100" dirty="0"/>
              <a:t>/</a:t>
            </a:r>
            <a:r>
              <a:rPr lang="ko-KR" altLang="en-US" sz="1100" dirty="0"/>
              <a:t>나중에 결재함</a:t>
            </a:r>
            <a:r>
              <a:rPr lang="en-US" altLang="ko-KR" sz="1100" dirty="0"/>
              <a:t>[</a:t>
            </a:r>
            <a:r>
              <a:rPr lang="ko-KR" altLang="en-US" sz="1100" dirty="0" err="1"/>
              <a:t>후결</a:t>
            </a:r>
            <a:r>
              <a:rPr lang="en-US" altLang="ko-KR" sz="1100" dirty="0"/>
              <a:t>]’ 2</a:t>
            </a:r>
            <a:r>
              <a:rPr lang="ko-KR" altLang="en-US" sz="1100" dirty="0"/>
              <a:t>가지 기능을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승인으로 처리함 </a:t>
            </a:r>
            <a:r>
              <a:rPr lang="en-US" altLang="ko-KR" sz="1100" dirty="0"/>
              <a:t>: -</a:t>
            </a:r>
            <a:r>
              <a:rPr lang="ko-KR" altLang="en-US" sz="1100" dirty="0"/>
              <a:t>결재자는 반려없이 무조건 승인처리를 하지만 결재현황에는 결재유형이 ‘결재패스’ 처리와 함께 승인 처리됩니다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나중에 결재함</a:t>
            </a:r>
            <a:r>
              <a:rPr lang="en-US" altLang="ko-KR" sz="1100" dirty="0"/>
              <a:t>[</a:t>
            </a:r>
            <a:r>
              <a:rPr lang="ko-KR" altLang="en-US" sz="1100" dirty="0" err="1"/>
              <a:t>후결</a:t>
            </a:r>
            <a:r>
              <a:rPr lang="en-US" altLang="ko-KR" sz="1100" dirty="0"/>
              <a:t>] : - </a:t>
            </a:r>
            <a:r>
              <a:rPr lang="ko-KR" altLang="en-US" sz="1100" dirty="0"/>
              <a:t>나중에 결재함 처리시 결재자는 다음 결재자에게 결재권이 넘어가고 결재현황에는 결재유형 은 ‘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’ 표시가 되고 함께 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 처리됩니다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이렇게 결재권자가 결재패스로 지정한 </a:t>
            </a:r>
            <a:r>
              <a:rPr lang="ko-KR" altLang="en-US" sz="1100" dirty="0" err="1"/>
              <a:t>후결은</a:t>
            </a:r>
            <a:r>
              <a:rPr lang="ko-KR" altLang="en-US" sz="1100" dirty="0"/>
              <a:t> ‘결재 </a:t>
            </a:r>
            <a:r>
              <a:rPr lang="en-US" altLang="ko-KR" sz="1100" dirty="0"/>
              <a:t>-&gt; </a:t>
            </a:r>
            <a:r>
              <a:rPr lang="ko-KR" altLang="en-US" sz="1100" dirty="0"/>
              <a:t>처리함 </a:t>
            </a:r>
            <a:r>
              <a:rPr lang="en-US" altLang="ko-KR" sz="1100" dirty="0"/>
              <a:t>-&gt; </a:t>
            </a:r>
            <a:r>
              <a:rPr lang="ko-KR" altLang="en-US" sz="1100" dirty="0" err="1"/>
              <a:t>후결함’에서</a:t>
            </a:r>
            <a:r>
              <a:rPr lang="ko-KR" altLang="en-US" sz="1100" dirty="0"/>
              <a:t> 결재가 진행중 </a:t>
            </a:r>
            <a:r>
              <a:rPr lang="ko-KR" altLang="en-US" sz="1100" dirty="0" err="1"/>
              <a:t>일때</a:t>
            </a:r>
            <a:r>
              <a:rPr lang="ko-KR" altLang="en-US" sz="1100" dirty="0"/>
              <a:t> 결재 ‘승인</a:t>
            </a:r>
            <a:r>
              <a:rPr lang="en-US" altLang="ko-KR" sz="1100" dirty="0"/>
              <a:t>/</a:t>
            </a:r>
            <a:r>
              <a:rPr lang="ko-KR" altLang="en-US" sz="1100" dirty="0"/>
              <a:t>반려’ 등의 처리가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결재자가 </a:t>
            </a:r>
            <a:r>
              <a:rPr lang="ko-KR" altLang="en-US" sz="1100" dirty="0" err="1"/>
              <a:t>후결자를</a:t>
            </a:r>
            <a:r>
              <a:rPr lang="ko-KR" altLang="en-US" sz="1100" dirty="0"/>
              <a:t> 제외하고 모두 결재가 완료된 상태에서는 ‘확인’ 만 가능</a:t>
            </a:r>
            <a:r>
              <a:rPr lang="en-US" altLang="ko-KR" sz="1100" dirty="0"/>
              <a:t>)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0B3DC-7FFA-4ABC-901D-D241E380A150}"/>
              </a:ext>
            </a:extLst>
          </p:cNvPr>
          <p:cNvSpPr txBox="1"/>
          <p:nvPr/>
        </p:nvSpPr>
        <p:spPr>
          <a:xfrm>
            <a:off x="3135184" y="4299563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결재위임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0D6CE3-91B0-4F08-9D5E-E122FDBCF307}"/>
              </a:ext>
            </a:extLst>
          </p:cNvPr>
          <p:cNvSpPr txBox="1"/>
          <p:nvPr/>
        </p:nvSpPr>
        <p:spPr>
          <a:xfrm>
            <a:off x="3135182" y="4668115"/>
            <a:ext cx="86953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결재문서의 결재권자를 다른 결재자로 위임합니다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위임자 지정은 조직도 버튼을 통해 위임할 결재자를 지정할 수 있으며 지정된 위임자는 결재라인의 결재자로 변경되며 결재처리를 할 수 있습니다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2631A0E1-F57D-4513-9FB1-3FE0C1280ACF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3925397" y="3525932"/>
            <a:ext cx="1136189" cy="339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6B7FB2DE-A29E-46D8-8ACF-3175ECD8827A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3925397" y="3766471"/>
            <a:ext cx="3889866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5BED50E-0D4D-475A-BB3F-603B9E9577FF}"/>
              </a:ext>
            </a:extLst>
          </p:cNvPr>
          <p:cNvSpPr/>
          <p:nvPr/>
        </p:nvSpPr>
        <p:spPr>
          <a:xfrm>
            <a:off x="3195360" y="3405679"/>
            <a:ext cx="730037" cy="240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476330D-EBAA-4791-95E2-6B0B40B92335}"/>
              </a:ext>
            </a:extLst>
          </p:cNvPr>
          <p:cNvSpPr/>
          <p:nvPr/>
        </p:nvSpPr>
        <p:spPr>
          <a:xfrm>
            <a:off x="3195360" y="3643008"/>
            <a:ext cx="730037" cy="24692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066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3" y="184636"/>
            <a:ext cx="2557693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인쇄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스크랩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  : </a:t>
            </a:r>
            <a:r>
              <a:rPr lang="ko-KR" altLang="en-US" sz="1100" dirty="0"/>
              <a:t>원하는 부서에게 결재문서를 발신합니다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  : </a:t>
            </a:r>
            <a:r>
              <a:rPr lang="ko-KR" altLang="en-US" sz="1100" dirty="0"/>
              <a:t>결재문서를 인쇄합니다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: </a:t>
            </a:r>
            <a:r>
              <a:rPr lang="ko-KR" altLang="en-US" sz="1100" dirty="0"/>
              <a:t>결재문서를 다른 메뉴로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결재하기에서의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9D11FF-8BBF-45F7-BF59-0C5C1B8F0EE2}"/>
              </a:ext>
            </a:extLst>
          </p:cNvPr>
          <p:cNvSpPr txBox="1"/>
          <p:nvPr/>
        </p:nvSpPr>
        <p:spPr>
          <a:xfrm>
            <a:off x="3896397" y="1476153"/>
            <a:ext cx="7931750" cy="194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5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알림을 통해 신속하게 업무에 참조할 수 있도록 해줍니다</a:t>
            </a:r>
            <a:r>
              <a:rPr lang="en-US" altLang="ko-KR" sz="1100" dirty="0"/>
              <a:t>. </a:t>
            </a:r>
            <a:r>
              <a:rPr lang="ko-KR" altLang="en-US" sz="1100" dirty="0"/>
              <a:t>공유된 결재문서는 개인함  </a:t>
            </a:r>
            <a:r>
              <a:rPr lang="en-US" altLang="ko-KR" sz="1100" dirty="0"/>
              <a:t>-&gt;  </a:t>
            </a:r>
            <a:r>
              <a:rPr lang="ko-KR" altLang="en-US" sz="1100" dirty="0"/>
              <a:t>회람함에서 조회 가능합니다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en-US" altLang="ko-KR" sz="1100" dirty="0"/>
              <a:t> : </a:t>
            </a:r>
            <a:r>
              <a:rPr lang="ko-KR" altLang="en-US" sz="1100" dirty="0"/>
              <a:t>원하는 채팅방으로 결재문서를 공유합니다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en-US" altLang="ko-KR" sz="1100" dirty="0"/>
              <a:t> : </a:t>
            </a:r>
            <a:r>
              <a:rPr lang="ko-KR" altLang="en-US" sz="1100" dirty="0"/>
              <a:t>개인 </a:t>
            </a:r>
            <a:r>
              <a:rPr lang="ko-KR" altLang="en-US" sz="1100" dirty="0" err="1"/>
              <a:t>할일으로</a:t>
            </a:r>
            <a:r>
              <a:rPr lang="ko-KR" altLang="en-US" sz="1100" dirty="0"/>
              <a:t> 결재문서를 복사합니다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개인 즐겨찾기 메뉴로 결재문서를 복사합니다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게시판의 다른 메뉴로 결재문서를 복사합니다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문서관리로</a:t>
            </a:r>
            <a:r>
              <a:rPr lang="en-US" altLang="ko-KR" sz="1100" dirty="0"/>
              <a:t> </a:t>
            </a:r>
            <a:r>
              <a:rPr lang="ko-KR" altLang="en-US" sz="1100" dirty="0"/>
              <a:t>작성권한이 있는 문서함에 복사합니다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본 기능은 문서관리 솔루션을 구매한 경우에만 적용됩니다</a:t>
            </a:r>
            <a:r>
              <a:rPr lang="en-US" altLang="ko-KR" sz="1100" dirty="0"/>
              <a:t>.) </a:t>
            </a:r>
          </a:p>
          <a:p>
            <a:pPr>
              <a:lnSpc>
                <a:spcPts val="2050"/>
              </a:lnSpc>
            </a:pPr>
            <a:r>
              <a:rPr lang="en-US" altLang="ko-KR" sz="1100" dirty="0"/>
              <a:t> : </a:t>
            </a:r>
            <a:r>
              <a:rPr lang="ko-KR" altLang="en-US" sz="1100" dirty="0"/>
              <a:t>협업의 프로젝트로 결재문서를 복사합니다</a:t>
            </a:r>
            <a:r>
              <a:rPr lang="en-US" altLang="ko-KR" sz="1100" dirty="0"/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96615C-BC48-4DE2-B94B-BC88FA830289}"/>
              </a:ext>
            </a:extLst>
          </p:cNvPr>
          <p:cNvSpPr txBox="1"/>
          <p:nvPr/>
        </p:nvSpPr>
        <p:spPr>
          <a:xfrm>
            <a:off x="3135184" y="351615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F581CB-EE2E-478C-BFA6-7F3207AB8711}"/>
              </a:ext>
            </a:extLst>
          </p:cNvPr>
          <p:cNvSpPr txBox="1"/>
          <p:nvPr/>
        </p:nvSpPr>
        <p:spPr>
          <a:xfrm>
            <a:off x="3135182" y="3884706"/>
            <a:ext cx="86953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기안자나 결재자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기안참조자</a:t>
            </a:r>
            <a:r>
              <a:rPr lang="en-US" altLang="ko-KR" sz="1100" dirty="0"/>
              <a:t>, </a:t>
            </a:r>
            <a:r>
              <a:rPr lang="ko-KR" altLang="en-US" sz="1100" dirty="0"/>
              <a:t>공유 등 본 결재문서를 조회할 수 있는 모든 사용자들이 의견을 등록하는 기능으로서</a:t>
            </a:r>
            <a:r>
              <a:rPr lang="en-US" altLang="ko-KR" sz="1100" dirty="0"/>
              <a:t>, </a:t>
            </a:r>
            <a:r>
              <a:rPr lang="ko-KR" altLang="en-US" sz="1100" dirty="0"/>
              <a:t>항상 제공합니다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의견 작성 시 기안자와</a:t>
            </a:r>
            <a:r>
              <a:rPr lang="en-US" altLang="ko-KR" sz="1100" dirty="0"/>
              <a:t>, </a:t>
            </a:r>
            <a:r>
              <a:rPr lang="ko-KR" altLang="en-US" sz="1100" dirty="0"/>
              <a:t>기 결재자들에게 작성된 의견에 대한 알림이 발송됩니다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결재관련 알림 수신은 ‘</a:t>
            </a:r>
            <a:r>
              <a:rPr lang="ko-KR" altLang="en-US" sz="1100" dirty="0" err="1"/>
              <a:t>알림설정</a:t>
            </a:r>
            <a:r>
              <a:rPr lang="ko-KR" altLang="en-US" sz="1100" dirty="0"/>
              <a:t>’ 에서 ‘결재’ 알림 사용 시 수신됩니다</a:t>
            </a:r>
            <a:r>
              <a:rPr lang="en-US" altLang="ko-KR" sz="1100" dirty="0"/>
              <a:t>.)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C6DAAA13-122F-46FD-A345-B52B4E3CE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332" y="4882123"/>
            <a:ext cx="5970625" cy="17091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9AC9251-4A22-A56F-4980-246E527FA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730" y="575302"/>
            <a:ext cx="278430" cy="27843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22E457A-94D3-AE04-56C3-1181D54CE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825" y="851345"/>
            <a:ext cx="278430" cy="27843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235C39A-A678-6C7E-B367-0E0B46CF6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825" y="1129325"/>
            <a:ext cx="278430" cy="27843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B6FA82F-FF45-9F9A-0832-580C0A75F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1521927"/>
            <a:ext cx="669148" cy="19070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900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결재취소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801676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 승인 후 승인을 취소할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승인 취소는 결재자가 결재 승인 후 결재문서가 진행중인 문서에 대해서만 결재 </a:t>
            </a:r>
            <a:r>
              <a:rPr lang="en-US" altLang="ko-KR" sz="1100" dirty="0"/>
              <a:t>-&gt; </a:t>
            </a:r>
            <a:r>
              <a:rPr lang="ko-KR" altLang="en-US" sz="1100" dirty="0"/>
              <a:t>처리함 </a:t>
            </a:r>
            <a:r>
              <a:rPr lang="en-US" altLang="ko-KR" sz="1100" dirty="0"/>
              <a:t>-&gt; ‘</a:t>
            </a:r>
            <a:r>
              <a:rPr lang="ko-KR" altLang="en-US" sz="1100" dirty="0"/>
              <a:t>결재’ 메뉴에서 승인취소가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결재 처리함에 진행중인 문서일지라도 다음 결재자가 승인을 했다면 취소가 불가합니다</a:t>
            </a:r>
            <a:r>
              <a:rPr lang="en-US" altLang="ko-KR" sz="1100" dirty="0"/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승인취소 방법은 결재 처리함에서 문서 조회 후 결재 서명 이미지를 클릭 나오는 팝업창에서 ‘결재취소’ 버튼 클릭 시 취소 처리됩니다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결재하기에서의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90F82-ADB1-4DD2-8100-7EF5DE1A4100}"/>
              </a:ext>
            </a:extLst>
          </p:cNvPr>
          <p:cNvSpPr txBox="1"/>
          <p:nvPr/>
        </p:nvSpPr>
        <p:spPr>
          <a:xfrm>
            <a:off x="3135184" y="5174999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선결재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B7C2BE-353B-463E-A215-EC311F96C78D}"/>
              </a:ext>
            </a:extLst>
          </p:cNvPr>
          <p:cNvSpPr txBox="1"/>
          <p:nvPr/>
        </p:nvSpPr>
        <p:spPr>
          <a:xfrm>
            <a:off x="3135182" y="5543551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 예정인 문서들을 예결함에서 결재 대기자보다 먼저 결재할 수 있는 기능입니다</a:t>
            </a:r>
            <a:r>
              <a:rPr lang="en-US" altLang="ko-KR" sz="1100" dirty="0"/>
              <a:t>. - </a:t>
            </a:r>
            <a:r>
              <a:rPr lang="ko-KR" altLang="en-US" sz="1100" dirty="0"/>
              <a:t>관리자가 양식관리에 ‘</a:t>
            </a:r>
            <a:r>
              <a:rPr lang="ko-KR" altLang="en-US" sz="1100" dirty="0" err="1"/>
              <a:t>선결재사용</a:t>
            </a:r>
            <a:r>
              <a:rPr lang="ko-KR" altLang="en-US" sz="1100" dirty="0"/>
              <a:t>’ 옵션이 적용된 양식에 대해서만 기능을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선결재는 결재현황 정보의 문서 조회날짜가 예결함에서 조회 시 적용되며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선결재</a:t>
            </a:r>
            <a:r>
              <a:rPr lang="ko-KR" altLang="en-US" sz="1100" dirty="0"/>
              <a:t> 양식이 아닌 경우 예결함에서 조회해도 결재권자가 결재 순서일 때 조회 시에만 조회 날짜가 적용됩니다</a:t>
            </a:r>
            <a:r>
              <a:rPr lang="en-US" altLang="ko-KR" sz="11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2FBF7B-19B3-4EA6-93CC-6DBA86FA44CD}"/>
              </a:ext>
            </a:extLst>
          </p:cNvPr>
          <p:cNvSpPr txBox="1"/>
          <p:nvPr/>
        </p:nvSpPr>
        <p:spPr>
          <a:xfrm>
            <a:off x="3135183" y="4428651"/>
            <a:ext cx="2596749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참조 문서 풍선 도움말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E44EB8-297D-4D02-AA93-96DB6BF29262}"/>
              </a:ext>
            </a:extLst>
          </p:cNvPr>
          <p:cNvSpPr txBox="1"/>
          <p:nvPr/>
        </p:nvSpPr>
        <p:spPr>
          <a:xfrm>
            <a:off x="3135182" y="4797203"/>
            <a:ext cx="8801676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 참조문서를 첨부한 경우 문서번호가 나타납니다</a:t>
            </a:r>
            <a:r>
              <a:rPr lang="en-US" altLang="ko-KR" sz="1100" dirty="0"/>
              <a:t>. </a:t>
            </a:r>
            <a:r>
              <a:rPr lang="ko-KR" altLang="en-US" sz="1100" dirty="0"/>
              <a:t>마우스를 올려 놓으면 문서의 제목이 나타납니다</a:t>
            </a:r>
            <a:r>
              <a:rPr lang="en-US" altLang="ko-KR" sz="1100" dirty="0"/>
              <a:t>.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7E94803-AA7A-64CC-D2C7-1BEF30B79B28}"/>
              </a:ext>
            </a:extLst>
          </p:cNvPr>
          <p:cNvGrpSpPr/>
          <p:nvPr/>
        </p:nvGrpSpPr>
        <p:grpSpPr>
          <a:xfrm>
            <a:off x="3131933" y="1811754"/>
            <a:ext cx="7691172" cy="2495841"/>
            <a:chOff x="3131933" y="1811754"/>
            <a:chExt cx="8271310" cy="268410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E63357F-4ACE-7D83-349F-E97234C41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1933" y="1811754"/>
              <a:ext cx="6519165" cy="24953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B160994F-7551-E90D-035D-32C5C9673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3" t="77662" r="62270" b="3888"/>
            <a:stretch/>
          </p:blipFill>
          <p:spPr>
            <a:xfrm>
              <a:off x="3138489" y="4044624"/>
              <a:ext cx="2436606" cy="4512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9DDEC41F-B08A-4744-AD05-60CFEA1DDE69}"/>
                </a:ext>
              </a:extLst>
            </p:cNvPr>
            <p:cNvSpPr/>
            <p:nvPr/>
          </p:nvSpPr>
          <p:spPr>
            <a:xfrm>
              <a:off x="7060246" y="2520203"/>
              <a:ext cx="431868" cy="392471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255331B8-DE74-4196-8170-0C8359D80C38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7492114" y="2716438"/>
              <a:ext cx="376102" cy="1"/>
            </a:xfrm>
            <a:prstGeom prst="straightConnector1">
              <a:avLst/>
            </a:prstGeom>
            <a:ln w="22225" cmpd="sng">
              <a:solidFill>
                <a:schemeClr val="accent4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C7815548-3B34-40AB-8A46-D4843F5952BD}"/>
                </a:ext>
              </a:extLst>
            </p:cNvPr>
            <p:cNvSpPr/>
            <p:nvPr/>
          </p:nvSpPr>
          <p:spPr>
            <a:xfrm>
              <a:off x="3977156" y="4261644"/>
              <a:ext cx="590082" cy="219869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1B3471A-83E2-6DA6-2EE6-71D4B098C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59526" y="2109075"/>
              <a:ext cx="3443717" cy="1837242"/>
            </a:xfrm>
            <a:prstGeom prst="rect">
              <a:avLst/>
            </a:prstGeom>
            <a:ln w="19050">
              <a:solidFill>
                <a:schemeClr val="accent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21077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64F412D-5FA3-A66D-1F79-1F9682F43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036" y="1240039"/>
            <a:ext cx="7524700" cy="2379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결재문서들에 대하여 ‘진행 </a:t>
            </a:r>
            <a:r>
              <a:rPr lang="en-US" altLang="ko-KR" sz="1100" dirty="0"/>
              <a:t>/ </a:t>
            </a:r>
            <a:r>
              <a:rPr lang="ko-KR" altLang="en-US" sz="1100" dirty="0"/>
              <a:t>보류 </a:t>
            </a:r>
            <a:r>
              <a:rPr lang="en-US" altLang="ko-KR" sz="1100" dirty="0"/>
              <a:t>/ </a:t>
            </a:r>
            <a:r>
              <a:rPr lang="ko-KR" altLang="en-US" sz="1100" dirty="0"/>
              <a:t>완료 </a:t>
            </a:r>
            <a:r>
              <a:rPr lang="en-US" altLang="ko-KR" sz="1100" dirty="0"/>
              <a:t>/ </a:t>
            </a:r>
            <a:r>
              <a:rPr lang="ko-KR" altLang="en-US" sz="1100" dirty="0"/>
              <a:t>반려 등의 문서의 상태별로 조회할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기안함에서 양식별로도 조회가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B7C2BE-353B-463E-A215-EC311F96C78D}"/>
              </a:ext>
            </a:extLst>
          </p:cNvPr>
          <p:cNvSpPr txBox="1"/>
          <p:nvPr/>
        </p:nvSpPr>
        <p:spPr>
          <a:xfrm>
            <a:off x="3135182" y="3918451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결재문서들에 대하여 진행중인 결재문서 내역을 제공합니다</a:t>
            </a:r>
            <a:r>
              <a:rPr lang="en-US" altLang="ko-KR" sz="1100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90F82-ADB1-4DD2-8100-7EF5DE1A4100}"/>
              </a:ext>
            </a:extLst>
          </p:cNvPr>
          <p:cNvSpPr txBox="1"/>
          <p:nvPr/>
        </p:nvSpPr>
        <p:spPr>
          <a:xfrm>
            <a:off x="3135184" y="3549899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DDEC41F-B08A-4744-AD05-60CFEA1DDE69}"/>
              </a:ext>
            </a:extLst>
          </p:cNvPr>
          <p:cNvSpPr/>
          <p:nvPr/>
        </p:nvSpPr>
        <p:spPr>
          <a:xfrm>
            <a:off x="5689600" y="2908299"/>
            <a:ext cx="428625" cy="29845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3C03DE-B94E-4C79-9510-E7478CE39862}"/>
              </a:ext>
            </a:extLst>
          </p:cNvPr>
          <p:cNvSpPr/>
          <p:nvPr/>
        </p:nvSpPr>
        <p:spPr>
          <a:xfrm>
            <a:off x="3165008" y="2835628"/>
            <a:ext cx="505292" cy="76482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618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2535FE5-227E-48AD-8F06-19B4FB5D2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297" y="2001370"/>
            <a:ext cx="3606499" cy="263890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C8A538F-0AA5-49B0-B449-EE8D721E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134" y="4630527"/>
            <a:ext cx="3603974" cy="1896828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3762248-B31F-4FCC-B73D-FB36D5029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626" y="2001370"/>
            <a:ext cx="4648895" cy="4525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4" y="553919"/>
            <a:ext cx="8695345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결재문서들에 대하여 결재가 완료된 문서 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기안함</a:t>
            </a:r>
            <a:r>
              <a:rPr lang="en-US" altLang="ko-KR" sz="1100" dirty="0"/>
              <a:t>(</a:t>
            </a:r>
            <a:r>
              <a:rPr lang="ko-KR" altLang="en-US" sz="1100" dirty="0"/>
              <a:t>완료</a:t>
            </a:r>
            <a:r>
              <a:rPr lang="en-US" altLang="ko-KR" sz="1100" dirty="0"/>
              <a:t>)</a:t>
            </a:r>
            <a:r>
              <a:rPr lang="ko-KR" altLang="en-US" sz="1100" dirty="0"/>
              <a:t>가 된 공문들은 조회화면에서 </a:t>
            </a:r>
            <a:r>
              <a:rPr lang="ko-KR" altLang="en-US" sz="1100" dirty="0" err="1"/>
              <a:t>부서발신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문서발송신청</a:t>
            </a:r>
            <a:r>
              <a:rPr lang="en-US" altLang="ko-KR" sz="1100" dirty="0"/>
              <a:t>, </a:t>
            </a:r>
            <a:r>
              <a:rPr lang="ko-KR" altLang="en-US" sz="1100" dirty="0"/>
              <a:t>인쇄</a:t>
            </a:r>
            <a:r>
              <a:rPr lang="en-US" altLang="ko-KR" sz="1100" dirty="0"/>
              <a:t>, </a:t>
            </a:r>
            <a:r>
              <a:rPr lang="ko-KR" altLang="en-US" sz="1100" dirty="0"/>
              <a:t>스크랩의 기능이 제공됩니다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</a:t>
            </a:r>
            <a:r>
              <a:rPr lang="ko-KR" altLang="en-US" sz="1100" dirty="0" err="1"/>
              <a:t>부서발신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부서함의 수신함으로 지정되어 </a:t>
            </a:r>
            <a:r>
              <a:rPr lang="ko-KR" altLang="en-US" sz="1100" dirty="0" err="1"/>
              <a:t>조회자</a:t>
            </a:r>
            <a:r>
              <a:rPr lang="ko-KR" altLang="en-US" sz="1100" dirty="0"/>
              <a:t> 자신의 부서로 수신된 결재문서를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</a:t>
            </a:r>
            <a:r>
              <a:rPr lang="ko-KR" altLang="en-US" sz="1100" dirty="0" err="1"/>
              <a:t>문서발송신청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신청 화면에서 </a:t>
            </a:r>
            <a:r>
              <a:rPr lang="en-US" altLang="ko-KR" sz="1100" dirty="0"/>
              <a:t>‘</a:t>
            </a:r>
            <a:r>
              <a:rPr lang="ko-KR" altLang="en-US" sz="1100" dirty="0"/>
              <a:t>발송방법</a:t>
            </a:r>
            <a:r>
              <a:rPr lang="en-US" altLang="ko-KR" sz="1100" dirty="0"/>
              <a:t>, </a:t>
            </a:r>
            <a:r>
              <a:rPr lang="ko-KR" altLang="en-US" sz="1100" dirty="0"/>
              <a:t>헤더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푸터</a:t>
            </a:r>
            <a:r>
              <a:rPr lang="ko-KR" altLang="en-US" sz="1100" dirty="0"/>
              <a:t> 지정과 발송목적</a:t>
            </a:r>
            <a:r>
              <a:rPr lang="en-US" altLang="ko-KR" sz="1100" dirty="0"/>
              <a:t>’</a:t>
            </a:r>
            <a:r>
              <a:rPr lang="ko-KR" altLang="en-US" sz="1100" dirty="0"/>
              <a:t>을 작성하고 신청 시 공문으로 변환되어 개인함의 </a:t>
            </a:r>
            <a:r>
              <a:rPr lang="ko-KR" altLang="en-US" sz="1100" dirty="0" err="1"/>
              <a:t>공문함에</a:t>
            </a:r>
            <a:r>
              <a:rPr lang="ko-KR" altLang="en-US" sz="1100" dirty="0"/>
              <a:t> 저장됩니다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기안함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378CA6D-787A-47CD-9643-BCF8F76F494D}"/>
              </a:ext>
            </a:extLst>
          </p:cNvPr>
          <p:cNvSpPr/>
          <p:nvPr/>
        </p:nvSpPr>
        <p:spPr>
          <a:xfrm>
            <a:off x="6655784" y="3744971"/>
            <a:ext cx="235553" cy="23648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2B50306-E133-4DEB-A018-DAA38A4F3477}"/>
              </a:ext>
            </a:extLst>
          </p:cNvPr>
          <p:cNvSpPr/>
          <p:nvPr/>
        </p:nvSpPr>
        <p:spPr>
          <a:xfrm>
            <a:off x="6912839" y="3744971"/>
            <a:ext cx="235553" cy="23648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EBB0AF0E-1128-4F50-A15D-29C36C896714}"/>
              </a:ext>
            </a:extLst>
          </p:cNvPr>
          <p:cNvCxnSpPr>
            <a:cxnSpLocks/>
            <a:stCxn id="14" idx="0"/>
          </p:cNvCxnSpPr>
          <p:nvPr/>
        </p:nvCxnSpPr>
        <p:spPr>
          <a:xfrm rot="5400000" flipH="1" flipV="1">
            <a:off x="6873907" y="2833355"/>
            <a:ext cx="811271" cy="1011962"/>
          </a:xfrm>
          <a:prstGeom prst="bentConnector2">
            <a:avLst/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연결선: 꺾임 31">
            <a:extLst>
              <a:ext uri="{FF2B5EF4-FFF2-40B4-BE49-F238E27FC236}">
                <a16:creationId xmlns:a16="http://schemas.microsoft.com/office/drawing/2014/main" id="{232823A0-144B-4CD0-9DDF-CBB14BCF109B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09325" y="4402745"/>
            <a:ext cx="1597488" cy="754907"/>
          </a:xfrm>
          <a:prstGeom prst="bentConnector3">
            <a:avLst>
              <a:gd name="adj1" fmla="val 100085"/>
            </a:avLst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>
            <a:extLst>
              <a:ext uri="{FF2B5EF4-FFF2-40B4-BE49-F238E27FC236}">
                <a16:creationId xmlns:a16="http://schemas.microsoft.com/office/drawing/2014/main" id="{0146B48D-5ED5-4018-884E-AAFA3A0F7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664" y="1101157"/>
            <a:ext cx="265094" cy="26509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95EA0EB2-919F-40F7-88A7-0CE5B45E4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664" y="1373962"/>
            <a:ext cx="265094" cy="2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29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2194BD1-937A-E0F6-46BC-8F798A6A2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614221"/>
            <a:ext cx="4188760" cy="2461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01C93F4-6138-4CFC-99E3-722942A5E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b="14101"/>
          <a:stretch/>
        </p:blipFill>
        <p:spPr>
          <a:xfrm>
            <a:off x="3135182" y="5303788"/>
            <a:ext cx="3686175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40836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대외문서작성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사용자가 직접 문서발송 신청을 통해 변환된 공문은 개인함의 </a:t>
            </a:r>
            <a:r>
              <a:rPr lang="ko-KR" altLang="en-US" sz="1100" dirty="0" err="1"/>
              <a:t>공문함에서</a:t>
            </a:r>
            <a:r>
              <a:rPr lang="ko-KR" altLang="en-US" sz="1100" dirty="0"/>
              <a:t> 공문을 조회합니다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</a:t>
            </a:r>
            <a:r>
              <a:rPr lang="en-US" altLang="ko-KR" sz="1100" dirty="0"/>
              <a:t>,</a:t>
            </a:r>
            <a:r>
              <a:rPr lang="ko-KR" altLang="en-US" sz="1100" dirty="0"/>
              <a:t>참조 등의 정보는 기안시에 입력된 ‘대외문서작성’ 팝업에 입력된 정보가 제공되며 기타 공문서의 상단의 ‘공문 슬로건’ 문구는 관리자가 관리메뉴에서 지정한 문구가 표시되며 원하는 문구로 설정이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기안함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5A3AA-1070-4923-918B-D0197974795D}"/>
              </a:ext>
            </a:extLst>
          </p:cNvPr>
          <p:cNvSpPr txBox="1"/>
          <p:nvPr/>
        </p:nvSpPr>
        <p:spPr>
          <a:xfrm>
            <a:off x="3135182" y="4557496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결재문서들에 대하여 결재문서가 반려된 문서 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반려된 문서를 다시 수정해서 기안할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특정 데이터 연동 문서는 수정 불가할 수 있음</a:t>
            </a:r>
            <a:r>
              <a:rPr lang="en-US" altLang="ko-KR" sz="1100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F6236E-9732-4092-A575-234CEBFC5281}"/>
              </a:ext>
            </a:extLst>
          </p:cNvPr>
          <p:cNvSpPr txBox="1"/>
          <p:nvPr/>
        </p:nvSpPr>
        <p:spPr>
          <a:xfrm>
            <a:off x="3135184" y="418894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반려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E5DD5F8-13C4-4DB0-A048-1A9E61946E96}"/>
              </a:ext>
            </a:extLst>
          </p:cNvPr>
          <p:cNvSpPr/>
          <p:nvPr/>
        </p:nvSpPr>
        <p:spPr>
          <a:xfrm>
            <a:off x="3444430" y="5646356"/>
            <a:ext cx="622745" cy="67381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E61D92D-8E32-40FA-980C-19F6BD340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854" y="1508760"/>
            <a:ext cx="4122167" cy="2566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A0FF4D6D-8E6E-4E97-974D-BE90B65A0120}"/>
              </a:ext>
            </a:extLst>
          </p:cNvPr>
          <p:cNvSpPr/>
          <p:nvPr/>
        </p:nvSpPr>
        <p:spPr>
          <a:xfrm>
            <a:off x="3821936" y="1755699"/>
            <a:ext cx="1081058" cy="30646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118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883E23C-77D4-17B3-3EE2-FE7A2402C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4666021"/>
            <a:ext cx="5616953" cy="2020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기안을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문서나 현재 결재라인에 자신이 포함되어 결재 승인처리를 한 문서 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 문서들에 대하여 자신이 결재 처리한 문서 외 합의</a:t>
            </a:r>
            <a:r>
              <a:rPr lang="en-US" altLang="ko-KR" sz="1100" dirty="0"/>
              <a:t>/</a:t>
            </a:r>
            <a:r>
              <a:rPr lang="ko-KR" altLang="en-US" sz="1100" dirty="0"/>
              <a:t>보류</a:t>
            </a:r>
            <a:r>
              <a:rPr lang="en-US" altLang="ko-KR" sz="1100" dirty="0"/>
              <a:t>/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 처리한 문서를 구분해서 조회할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처리함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33872F-8A16-4AE1-884F-4F1EEEC66B71}"/>
              </a:ext>
            </a:extLst>
          </p:cNvPr>
          <p:cNvSpPr txBox="1"/>
          <p:nvPr/>
        </p:nvSpPr>
        <p:spPr>
          <a:xfrm>
            <a:off x="3135184" y="1162099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012368-C4D0-4862-8590-EDFDC05AA68C}"/>
              </a:ext>
            </a:extLst>
          </p:cNvPr>
          <p:cNvSpPr txBox="1"/>
          <p:nvPr/>
        </p:nvSpPr>
        <p:spPr>
          <a:xfrm>
            <a:off x="3135182" y="1530651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현재 결재라인에 자신이 포함되어 합의 승인처리를 한 문서내역을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0058C2-A0CC-44A6-A4BB-33F0FA89A47F}"/>
              </a:ext>
            </a:extLst>
          </p:cNvPr>
          <p:cNvSpPr txBox="1"/>
          <p:nvPr/>
        </p:nvSpPr>
        <p:spPr>
          <a:xfrm>
            <a:off x="3135182" y="2254198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현재 결재라인에 자신이 포함되어 보류 처리를 한 문서내역을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CD4A18-981B-4F99-938A-0189F5AD71F8}"/>
              </a:ext>
            </a:extLst>
          </p:cNvPr>
          <p:cNvSpPr txBox="1"/>
          <p:nvPr/>
        </p:nvSpPr>
        <p:spPr>
          <a:xfrm>
            <a:off x="3135184" y="188564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00D2A8-6F8E-45D0-B4FE-2E499BC0E44B}"/>
              </a:ext>
            </a:extLst>
          </p:cNvPr>
          <p:cNvSpPr txBox="1"/>
          <p:nvPr/>
        </p:nvSpPr>
        <p:spPr>
          <a:xfrm>
            <a:off x="3135182" y="2976967"/>
            <a:ext cx="8695345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현재 결재라인에 자신이 포함되어 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 처리를 한 문서내역을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후결</a:t>
            </a:r>
            <a:r>
              <a:rPr lang="ko-KR" altLang="en-US" sz="1100" dirty="0"/>
              <a:t> 처리는 환경설정 </a:t>
            </a:r>
            <a:r>
              <a:rPr lang="en-US" altLang="ko-KR" sz="1100" dirty="0"/>
              <a:t>-&gt; </a:t>
            </a:r>
            <a:r>
              <a:rPr lang="ko-KR" altLang="en-US" sz="1100" dirty="0"/>
              <a:t>부재설정의 ‘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’ 옵션 사용시 적용되며 아래와 같이 결재 진행상태에 따라 처리 방법이 다르게 됩니다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100" dirty="0"/>
              <a:t>결재자가 </a:t>
            </a:r>
            <a:r>
              <a:rPr lang="ko-KR" altLang="en-US" sz="1100" dirty="0" err="1"/>
              <a:t>후결자를</a:t>
            </a:r>
            <a:r>
              <a:rPr lang="ko-KR" altLang="en-US" sz="1100" dirty="0"/>
              <a:t> 제외하고 모두 결재가 완료된 경우 </a:t>
            </a:r>
            <a:r>
              <a:rPr lang="ko-KR" altLang="en-US" sz="1100" dirty="0" err="1"/>
              <a:t>후결자는</a:t>
            </a:r>
            <a:r>
              <a:rPr lang="ko-KR" altLang="en-US" sz="1100" dirty="0"/>
              <a:t> 후결함에서 확인’ 만 가능</a:t>
            </a:r>
            <a:endParaRPr lang="en-US" altLang="ko-KR" sz="1100" dirty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100" dirty="0"/>
              <a:t>결재가 진행중인 문서에 대하여 </a:t>
            </a:r>
            <a:r>
              <a:rPr lang="ko-KR" altLang="en-US" sz="1100" dirty="0" err="1"/>
              <a:t>후결자는</a:t>
            </a:r>
            <a:r>
              <a:rPr lang="ko-KR" altLang="en-US" sz="1100" dirty="0"/>
              <a:t> ‘요청</a:t>
            </a:r>
            <a:r>
              <a:rPr lang="en-US" altLang="ko-KR" sz="1100" dirty="0"/>
              <a:t>(</a:t>
            </a:r>
            <a:r>
              <a:rPr lang="ko-KR" altLang="en-US" sz="1100" dirty="0"/>
              <a:t>결재하기</a:t>
            </a:r>
            <a:r>
              <a:rPr lang="en-US" altLang="ko-KR" sz="1100" dirty="0"/>
              <a:t>)’ </a:t>
            </a:r>
            <a:r>
              <a:rPr lang="ko-KR" altLang="en-US" sz="1100" dirty="0"/>
              <a:t>과 </a:t>
            </a:r>
            <a:r>
              <a:rPr lang="ko-KR" altLang="en-US" sz="1100" dirty="0" err="1"/>
              <a:t>후결함</a:t>
            </a:r>
            <a:r>
              <a:rPr lang="ko-KR" altLang="en-US" sz="1100" dirty="0"/>
              <a:t> 에서 ‘승인</a:t>
            </a:r>
            <a:r>
              <a:rPr lang="en-US" altLang="ko-KR" sz="1100" dirty="0"/>
              <a:t>/</a:t>
            </a:r>
            <a:r>
              <a:rPr lang="ko-KR" altLang="en-US" sz="1100" dirty="0"/>
              <a:t>반려’ 등의 결재처리 가능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/>
              <a:t>  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결재가 진행중인 결재문서 대상으로 ‘요청</a:t>
            </a:r>
            <a:r>
              <a:rPr lang="en-US" altLang="ko-KR" sz="1100" dirty="0"/>
              <a:t>(</a:t>
            </a:r>
            <a:r>
              <a:rPr lang="ko-KR" altLang="en-US" sz="1100" dirty="0"/>
              <a:t>결재하기</a:t>
            </a:r>
            <a:r>
              <a:rPr lang="en-US" altLang="ko-KR" sz="1100" dirty="0"/>
              <a:t>)’ </a:t>
            </a:r>
            <a:r>
              <a:rPr lang="ko-KR" altLang="en-US" sz="1100" dirty="0"/>
              <a:t>에서 ‘승인’ 처리한 문서의 조회는 </a:t>
            </a:r>
            <a:r>
              <a:rPr lang="ko-KR" altLang="en-US" sz="1100" dirty="0" err="1"/>
              <a:t>후결자가</a:t>
            </a:r>
            <a:r>
              <a:rPr lang="ko-KR" altLang="en-US" sz="1100" dirty="0"/>
              <a:t> 결재를 승인 처리한 문서로서  ‘결재 </a:t>
            </a:r>
            <a:r>
              <a:rPr lang="en-US" altLang="ko-KR" sz="1100" dirty="0"/>
              <a:t>-&gt; </a:t>
            </a:r>
            <a:r>
              <a:rPr lang="ko-KR" altLang="en-US" sz="1100" dirty="0"/>
              <a:t>처리함 </a:t>
            </a:r>
            <a:r>
              <a:rPr lang="en-US" altLang="ko-KR" sz="1100" dirty="0"/>
              <a:t>-&gt; </a:t>
            </a:r>
            <a:r>
              <a:rPr lang="ko-KR" altLang="en-US" sz="1100" dirty="0"/>
              <a:t>결재함’ 에서 확인</a:t>
            </a:r>
            <a:endParaRPr lang="en-US" altLang="ko-KR" sz="11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C92AD8-9AB6-4C2C-8C9C-086F99309A33}"/>
              </a:ext>
            </a:extLst>
          </p:cNvPr>
          <p:cNvSpPr txBox="1"/>
          <p:nvPr/>
        </p:nvSpPr>
        <p:spPr>
          <a:xfrm>
            <a:off x="3135184" y="260841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후결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3C03DE-B94E-4C79-9510-E7478CE39862}"/>
              </a:ext>
            </a:extLst>
          </p:cNvPr>
          <p:cNvSpPr/>
          <p:nvPr/>
        </p:nvSpPr>
        <p:spPr>
          <a:xfrm>
            <a:off x="3160723" y="6006959"/>
            <a:ext cx="387340" cy="68911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6BE8962-05A8-4993-8EFF-4FAD2A6338E5}"/>
              </a:ext>
            </a:extLst>
          </p:cNvPr>
          <p:cNvSpPr/>
          <p:nvPr/>
        </p:nvSpPr>
        <p:spPr>
          <a:xfrm>
            <a:off x="4454533" y="4736958"/>
            <a:ext cx="927091" cy="23032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13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006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THE GWARE </a:t>
            </a:r>
            <a:r>
              <a:rPr lang="ko-KR" altLang="en-US" sz="1050" dirty="0"/>
              <a:t>결재는 오프라인 문서 대신 온라인으로 쉽고 빠른 의사결정으로 시간과 에너지를 절약할 수 있는 장점이 있습니다</a:t>
            </a:r>
            <a:r>
              <a:rPr lang="en-US" altLang="ko-KR" sz="1050" dirty="0"/>
              <a:t>. </a:t>
            </a:r>
            <a:r>
              <a:rPr lang="ko-KR" altLang="en-US" sz="1050" dirty="0"/>
              <a:t>단순히 문서를 기안하고 결재</a:t>
            </a:r>
            <a:r>
              <a:rPr lang="en-US" altLang="ko-KR" sz="1050" dirty="0"/>
              <a:t>(</a:t>
            </a:r>
            <a:r>
              <a:rPr lang="ko-KR" altLang="en-US" sz="1050" dirty="0"/>
              <a:t>승인</a:t>
            </a:r>
            <a:r>
              <a:rPr lang="en-US" altLang="ko-KR" sz="1050" dirty="0"/>
              <a:t>/</a:t>
            </a:r>
            <a:r>
              <a:rPr lang="ko-KR" altLang="en-US" sz="1050" dirty="0"/>
              <a:t>반려</a:t>
            </a:r>
            <a:r>
              <a:rPr lang="en-US" altLang="ko-KR" sz="1050" dirty="0"/>
              <a:t>)</a:t>
            </a:r>
            <a:r>
              <a:rPr lang="ko-KR" altLang="en-US" sz="1050" dirty="0"/>
              <a:t>하는 것 이상의 딱딱한 업무 절차와 업무영역을 상황에 따라 쉽고 빠르게 언제 어디서나 간편하게 의사결정을 할 수 있습니다</a:t>
            </a:r>
            <a:r>
              <a:rPr lang="en-US" altLang="ko-KR" sz="1050" dirty="0"/>
              <a:t>. 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 GWARE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결재는 아래와 같은 크게 </a:t>
            </a:r>
            <a:r>
              <a:rPr lang="en-US" altLang="ko-KR" sz="1100" dirty="0"/>
              <a:t>3</a:t>
            </a:r>
            <a:r>
              <a:rPr lang="ko-KR" altLang="en-US" sz="1100" dirty="0"/>
              <a:t>가지 형태로 구분하여 그 기능을 제공합니다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/>
              <a:t>내부</a:t>
            </a:r>
            <a:r>
              <a:rPr lang="en-US" altLang="ko-KR" sz="1100" dirty="0"/>
              <a:t>(</a:t>
            </a:r>
            <a:r>
              <a:rPr lang="ko-KR" altLang="en-US" sz="1100" dirty="0"/>
              <a:t>소속부서</a:t>
            </a:r>
            <a:r>
              <a:rPr lang="en-US" altLang="ko-KR" sz="1100" dirty="0"/>
              <a:t>) </a:t>
            </a:r>
            <a:r>
              <a:rPr lang="ko-KR" altLang="en-US" sz="1100" dirty="0"/>
              <a:t>기안하기 </a:t>
            </a:r>
            <a:r>
              <a:rPr lang="en-US" altLang="ko-KR" sz="1100" dirty="0"/>
              <a:t>/ </a:t>
            </a:r>
            <a:r>
              <a:rPr lang="ko-KR" altLang="en-US" sz="1100" dirty="0"/>
              <a:t>부서문서 </a:t>
            </a:r>
            <a:r>
              <a:rPr lang="ko-KR" altLang="en-US" sz="1100" dirty="0" err="1"/>
              <a:t>수발신</a:t>
            </a:r>
            <a:r>
              <a:rPr lang="en-US" altLang="ko-KR" sz="1100" dirty="0"/>
              <a:t>(</a:t>
            </a:r>
            <a:r>
              <a:rPr lang="ko-KR" altLang="en-US" sz="1100" dirty="0"/>
              <a:t>업무협조</a:t>
            </a:r>
            <a:r>
              <a:rPr lang="en-US" altLang="ko-KR" sz="1100" dirty="0"/>
              <a:t>) / </a:t>
            </a:r>
            <a:r>
              <a:rPr lang="ko-KR" altLang="en-US" sz="1100" dirty="0"/>
              <a:t>공문 발송 프로세스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7E7FAC-AE27-4B69-85F9-8409B7A36C1A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개요</a:t>
            </a:r>
          </a:p>
        </p:txBody>
      </p:sp>
      <p:sp>
        <p:nvSpPr>
          <p:cNvPr id="74" name="Rounded Rectangle 153">
            <a:extLst>
              <a:ext uri="{FF2B5EF4-FFF2-40B4-BE49-F238E27FC236}">
                <a16:creationId xmlns:a16="http://schemas.microsoft.com/office/drawing/2014/main" id="{12C4117D-30A6-47A7-BC8C-6B102928CB48}"/>
              </a:ext>
            </a:extLst>
          </p:cNvPr>
          <p:cNvSpPr/>
          <p:nvPr/>
        </p:nvSpPr>
        <p:spPr>
          <a:xfrm>
            <a:off x="3988921" y="5436613"/>
            <a:ext cx="7089588" cy="933824"/>
          </a:xfrm>
          <a:prstGeom prst="roundRect">
            <a:avLst>
              <a:gd name="adj" fmla="val 20220"/>
            </a:avLst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152">
            <a:extLst>
              <a:ext uri="{FF2B5EF4-FFF2-40B4-BE49-F238E27FC236}">
                <a16:creationId xmlns:a16="http://schemas.microsoft.com/office/drawing/2014/main" id="{7FAEC8B3-02E9-4437-8295-C29156BB9552}"/>
              </a:ext>
            </a:extLst>
          </p:cNvPr>
          <p:cNvSpPr/>
          <p:nvPr/>
        </p:nvSpPr>
        <p:spPr>
          <a:xfrm>
            <a:off x="3988921" y="3892180"/>
            <a:ext cx="7089588" cy="1544433"/>
          </a:xfrm>
          <a:prstGeom prst="roundRect">
            <a:avLst>
              <a:gd name="adj" fmla="val 10620"/>
            </a:avLst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151">
            <a:extLst>
              <a:ext uri="{FF2B5EF4-FFF2-40B4-BE49-F238E27FC236}">
                <a16:creationId xmlns:a16="http://schemas.microsoft.com/office/drawing/2014/main" id="{69DD023F-E4BA-40E0-AC42-EA31D48931E9}"/>
              </a:ext>
            </a:extLst>
          </p:cNvPr>
          <p:cNvSpPr/>
          <p:nvPr/>
        </p:nvSpPr>
        <p:spPr>
          <a:xfrm>
            <a:off x="3988921" y="1350201"/>
            <a:ext cx="7089588" cy="2541979"/>
          </a:xfrm>
          <a:prstGeom prst="roundRect">
            <a:avLst>
              <a:gd name="adj" fmla="val 7093"/>
            </a:avLst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액자 128">
            <a:extLst>
              <a:ext uri="{FF2B5EF4-FFF2-40B4-BE49-F238E27FC236}">
                <a16:creationId xmlns:a16="http://schemas.microsoft.com/office/drawing/2014/main" id="{D1340900-6B4A-4902-A2ED-733748036B04}"/>
              </a:ext>
            </a:extLst>
          </p:cNvPr>
          <p:cNvSpPr/>
          <p:nvPr/>
        </p:nvSpPr>
        <p:spPr bwMode="auto">
          <a:xfrm>
            <a:off x="4071265" y="1434695"/>
            <a:ext cx="1938314" cy="380946"/>
          </a:xfrm>
          <a:prstGeom prst="frame">
            <a:avLst>
              <a:gd name="adj1" fmla="val 8578"/>
            </a:avLst>
          </a:prstGeom>
          <a:solidFill>
            <a:srgbClr val="3A9C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3009" tIns="41505" rIns="83009" bIns="41505" anchor="ctr"/>
          <a:lstStyle/>
          <a:p>
            <a:pPr algn="ctr">
              <a:defRPr/>
            </a:pPr>
            <a:r>
              <a:rPr lang="ko-KR" altLang="en-US" sz="1300" b="1" kern="1200" dirty="0">
                <a:latin typeface="나눔바른고딕"/>
                <a:ea typeface="나눔바른고딕"/>
                <a:cs typeface="나눔바른고딕"/>
              </a:rPr>
              <a:t>기안하기 </a:t>
            </a:r>
            <a:r>
              <a:rPr lang="en-US" altLang="ko-KR" sz="1300" b="1" kern="1200" dirty="0">
                <a:latin typeface="나눔바른고딕"/>
                <a:ea typeface="나눔바른고딕"/>
                <a:cs typeface="나눔바른고딕"/>
              </a:rPr>
              <a:t>(</a:t>
            </a:r>
            <a:r>
              <a:rPr lang="ko-KR" altLang="en-US" sz="1300" b="1" kern="1200" dirty="0">
                <a:latin typeface="나눔바른고딕"/>
                <a:ea typeface="나눔바른고딕"/>
                <a:cs typeface="나눔바른고딕"/>
              </a:rPr>
              <a:t>소속부서 결재</a:t>
            </a:r>
            <a:r>
              <a:rPr lang="en-US" altLang="ko-KR" sz="1300" b="1" kern="1200" dirty="0">
                <a:latin typeface="나눔바른고딕"/>
                <a:ea typeface="나눔바른고딕"/>
                <a:cs typeface="나눔바른고딕"/>
              </a:rPr>
              <a:t>)</a:t>
            </a:r>
            <a:endParaRPr lang="ko-KR" altLang="en-US" sz="1300" b="1" kern="1200" dirty="0">
              <a:latin typeface="나눔바른고딕"/>
              <a:ea typeface="나눔바른고딕"/>
              <a:cs typeface="나눔바른고딕"/>
            </a:endParaRPr>
          </a:p>
        </p:txBody>
      </p:sp>
      <p:sp>
        <p:nvSpPr>
          <p:cNvPr id="78" name="Pentagon 3">
            <a:extLst>
              <a:ext uri="{FF2B5EF4-FFF2-40B4-BE49-F238E27FC236}">
                <a16:creationId xmlns:a16="http://schemas.microsoft.com/office/drawing/2014/main" id="{05775F60-CF3E-4C8D-8EDE-B75E0686C6AE}"/>
              </a:ext>
            </a:extLst>
          </p:cNvPr>
          <p:cNvSpPr/>
          <p:nvPr/>
        </p:nvSpPr>
        <p:spPr>
          <a:xfrm>
            <a:off x="4284510" y="2465621"/>
            <a:ext cx="997280" cy="373966"/>
          </a:xfrm>
          <a:prstGeom prst="homePlate">
            <a:avLst/>
          </a:prstGeom>
          <a:solidFill>
            <a:srgbClr val="E86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300" dirty="0"/>
              <a:t>양식함</a:t>
            </a:r>
            <a:endParaRPr lang="en-US" sz="1300" dirty="0"/>
          </a:p>
        </p:txBody>
      </p:sp>
      <p:sp>
        <p:nvSpPr>
          <p:cNvPr id="79" name="Snip Single Corner Rectangle 4">
            <a:extLst>
              <a:ext uri="{FF2B5EF4-FFF2-40B4-BE49-F238E27FC236}">
                <a16:creationId xmlns:a16="http://schemas.microsoft.com/office/drawing/2014/main" id="{2603275A-6F40-4F21-BF57-BA8CB2BBABD4}"/>
              </a:ext>
            </a:extLst>
          </p:cNvPr>
          <p:cNvSpPr/>
          <p:nvPr/>
        </p:nvSpPr>
        <p:spPr>
          <a:xfrm>
            <a:off x="5576218" y="2465621"/>
            <a:ext cx="997280" cy="373966"/>
          </a:xfrm>
          <a:prstGeom prst="snip1Rect">
            <a:avLst/>
          </a:prstGeom>
          <a:solidFill>
            <a:srgbClr val="3A9C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endParaRPr lang="en-US" sz="840" dirty="0"/>
          </a:p>
        </p:txBody>
      </p:sp>
      <p:sp>
        <p:nvSpPr>
          <p:cNvPr id="80" name="Rounded Rectangle 5">
            <a:extLst>
              <a:ext uri="{FF2B5EF4-FFF2-40B4-BE49-F238E27FC236}">
                <a16:creationId xmlns:a16="http://schemas.microsoft.com/office/drawing/2014/main" id="{73A9486D-F906-4493-87ED-7C69D79E4409}"/>
              </a:ext>
            </a:extLst>
          </p:cNvPr>
          <p:cNvSpPr/>
          <p:nvPr/>
        </p:nvSpPr>
        <p:spPr>
          <a:xfrm>
            <a:off x="6872362" y="1753352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1" name="Rounded Rectangle 35">
            <a:extLst>
              <a:ext uri="{FF2B5EF4-FFF2-40B4-BE49-F238E27FC236}">
                <a16:creationId xmlns:a16="http://schemas.microsoft.com/office/drawing/2014/main" id="{29F171D4-83AD-4ACC-BB74-7B50943DA21D}"/>
              </a:ext>
            </a:extLst>
          </p:cNvPr>
          <p:cNvSpPr/>
          <p:nvPr/>
        </p:nvSpPr>
        <p:spPr>
          <a:xfrm>
            <a:off x="6872362" y="2465621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2" name="Rounded Rectangle 37">
            <a:extLst>
              <a:ext uri="{FF2B5EF4-FFF2-40B4-BE49-F238E27FC236}">
                <a16:creationId xmlns:a16="http://schemas.microsoft.com/office/drawing/2014/main" id="{BD6F7C48-4042-4262-9DD6-96CFAE5FBBFF}"/>
              </a:ext>
            </a:extLst>
          </p:cNvPr>
          <p:cNvSpPr/>
          <p:nvPr/>
        </p:nvSpPr>
        <p:spPr>
          <a:xfrm>
            <a:off x="6872362" y="3143435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3" name="Preparation 6">
            <a:extLst>
              <a:ext uri="{FF2B5EF4-FFF2-40B4-BE49-F238E27FC236}">
                <a16:creationId xmlns:a16="http://schemas.microsoft.com/office/drawing/2014/main" id="{B8FAC0CD-5F17-4C26-A813-25218EA99F67}"/>
              </a:ext>
            </a:extLst>
          </p:cNvPr>
          <p:cNvSpPr/>
          <p:nvPr/>
        </p:nvSpPr>
        <p:spPr>
          <a:xfrm>
            <a:off x="7804514" y="2465621"/>
            <a:ext cx="997280" cy="373966"/>
          </a:xfrm>
          <a:prstGeom prst="flowChartPreparation">
            <a:avLst/>
          </a:prstGeom>
          <a:solidFill>
            <a:srgbClr val="374E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4" name="Rounded Rectangle 39">
            <a:extLst>
              <a:ext uri="{FF2B5EF4-FFF2-40B4-BE49-F238E27FC236}">
                <a16:creationId xmlns:a16="http://schemas.microsoft.com/office/drawing/2014/main" id="{EA317960-1DF5-4EE6-B23D-5ACD469517F7}"/>
              </a:ext>
            </a:extLst>
          </p:cNvPr>
          <p:cNvSpPr/>
          <p:nvPr/>
        </p:nvSpPr>
        <p:spPr>
          <a:xfrm>
            <a:off x="9061700" y="2107237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150" dirty="0"/>
              <a:t>승인</a:t>
            </a:r>
            <a:endParaRPr lang="en-US" sz="1150" dirty="0"/>
          </a:p>
        </p:txBody>
      </p:sp>
      <p:sp>
        <p:nvSpPr>
          <p:cNvPr id="85" name="Rounded Rectangle 40">
            <a:extLst>
              <a:ext uri="{FF2B5EF4-FFF2-40B4-BE49-F238E27FC236}">
                <a16:creationId xmlns:a16="http://schemas.microsoft.com/office/drawing/2014/main" id="{733DD09D-EDE4-4EDD-84E2-41A431B1F841}"/>
              </a:ext>
            </a:extLst>
          </p:cNvPr>
          <p:cNvSpPr/>
          <p:nvPr/>
        </p:nvSpPr>
        <p:spPr>
          <a:xfrm>
            <a:off x="9061700" y="2785051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150" dirty="0"/>
              <a:t>반려</a:t>
            </a:r>
            <a:endParaRPr lang="en-US" sz="1150" dirty="0"/>
          </a:p>
        </p:txBody>
      </p:sp>
      <p:sp>
        <p:nvSpPr>
          <p:cNvPr id="86" name="Snip Diagonal Corner Rectangle 7">
            <a:extLst>
              <a:ext uri="{FF2B5EF4-FFF2-40B4-BE49-F238E27FC236}">
                <a16:creationId xmlns:a16="http://schemas.microsoft.com/office/drawing/2014/main" id="{A17DA996-1EA5-4F05-A9B4-4BF4C0F37705}"/>
              </a:ext>
            </a:extLst>
          </p:cNvPr>
          <p:cNvSpPr/>
          <p:nvPr/>
        </p:nvSpPr>
        <p:spPr>
          <a:xfrm>
            <a:off x="9960915" y="2473412"/>
            <a:ext cx="997280" cy="366175"/>
          </a:xfrm>
          <a:prstGeom prst="snip2DiagRect">
            <a:avLst/>
          </a:prstGeom>
          <a:solidFill>
            <a:srgbClr val="E86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개인문서함</a:t>
            </a:r>
            <a:r>
              <a:rPr lang="en-US" altLang="ko-KR" sz="1000" dirty="0"/>
              <a:t>(</a:t>
            </a:r>
            <a:r>
              <a:rPr lang="ko-KR" altLang="en-US" sz="1000" dirty="0"/>
              <a:t>기안함</a:t>
            </a:r>
            <a:r>
              <a:rPr lang="en-US" altLang="ko-KR" sz="1000" dirty="0"/>
              <a:t>)</a:t>
            </a:r>
            <a:endParaRPr lang="en-US" sz="1000" dirty="0"/>
          </a:p>
        </p:txBody>
      </p:sp>
      <p:sp>
        <p:nvSpPr>
          <p:cNvPr id="87" name="Rectangle 8">
            <a:extLst>
              <a:ext uri="{FF2B5EF4-FFF2-40B4-BE49-F238E27FC236}">
                <a16:creationId xmlns:a16="http://schemas.microsoft.com/office/drawing/2014/main" id="{877FD5CA-7BA0-4633-BEBC-66C351183ECF}"/>
              </a:ext>
            </a:extLst>
          </p:cNvPr>
          <p:cNvSpPr/>
          <p:nvPr/>
        </p:nvSpPr>
        <p:spPr>
          <a:xfrm>
            <a:off x="10182483" y="1714397"/>
            <a:ext cx="560970" cy="560970"/>
          </a:xfrm>
          <a:prstGeom prst="rect">
            <a:avLst/>
          </a:prstGeom>
          <a:solidFill>
            <a:srgbClr val="F29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8" name="Oval 10">
            <a:extLst>
              <a:ext uri="{FF2B5EF4-FFF2-40B4-BE49-F238E27FC236}">
                <a16:creationId xmlns:a16="http://schemas.microsoft.com/office/drawing/2014/main" id="{E456159E-E9BA-44CA-8B3C-907975BC165C}"/>
              </a:ext>
            </a:extLst>
          </p:cNvPr>
          <p:cNvSpPr/>
          <p:nvPr/>
        </p:nvSpPr>
        <p:spPr>
          <a:xfrm>
            <a:off x="7884686" y="1435153"/>
            <a:ext cx="840214" cy="840214"/>
          </a:xfrm>
          <a:prstGeom prst="ellipse">
            <a:avLst/>
          </a:prstGeom>
          <a:solidFill>
            <a:srgbClr val="F29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nip Single Corner Rectangle 47">
            <a:extLst>
              <a:ext uri="{FF2B5EF4-FFF2-40B4-BE49-F238E27FC236}">
                <a16:creationId xmlns:a16="http://schemas.microsoft.com/office/drawing/2014/main" id="{758481CA-BE6A-44F3-A862-650487EBC9C4}"/>
              </a:ext>
            </a:extLst>
          </p:cNvPr>
          <p:cNvSpPr/>
          <p:nvPr/>
        </p:nvSpPr>
        <p:spPr>
          <a:xfrm>
            <a:off x="8801794" y="4273126"/>
            <a:ext cx="997280" cy="373966"/>
          </a:xfrm>
          <a:prstGeom prst="snip1Rect">
            <a:avLst/>
          </a:prstGeom>
          <a:solidFill>
            <a:srgbClr val="3A9C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ko-KR" altLang="en-US" sz="1100" dirty="0"/>
              <a:t>수신함</a:t>
            </a:r>
            <a:endParaRPr lang="en-US" sz="1100" dirty="0"/>
          </a:p>
        </p:txBody>
      </p:sp>
      <p:sp>
        <p:nvSpPr>
          <p:cNvPr id="90" name="Snip Single Corner Rectangle 48">
            <a:extLst>
              <a:ext uri="{FF2B5EF4-FFF2-40B4-BE49-F238E27FC236}">
                <a16:creationId xmlns:a16="http://schemas.microsoft.com/office/drawing/2014/main" id="{8649EA41-91A2-4633-AF30-70F1554AC163}"/>
              </a:ext>
            </a:extLst>
          </p:cNvPr>
          <p:cNvSpPr/>
          <p:nvPr/>
        </p:nvSpPr>
        <p:spPr>
          <a:xfrm>
            <a:off x="8786407" y="4962811"/>
            <a:ext cx="997280" cy="373966"/>
          </a:xfrm>
          <a:prstGeom prst="snip1Rect">
            <a:avLst/>
          </a:prstGeom>
          <a:solidFill>
            <a:srgbClr val="3A9C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ko-KR" altLang="en-US" sz="1100" dirty="0"/>
              <a:t>발신함</a:t>
            </a:r>
            <a:endParaRPr lang="en-US" sz="1100" dirty="0"/>
          </a:p>
        </p:txBody>
      </p:sp>
      <p:sp>
        <p:nvSpPr>
          <p:cNvPr id="91" name="Snip Single Corner Rectangle 49">
            <a:extLst>
              <a:ext uri="{FF2B5EF4-FFF2-40B4-BE49-F238E27FC236}">
                <a16:creationId xmlns:a16="http://schemas.microsoft.com/office/drawing/2014/main" id="{2A34FE9B-3BCF-451F-A775-399EE4C27CD4}"/>
              </a:ext>
            </a:extLst>
          </p:cNvPr>
          <p:cNvSpPr/>
          <p:nvPr/>
        </p:nvSpPr>
        <p:spPr>
          <a:xfrm>
            <a:off x="8801794" y="5878065"/>
            <a:ext cx="997280" cy="373966"/>
          </a:xfrm>
          <a:prstGeom prst="snip1Rect">
            <a:avLst/>
          </a:prstGeom>
          <a:solidFill>
            <a:srgbClr val="3A9C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92" name="Rounded Rectangle 50">
            <a:extLst>
              <a:ext uri="{FF2B5EF4-FFF2-40B4-BE49-F238E27FC236}">
                <a16:creationId xmlns:a16="http://schemas.microsoft.com/office/drawing/2014/main" id="{9BC67BE8-A75D-421A-ACA6-56219E6173FF}"/>
              </a:ext>
            </a:extLst>
          </p:cNvPr>
          <p:cNvSpPr/>
          <p:nvPr/>
        </p:nvSpPr>
        <p:spPr>
          <a:xfrm>
            <a:off x="8009882" y="4647092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150" dirty="0"/>
              <a:t>접수</a:t>
            </a:r>
            <a:endParaRPr lang="en-US" sz="1150" dirty="0"/>
          </a:p>
        </p:txBody>
      </p:sp>
      <p:sp>
        <p:nvSpPr>
          <p:cNvPr id="93" name="Round Same Side Corner Rectangle 51">
            <a:extLst>
              <a:ext uri="{FF2B5EF4-FFF2-40B4-BE49-F238E27FC236}">
                <a16:creationId xmlns:a16="http://schemas.microsoft.com/office/drawing/2014/main" id="{4EBFCE90-87DF-452E-ABA9-343E77ABF03B}"/>
              </a:ext>
            </a:extLst>
          </p:cNvPr>
          <p:cNvSpPr/>
          <p:nvPr/>
        </p:nvSpPr>
        <p:spPr>
          <a:xfrm>
            <a:off x="6793291" y="4647092"/>
            <a:ext cx="878772" cy="373966"/>
          </a:xfrm>
          <a:prstGeom prst="round2SameRect">
            <a:avLst/>
          </a:prstGeom>
          <a:solidFill>
            <a:srgbClr val="F29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4" name="Preparation 53">
            <a:extLst>
              <a:ext uri="{FF2B5EF4-FFF2-40B4-BE49-F238E27FC236}">
                <a16:creationId xmlns:a16="http://schemas.microsoft.com/office/drawing/2014/main" id="{A9AA1D66-7E93-466E-B60C-912B550BAA11}"/>
              </a:ext>
            </a:extLst>
          </p:cNvPr>
          <p:cNvSpPr/>
          <p:nvPr/>
        </p:nvSpPr>
        <p:spPr>
          <a:xfrm>
            <a:off x="5521678" y="4647092"/>
            <a:ext cx="997280" cy="373966"/>
          </a:xfrm>
          <a:prstGeom prst="flowChartPreparation">
            <a:avLst/>
          </a:prstGeom>
          <a:solidFill>
            <a:srgbClr val="374E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5" name="Snip Diagonal Corner Rectangle 54">
            <a:extLst>
              <a:ext uri="{FF2B5EF4-FFF2-40B4-BE49-F238E27FC236}">
                <a16:creationId xmlns:a16="http://schemas.microsoft.com/office/drawing/2014/main" id="{808E53E9-CB9F-4844-8FB2-30B31B9AAE34}"/>
              </a:ext>
            </a:extLst>
          </p:cNvPr>
          <p:cNvSpPr/>
          <p:nvPr/>
        </p:nvSpPr>
        <p:spPr>
          <a:xfrm>
            <a:off x="4284510" y="4647092"/>
            <a:ext cx="997280" cy="366175"/>
          </a:xfrm>
          <a:prstGeom prst="snip2DiagRect">
            <a:avLst/>
          </a:prstGeom>
          <a:solidFill>
            <a:srgbClr val="E86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부서수신함</a:t>
            </a:r>
            <a:r>
              <a:rPr lang="en-US" altLang="ko-KR" sz="1000" dirty="0"/>
              <a:t>/</a:t>
            </a:r>
            <a:r>
              <a:rPr lang="ko-KR" altLang="en-US" sz="1000" dirty="0"/>
              <a:t>완료함</a:t>
            </a:r>
            <a:endParaRPr lang="en-US" sz="1000" dirty="0"/>
          </a:p>
        </p:txBody>
      </p:sp>
      <p:sp>
        <p:nvSpPr>
          <p:cNvPr id="96" name="Snip Diagonal Corner Rectangle 55">
            <a:extLst>
              <a:ext uri="{FF2B5EF4-FFF2-40B4-BE49-F238E27FC236}">
                <a16:creationId xmlns:a16="http://schemas.microsoft.com/office/drawing/2014/main" id="{E1FC1244-3833-4A0F-8937-1D10261C69FF}"/>
              </a:ext>
            </a:extLst>
          </p:cNvPr>
          <p:cNvSpPr/>
          <p:nvPr/>
        </p:nvSpPr>
        <p:spPr>
          <a:xfrm>
            <a:off x="7565781" y="5885856"/>
            <a:ext cx="997280" cy="366175"/>
          </a:xfrm>
          <a:prstGeom prst="snip2DiagRect">
            <a:avLst/>
          </a:prstGeom>
          <a:solidFill>
            <a:srgbClr val="E86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97" name="Straight Arrow Connector 14">
            <a:extLst>
              <a:ext uri="{FF2B5EF4-FFF2-40B4-BE49-F238E27FC236}">
                <a16:creationId xmlns:a16="http://schemas.microsoft.com/office/drawing/2014/main" id="{A6CE92BF-4A4C-48D7-ADE1-15E9D67DC624}"/>
              </a:ext>
            </a:extLst>
          </p:cNvPr>
          <p:cNvCxnSpPr>
            <a:cxnSpLocks/>
            <a:stCxn id="78" idx="3"/>
            <a:endCxn id="79" idx="2"/>
          </p:cNvCxnSpPr>
          <p:nvPr/>
        </p:nvCxnSpPr>
        <p:spPr>
          <a:xfrm>
            <a:off x="5281790" y="2652604"/>
            <a:ext cx="29442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58">
            <a:extLst>
              <a:ext uri="{FF2B5EF4-FFF2-40B4-BE49-F238E27FC236}">
                <a16:creationId xmlns:a16="http://schemas.microsoft.com/office/drawing/2014/main" id="{DEABC115-39E8-4B2B-AA16-00ACB46F1BC5}"/>
              </a:ext>
            </a:extLst>
          </p:cNvPr>
          <p:cNvCxnSpPr>
            <a:cxnSpLocks/>
            <a:stCxn id="79" idx="0"/>
            <a:endCxn id="80" idx="1"/>
          </p:cNvCxnSpPr>
          <p:nvPr/>
        </p:nvCxnSpPr>
        <p:spPr>
          <a:xfrm flipV="1">
            <a:off x="6573498" y="1940335"/>
            <a:ext cx="298864" cy="712269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62">
            <a:extLst>
              <a:ext uri="{FF2B5EF4-FFF2-40B4-BE49-F238E27FC236}">
                <a16:creationId xmlns:a16="http://schemas.microsoft.com/office/drawing/2014/main" id="{BA1AF977-55DD-4570-ACEA-19E0A03D2A10}"/>
              </a:ext>
            </a:extLst>
          </p:cNvPr>
          <p:cNvCxnSpPr>
            <a:cxnSpLocks/>
            <a:stCxn id="79" idx="0"/>
            <a:endCxn id="81" idx="1"/>
          </p:cNvCxnSpPr>
          <p:nvPr/>
        </p:nvCxnSpPr>
        <p:spPr>
          <a:xfrm>
            <a:off x="6573498" y="2652604"/>
            <a:ext cx="298864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65">
            <a:extLst>
              <a:ext uri="{FF2B5EF4-FFF2-40B4-BE49-F238E27FC236}">
                <a16:creationId xmlns:a16="http://schemas.microsoft.com/office/drawing/2014/main" id="{B902FB64-7DED-4299-A679-483A9A24D7D7}"/>
              </a:ext>
            </a:extLst>
          </p:cNvPr>
          <p:cNvCxnSpPr>
            <a:cxnSpLocks/>
            <a:stCxn id="79" idx="0"/>
            <a:endCxn id="82" idx="1"/>
          </p:cNvCxnSpPr>
          <p:nvPr/>
        </p:nvCxnSpPr>
        <p:spPr>
          <a:xfrm>
            <a:off x="6573498" y="2652604"/>
            <a:ext cx="298864" cy="67781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68">
            <a:extLst>
              <a:ext uri="{FF2B5EF4-FFF2-40B4-BE49-F238E27FC236}">
                <a16:creationId xmlns:a16="http://schemas.microsoft.com/office/drawing/2014/main" id="{09704CAE-8D50-48FA-906A-AB4BE6FE6591}"/>
              </a:ext>
            </a:extLst>
          </p:cNvPr>
          <p:cNvCxnSpPr>
            <a:cxnSpLocks/>
            <a:stCxn id="79" idx="1"/>
            <a:endCxn id="114" idx="3"/>
          </p:cNvCxnSpPr>
          <p:nvPr/>
        </p:nvCxnSpPr>
        <p:spPr>
          <a:xfrm>
            <a:off x="6074858" y="2839587"/>
            <a:ext cx="4714" cy="35838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71">
            <a:extLst>
              <a:ext uri="{FF2B5EF4-FFF2-40B4-BE49-F238E27FC236}">
                <a16:creationId xmlns:a16="http://schemas.microsoft.com/office/drawing/2014/main" id="{E94EB343-3CBD-40C6-8CB2-C86A4D1B0AC2}"/>
              </a:ext>
            </a:extLst>
          </p:cNvPr>
          <p:cNvCxnSpPr>
            <a:cxnSpLocks/>
            <a:stCxn id="80" idx="3"/>
            <a:endCxn id="83" idx="1"/>
          </p:cNvCxnSpPr>
          <p:nvPr/>
        </p:nvCxnSpPr>
        <p:spPr>
          <a:xfrm>
            <a:off x="7464496" y="1940335"/>
            <a:ext cx="340018" cy="712269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75">
            <a:extLst>
              <a:ext uri="{FF2B5EF4-FFF2-40B4-BE49-F238E27FC236}">
                <a16:creationId xmlns:a16="http://schemas.microsoft.com/office/drawing/2014/main" id="{43CA28CA-F935-4F54-AFA2-DE9D2681E901}"/>
              </a:ext>
            </a:extLst>
          </p:cNvPr>
          <p:cNvCxnSpPr>
            <a:cxnSpLocks/>
            <a:stCxn id="83" idx="3"/>
            <a:endCxn id="84" idx="1"/>
          </p:cNvCxnSpPr>
          <p:nvPr/>
        </p:nvCxnSpPr>
        <p:spPr>
          <a:xfrm flipV="1">
            <a:off x="8801794" y="2294220"/>
            <a:ext cx="259906" cy="35838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78">
            <a:extLst>
              <a:ext uri="{FF2B5EF4-FFF2-40B4-BE49-F238E27FC236}">
                <a16:creationId xmlns:a16="http://schemas.microsoft.com/office/drawing/2014/main" id="{6D1C6501-3306-4AC9-A0FE-562D38694DD2}"/>
              </a:ext>
            </a:extLst>
          </p:cNvPr>
          <p:cNvCxnSpPr>
            <a:cxnSpLocks/>
            <a:stCxn id="88" idx="4"/>
            <a:endCxn id="83" idx="0"/>
          </p:cNvCxnSpPr>
          <p:nvPr/>
        </p:nvCxnSpPr>
        <p:spPr>
          <a:xfrm flipH="1">
            <a:off x="8303154" y="2275367"/>
            <a:ext cx="1639" cy="19025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81">
            <a:extLst>
              <a:ext uri="{FF2B5EF4-FFF2-40B4-BE49-F238E27FC236}">
                <a16:creationId xmlns:a16="http://schemas.microsoft.com/office/drawing/2014/main" id="{0F45BBB5-7BA3-4D15-8F4D-0DE5BE4A0C27}"/>
              </a:ext>
            </a:extLst>
          </p:cNvPr>
          <p:cNvCxnSpPr>
            <a:cxnSpLocks/>
            <a:stCxn id="83" idx="3"/>
            <a:endCxn id="85" idx="1"/>
          </p:cNvCxnSpPr>
          <p:nvPr/>
        </p:nvCxnSpPr>
        <p:spPr>
          <a:xfrm>
            <a:off x="8801794" y="2652604"/>
            <a:ext cx="259906" cy="31943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84">
            <a:extLst>
              <a:ext uri="{FF2B5EF4-FFF2-40B4-BE49-F238E27FC236}">
                <a16:creationId xmlns:a16="http://schemas.microsoft.com/office/drawing/2014/main" id="{F1B76031-B5C0-4AA9-9878-F5CB41BC283A}"/>
              </a:ext>
            </a:extLst>
          </p:cNvPr>
          <p:cNvCxnSpPr>
            <a:cxnSpLocks/>
            <a:stCxn id="84" idx="3"/>
            <a:endCxn id="86" idx="2"/>
          </p:cNvCxnSpPr>
          <p:nvPr/>
        </p:nvCxnSpPr>
        <p:spPr>
          <a:xfrm>
            <a:off x="9653834" y="2294220"/>
            <a:ext cx="307081" cy="36228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87">
            <a:extLst>
              <a:ext uri="{FF2B5EF4-FFF2-40B4-BE49-F238E27FC236}">
                <a16:creationId xmlns:a16="http://schemas.microsoft.com/office/drawing/2014/main" id="{CC338519-6715-4EB0-8EC4-B2B5EEEEF372}"/>
              </a:ext>
            </a:extLst>
          </p:cNvPr>
          <p:cNvCxnSpPr>
            <a:cxnSpLocks/>
            <a:stCxn id="87" idx="2"/>
            <a:endCxn id="86" idx="3"/>
          </p:cNvCxnSpPr>
          <p:nvPr/>
        </p:nvCxnSpPr>
        <p:spPr>
          <a:xfrm flipH="1">
            <a:off x="10459555" y="2275367"/>
            <a:ext cx="3413" cy="19804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90">
            <a:extLst>
              <a:ext uri="{FF2B5EF4-FFF2-40B4-BE49-F238E27FC236}">
                <a16:creationId xmlns:a16="http://schemas.microsoft.com/office/drawing/2014/main" id="{6739FD53-86C4-4343-99B1-5773F671457E}"/>
              </a:ext>
            </a:extLst>
          </p:cNvPr>
          <p:cNvCxnSpPr>
            <a:cxnSpLocks/>
            <a:stCxn id="89" idx="2"/>
            <a:endCxn id="92" idx="3"/>
          </p:cNvCxnSpPr>
          <p:nvPr/>
        </p:nvCxnSpPr>
        <p:spPr>
          <a:xfrm flipH="1">
            <a:off x="8602016" y="4460109"/>
            <a:ext cx="199778" cy="373966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96">
            <a:extLst>
              <a:ext uri="{FF2B5EF4-FFF2-40B4-BE49-F238E27FC236}">
                <a16:creationId xmlns:a16="http://schemas.microsoft.com/office/drawing/2014/main" id="{CCBF5FFE-FFD7-4862-B71D-F6DC0BA8E2F7}"/>
              </a:ext>
            </a:extLst>
          </p:cNvPr>
          <p:cNvCxnSpPr>
            <a:cxnSpLocks/>
            <a:stCxn id="92" idx="1"/>
            <a:endCxn id="93" idx="0"/>
          </p:cNvCxnSpPr>
          <p:nvPr/>
        </p:nvCxnSpPr>
        <p:spPr>
          <a:xfrm flipH="1">
            <a:off x="7672063" y="4834075"/>
            <a:ext cx="337819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99">
            <a:extLst>
              <a:ext uri="{FF2B5EF4-FFF2-40B4-BE49-F238E27FC236}">
                <a16:creationId xmlns:a16="http://schemas.microsoft.com/office/drawing/2014/main" id="{4A691169-7B30-431F-8C4A-230EE983033F}"/>
              </a:ext>
            </a:extLst>
          </p:cNvPr>
          <p:cNvCxnSpPr>
            <a:cxnSpLocks/>
            <a:stCxn id="93" idx="2"/>
            <a:endCxn id="94" idx="3"/>
          </p:cNvCxnSpPr>
          <p:nvPr/>
        </p:nvCxnSpPr>
        <p:spPr>
          <a:xfrm flipH="1">
            <a:off x="6518958" y="4834075"/>
            <a:ext cx="274333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30">
            <a:extLst>
              <a:ext uri="{FF2B5EF4-FFF2-40B4-BE49-F238E27FC236}">
                <a16:creationId xmlns:a16="http://schemas.microsoft.com/office/drawing/2014/main" id="{DB3CE223-3655-41AC-A911-61F9AF09707C}"/>
              </a:ext>
            </a:extLst>
          </p:cNvPr>
          <p:cNvCxnSpPr>
            <a:cxnSpLocks/>
            <a:stCxn id="94" idx="1"/>
            <a:endCxn id="95" idx="0"/>
          </p:cNvCxnSpPr>
          <p:nvPr/>
        </p:nvCxnSpPr>
        <p:spPr>
          <a:xfrm flipH="1" flipV="1">
            <a:off x="5281790" y="4830180"/>
            <a:ext cx="239888" cy="389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31">
            <a:extLst>
              <a:ext uri="{FF2B5EF4-FFF2-40B4-BE49-F238E27FC236}">
                <a16:creationId xmlns:a16="http://schemas.microsoft.com/office/drawing/2014/main" id="{163FA149-E92B-4063-8F40-BCBD98E2F0DA}"/>
              </a:ext>
            </a:extLst>
          </p:cNvPr>
          <p:cNvCxnSpPr>
            <a:cxnSpLocks/>
            <a:stCxn id="91" idx="2"/>
            <a:endCxn id="96" idx="0"/>
          </p:cNvCxnSpPr>
          <p:nvPr/>
        </p:nvCxnSpPr>
        <p:spPr>
          <a:xfrm flipH="1">
            <a:off x="8563061" y="6065048"/>
            <a:ext cx="238733" cy="3896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Freeform 67">
            <a:extLst>
              <a:ext uri="{FF2B5EF4-FFF2-40B4-BE49-F238E27FC236}">
                <a16:creationId xmlns:a16="http://schemas.microsoft.com/office/drawing/2014/main" id="{F7145588-D605-4F56-995F-7E76688626FE}"/>
              </a:ext>
            </a:extLst>
          </p:cNvPr>
          <p:cNvSpPr/>
          <p:nvPr/>
        </p:nvSpPr>
        <p:spPr>
          <a:xfrm>
            <a:off x="6084288" y="3151227"/>
            <a:ext cx="3272323" cy="623278"/>
          </a:xfrm>
          <a:custGeom>
            <a:avLst/>
            <a:gdLst>
              <a:gd name="connsiteX0" fmla="*/ 3272323 w 3272323"/>
              <a:gd name="connsiteY0" fmla="*/ 0 h 685605"/>
              <a:gd name="connsiteX1" fmla="*/ 3272323 w 3272323"/>
              <a:gd name="connsiteY1" fmla="*/ 685605 h 685605"/>
              <a:gd name="connsiteX2" fmla="*/ 0 w 3272323"/>
              <a:gd name="connsiteY2" fmla="*/ 685605 h 685605"/>
              <a:gd name="connsiteX3" fmla="*/ 0 w 3272323"/>
              <a:gd name="connsiteY3" fmla="*/ 412921 h 68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2323" h="685605">
                <a:moveTo>
                  <a:pt x="3272323" y="0"/>
                </a:moveTo>
                <a:lnTo>
                  <a:pt x="3272323" y="685605"/>
                </a:lnTo>
                <a:lnTo>
                  <a:pt x="0" y="685605"/>
                </a:lnTo>
                <a:lnTo>
                  <a:pt x="0" y="412921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 Same Side Corner Rectangle 52">
            <a:extLst>
              <a:ext uri="{FF2B5EF4-FFF2-40B4-BE49-F238E27FC236}">
                <a16:creationId xmlns:a16="http://schemas.microsoft.com/office/drawing/2014/main" id="{7119550F-A891-4F27-885D-886DF888BF4F}"/>
              </a:ext>
            </a:extLst>
          </p:cNvPr>
          <p:cNvSpPr/>
          <p:nvPr/>
        </p:nvSpPr>
        <p:spPr>
          <a:xfrm>
            <a:off x="5640186" y="3197972"/>
            <a:ext cx="878772" cy="373966"/>
          </a:xfrm>
          <a:prstGeom prst="round2SameRect">
            <a:avLst/>
          </a:prstGeom>
          <a:solidFill>
            <a:srgbClr val="F29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200" dirty="0"/>
              <a:t>수정기안</a:t>
            </a:r>
            <a:endParaRPr lang="en-US" sz="1200" dirty="0"/>
          </a:p>
        </p:txBody>
      </p:sp>
      <p:sp>
        <p:nvSpPr>
          <p:cNvPr id="115" name="Freeform 69">
            <a:extLst>
              <a:ext uri="{FF2B5EF4-FFF2-40B4-BE49-F238E27FC236}">
                <a16:creationId xmlns:a16="http://schemas.microsoft.com/office/drawing/2014/main" id="{FB23BFFC-E39C-4903-A3D5-082C511FAD8D}"/>
              </a:ext>
            </a:extLst>
          </p:cNvPr>
          <p:cNvSpPr/>
          <p:nvPr/>
        </p:nvSpPr>
        <p:spPr>
          <a:xfrm>
            <a:off x="9792921" y="2839587"/>
            <a:ext cx="607717" cy="1651686"/>
          </a:xfrm>
          <a:custGeom>
            <a:avLst/>
            <a:gdLst>
              <a:gd name="connsiteX0" fmla="*/ 677838 w 677838"/>
              <a:gd name="connsiteY0" fmla="*/ 0 h 1651686"/>
              <a:gd name="connsiteX1" fmla="*/ 654464 w 677838"/>
              <a:gd name="connsiteY1" fmla="*/ 1651686 h 1651686"/>
              <a:gd name="connsiteX2" fmla="*/ 0 w 677838"/>
              <a:gd name="connsiteY2" fmla="*/ 1651686 h 165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838" h="1651686">
                <a:moveTo>
                  <a:pt x="677838" y="0"/>
                </a:moveTo>
                <a:lnTo>
                  <a:pt x="654464" y="1651686"/>
                </a:lnTo>
                <a:lnTo>
                  <a:pt x="0" y="1651686"/>
                </a:lnTo>
              </a:path>
            </a:pathLst>
          </a:cu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74">
            <a:extLst>
              <a:ext uri="{FF2B5EF4-FFF2-40B4-BE49-F238E27FC236}">
                <a16:creationId xmlns:a16="http://schemas.microsoft.com/office/drawing/2014/main" id="{02854A7F-8159-44C7-8E34-90FE8446EE46}"/>
              </a:ext>
            </a:extLst>
          </p:cNvPr>
          <p:cNvSpPr/>
          <p:nvPr/>
        </p:nvSpPr>
        <p:spPr>
          <a:xfrm>
            <a:off x="9785910" y="4483482"/>
            <a:ext cx="589990" cy="693396"/>
          </a:xfrm>
          <a:custGeom>
            <a:avLst/>
            <a:gdLst>
              <a:gd name="connsiteX0" fmla="*/ 576552 w 584343"/>
              <a:gd name="connsiteY0" fmla="*/ 0 h 693396"/>
              <a:gd name="connsiteX1" fmla="*/ 584343 w 584343"/>
              <a:gd name="connsiteY1" fmla="*/ 693396 h 693396"/>
              <a:gd name="connsiteX2" fmla="*/ 0 w 584343"/>
              <a:gd name="connsiteY2" fmla="*/ 693396 h 6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343" h="693396">
                <a:moveTo>
                  <a:pt x="576552" y="0"/>
                </a:moveTo>
                <a:lnTo>
                  <a:pt x="584343" y="693396"/>
                </a:lnTo>
                <a:lnTo>
                  <a:pt x="0" y="693396"/>
                </a:lnTo>
              </a:path>
            </a:pathLst>
          </a:cu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76">
            <a:extLst>
              <a:ext uri="{FF2B5EF4-FFF2-40B4-BE49-F238E27FC236}">
                <a16:creationId xmlns:a16="http://schemas.microsoft.com/office/drawing/2014/main" id="{954073EA-D86D-4510-BAB9-A1DC0C51138B}"/>
              </a:ext>
            </a:extLst>
          </p:cNvPr>
          <p:cNvSpPr/>
          <p:nvPr/>
        </p:nvSpPr>
        <p:spPr>
          <a:xfrm>
            <a:off x="9796511" y="2846583"/>
            <a:ext cx="738909" cy="3225030"/>
          </a:xfrm>
          <a:custGeom>
            <a:avLst/>
            <a:gdLst>
              <a:gd name="connsiteX0" fmla="*/ 738909 w 738909"/>
              <a:gd name="connsiteY0" fmla="*/ 0 h 3225030"/>
              <a:gd name="connsiteX1" fmla="*/ 738909 w 738909"/>
              <a:gd name="connsiteY1" fmla="*/ 3225030 h 3225030"/>
              <a:gd name="connsiteX2" fmla="*/ 0 w 738909"/>
              <a:gd name="connsiteY2" fmla="*/ 3217333 h 322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909" h="3225030">
                <a:moveTo>
                  <a:pt x="738909" y="0"/>
                </a:moveTo>
                <a:lnTo>
                  <a:pt x="738909" y="3225030"/>
                </a:lnTo>
                <a:lnTo>
                  <a:pt x="0" y="3217333"/>
                </a:lnTo>
              </a:path>
            </a:pathLst>
          </a:cu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액자 128">
            <a:extLst>
              <a:ext uri="{FF2B5EF4-FFF2-40B4-BE49-F238E27FC236}">
                <a16:creationId xmlns:a16="http://schemas.microsoft.com/office/drawing/2014/main" id="{9E6498BF-6444-48EA-9728-C7FD5B5B7E90}"/>
              </a:ext>
            </a:extLst>
          </p:cNvPr>
          <p:cNvSpPr/>
          <p:nvPr/>
        </p:nvSpPr>
        <p:spPr bwMode="auto">
          <a:xfrm>
            <a:off x="4071265" y="3981832"/>
            <a:ext cx="1938314" cy="380946"/>
          </a:xfrm>
          <a:prstGeom prst="frame">
            <a:avLst>
              <a:gd name="adj1" fmla="val 8578"/>
            </a:avLst>
          </a:prstGeom>
          <a:solidFill>
            <a:srgbClr val="3A9C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3009" tIns="41505" rIns="83009" bIns="41505" anchor="ctr"/>
          <a:lstStyle/>
          <a:p>
            <a:pPr algn="ctr">
              <a:defRPr/>
            </a:pPr>
            <a:r>
              <a:rPr lang="ko-KR" altLang="en-US" sz="1300" b="1" kern="1200" dirty="0">
                <a:latin typeface="나눔바른고딕"/>
                <a:ea typeface="나눔바른고딕"/>
                <a:cs typeface="나눔바른고딕"/>
              </a:rPr>
              <a:t>수신처 접수</a:t>
            </a:r>
          </a:p>
        </p:txBody>
      </p:sp>
      <p:sp>
        <p:nvSpPr>
          <p:cNvPr id="119" name="액자 128">
            <a:extLst>
              <a:ext uri="{FF2B5EF4-FFF2-40B4-BE49-F238E27FC236}">
                <a16:creationId xmlns:a16="http://schemas.microsoft.com/office/drawing/2014/main" id="{7F439CDE-907F-4157-AC71-1C554413B1EB}"/>
              </a:ext>
            </a:extLst>
          </p:cNvPr>
          <p:cNvSpPr/>
          <p:nvPr/>
        </p:nvSpPr>
        <p:spPr bwMode="auto">
          <a:xfrm>
            <a:off x="4071265" y="5519852"/>
            <a:ext cx="1938314" cy="380946"/>
          </a:xfrm>
          <a:prstGeom prst="frame">
            <a:avLst>
              <a:gd name="adj1" fmla="val 8578"/>
            </a:avLst>
          </a:prstGeom>
          <a:solidFill>
            <a:srgbClr val="3A9C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3009" tIns="41505" rIns="83009" bIns="41505" anchor="ctr"/>
          <a:lstStyle/>
          <a:p>
            <a:pPr algn="ctr">
              <a:defRPr/>
            </a:pPr>
            <a:r>
              <a:rPr lang="ko-KR" altLang="en-US" sz="1300" b="1" kern="1200" dirty="0">
                <a:latin typeface="나눔바른고딕"/>
                <a:ea typeface="나눔바른고딕"/>
                <a:cs typeface="나눔바른고딕"/>
              </a:rPr>
              <a:t>공문발송</a:t>
            </a:r>
          </a:p>
        </p:txBody>
      </p:sp>
      <p:sp>
        <p:nvSpPr>
          <p:cNvPr id="120" name="Rectangle 80">
            <a:extLst>
              <a:ext uri="{FF2B5EF4-FFF2-40B4-BE49-F238E27FC236}">
                <a16:creationId xmlns:a16="http://schemas.microsoft.com/office/drawing/2014/main" id="{E05E3D74-B09B-450D-BE5E-8F94E0FE6F6F}"/>
              </a:ext>
            </a:extLst>
          </p:cNvPr>
          <p:cNvSpPr/>
          <p:nvPr/>
        </p:nvSpPr>
        <p:spPr>
          <a:xfrm>
            <a:off x="5495303" y="2504294"/>
            <a:ext cx="11591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ko-KR" altLang="en-US" sz="900" dirty="0">
                <a:solidFill>
                  <a:schemeClr val="bg1"/>
                </a:solidFill>
              </a:rPr>
              <a:t>양식 작성</a:t>
            </a:r>
            <a:endParaRPr lang="en-US" altLang="ko-KR" sz="9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900" dirty="0">
                <a:solidFill>
                  <a:schemeClr val="bg1"/>
                </a:solidFill>
              </a:rPr>
              <a:t>(</a:t>
            </a:r>
            <a:r>
              <a:rPr lang="ko-KR" altLang="en-US" sz="900" dirty="0">
                <a:solidFill>
                  <a:schemeClr val="bg1"/>
                </a:solidFill>
              </a:rPr>
              <a:t>결재</a:t>
            </a:r>
            <a:r>
              <a:rPr lang="en-US" altLang="ko-KR" sz="900" dirty="0">
                <a:solidFill>
                  <a:schemeClr val="bg1"/>
                </a:solidFill>
              </a:rPr>
              <a:t>/</a:t>
            </a:r>
            <a:r>
              <a:rPr lang="ko-KR" altLang="en-US" sz="900" dirty="0">
                <a:solidFill>
                  <a:schemeClr val="bg1"/>
                </a:solidFill>
              </a:rPr>
              <a:t>합의</a:t>
            </a:r>
            <a:r>
              <a:rPr lang="en-US" altLang="ko-KR" sz="900" dirty="0">
                <a:solidFill>
                  <a:schemeClr val="bg1"/>
                </a:solidFill>
              </a:rPr>
              <a:t>/</a:t>
            </a:r>
            <a:r>
              <a:rPr lang="ko-KR" altLang="en-US" sz="900" dirty="0">
                <a:solidFill>
                  <a:schemeClr val="bg1"/>
                </a:solidFill>
              </a:rPr>
              <a:t>승인</a:t>
            </a:r>
            <a:r>
              <a:rPr lang="en-US" sz="9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1" name="Rectangle 89">
            <a:extLst>
              <a:ext uri="{FF2B5EF4-FFF2-40B4-BE49-F238E27FC236}">
                <a16:creationId xmlns:a16="http://schemas.microsoft.com/office/drawing/2014/main" id="{D7CE2727-CF5A-4F42-B04A-2D4777C04057}"/>
              </a:ext>
            </a:extLst>
          </p:cNvPr>
          <p:cNvSpPr/>
          <p:nvPr/>
        </p:nvSpPr>
        <p:spPr>
          <a:xfrm>
            <a:off x="6824079" y="180952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50" dirty="0">
                <a:solidFill>
                  <a:srgbClr val="FFFFFF"/>
                </a:solidFill>
              </a:rPr>
              <a:t>결재요청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22" name="Rectangle 138">
            <a:extLst>
              <a:ext uri="{FF2B5EF4-FFF2-40B4-BE49-F238E27FC236}">
                <a16:creationId xmlns:a16="http://schemas.microsoft.com/office/drawing/2014/main" id="{8CCD480F-5A6C-4775-9926-4E10B1D298EF}"/>
              </a:ext>
            </a:extLst>
          </p:cNvPr>
          <p:cNvSpPr/>
          <p:nvPr/>
        </p:nvSpPr>
        <p:spPr>
          <a:xfrm>
            <a:off x="6830491" y="2529493"/>
            <a:ext cx="684803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50" dirty="0">
                <a:solidFill>
                  <a:srgbClr val="FFFFFF"/>
                </a:solidFill>
              </a:rPr>
              <a:t>임시저장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23" name="Rectangle 139">
            <a:extLst>
              <a:ext uri="{FF2B5EF4-FFF2-40B4-BE49-F238E27FC236}">
                <a16:creationId xmlns:a16="http://schemas.microsoft.com/office/drawing/2014/main" id="{0495ABE7-461C-435C-BC38-35A9EE436287}"/>
              </a:ext>
            </a:extLst>
          </p:cNvPr>
          <p:cNvSpPr/>
          <p:nvPr/>
        </p:nvSpPr>
        <p:spPr>
          <a:xfrm>
            <a:off x="6836903" y="3197972"/>
            <a:ext cx="671979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50" dirty="0">
                <a:solidFill>
                  <a:srgbClr val="FFFFFF"/>
                </a:solidFill>
              </a:rPr>
              <a:t>미리보기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24" name="Rectangle 140">
            <a:extLst>
              <a:ext uri="{FF2B5EF4-FFF2-40B4-BE49-F238E27FC236}">
                <a16:creationId xmlns:a16="http://schemas.microsoft.com/office/drawing/2014/main" id="{47397D21-7C6A-40F5-A15F-2B8713A87105}"/>
              </a:ext>
            </a:extLst>
          </p:cNvPr>
          <p:cNvSpPr/>
          <p:nvPr/>
        </p:nvSpPr>
        <p:spPr>
          <a:xfrm>
            <a:off x="7810133" y="2519726"/>
            <a:ext cx="9916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>
                <a:solidFill>
                  <a:srgbClr val="FFFFFF"/>
                </a:solidFill>
              </a:rPr>
              <a:t>결재 처리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25" name="Rectangle 98">
            <a:extLst>
              <a:ext uri="{FF2B5EF4-FFF2-40B4-BE49-F238E27FC236}">
                <a16:creationId xmlns:a16="http://schemas.microsoft.com/office/drawing/2014/main" id="{F8A9C563-0DC7-4F50-8EE9-38C554E97B8A}"/>
              </a:ext>
            </a:extLst>
          </p:cNvPr>
          <p:cNvSpPr/>
          <p:nvPr/>
        </p:nvSpPr>
        <p:spPr>
          <a:xfrm>
            <a:off x="7880450" y="1557860"/>
            <a:ext cx="211604" cy="613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50" dirty="0"/>
              <a:t> </a:t>
            </a:r>
            <a:endParaRPr lang="en-US" altLang="ko-KR" sz="750" dirty="0"/>
          </a:p>
          <a:p>
            <a:pPr marL="285750" indent="-285750"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00" dirty="0"/>
              <a:t> </a:t>
            </a:r>
            <a:endParaRPr lang="en-US" altLang="ko-KR" sz="700" dirty="0"/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50" dirty="0"/>
              <a:t> </a:t>
            </a:r>
            <a:endParaRPr lang="en-US" altLang="ko-KR" sz="750" dirty="0"/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50" dirty="0"/>
              <a:t> </a:t>
            </a:r>
            <a:endParaRPr lang="en-US" altLang="ko-KR" sz="750" dirty="0"/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50" dirty="0"/>
              <a:t> </a:t>
            </a:r>
            <a:endParaRPr lang="en-US" sz="750" dirty="0"/>
          </a:p>
        </p:txBody>
      </p:sp>
      <p:sp>
        <p:nvSpPr>
          <p:cNvPr id="126" name="Rectangle 100">
            <a:extLst>
              <a:ext uri="{FF2B5EF4-FFF2-40B4-BE49-F238E27FC236}">
                <a16:creationId xmlns:a16="http://schemas.microsoft.com/office/drawing/2014/main" id="{B0BBF194-23FB-4586-BEF5-9761E72A9138}"/>
              </a:ext>
            </a:extLst>
          </p:cNvPr>
          <p:cNvSpPr/>
          <p:nvPr/>
        </p:nvSpPr>
        <p:spPr>
          <a:xfrm>
            <a:off x="7934452" y="1555611"/>
            <a:ext cx="1275963" cy="60785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승인</a:t>
            </a:r>
            <a:r>
              <a:rPr lang="en-US" altLang="ko-KR" sz="670" dirty="0">
                <a:solidFill>
                  <a:srgbClr val="FFFFFF"/>
                </a:solidFill>
              </a:rPr>
              <a:t>/</a:t>
            </a:r>
            <a:r>
              <a:rPr lang="ko-KR" altLang="en-US" sz="670" dirty="0">
                <a:solidFill>
                  <a:srgbClr val="FFFFFF"/>
                </a:solidFill>
              </a:rPr>
              <a:t>반려</a:t>
            </a:r>
            <a:r>
              <a:rPr lang="en-US" altLang="ko-KR" sz="670" dirty="0">
                <a:solidFill>
                  <a:srgbClr val="FFFFFF"/>
                </a:solidFill>
              </a:rPr>
              <a:t>/</a:t>
            </a:r>
            <a:r>
              <a:rPr lang="ko-KR" altLang="en-US" sz="670" dirty="0">
                <a:solidFill>
                  <a:srgbClr val="FFFFFF"/>
                </a:solidFill>
              </a:rPr>
              <a:t>후결</a:t>
            </a:r>
            <a:endParaRPr lang="en-US" altLang="ko-KR" sz="670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접수</a:t>
            </a:r>
            <a:r>
              <a:rPr lang="en-US" altLang="ko-KR" sz="670" dirty="0">
                <a:solidFill>
                  <a:srgbClr val="FFFFFF"/>
                </a:solidFill>
              </a:rPr>
              <a:t>(</a:t>
            </a:r>
            <a:r>
              <a:rPr lang="ko-KR" altLang="en-US" sz="670" dirty="0">
                <a:solidFill>
                  <a:srgbClr val="FFFFFF"/>
                </a:solidFill>
              </a:rPr>
              <a:t>결재선 지정</a:t>
            </a:r>
            <a:r>
              <a:rPr lang="en-US" altLang="ko-KR" sz="670" dirty="0">
                <a:solidFill>
                  <a:srgbClr val="FFFFFF"/>
                </a:solidFill>
              </a:rPr>
              <a:t>)</a:t>
            </a:r>
          </a:p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결재 회수</a:t>
            </a:r>
            <a:endParaRPr lang="en-US" altLang="ko-KR" sz="670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부재 중 설정</a:t>
            </a:r>
            <a:endParaRPr lang="en-US" altLang="ko-KR" sz="670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결재 문서 수정</a:t>
            </a:r>
            <a:endParaRPr lang="en-US" sz="670" dirty="0">
              <a:solidFill>
                <a:srgbClr val="FFFFFF"/>
              </a:solidFill>
            </a:endParaRPr>
          </a:p>
        </p:txBody>
      </p:sp>
      <p:sp>
        <p:nvSpPr>
          <p:cNvPr id="127" name="Rectangle 143">
            <a:extLst>
              <a:ext uri="{FF2B5EF4-FFF2-40B4-BE49-F238E27FC236}">
                <a16:creationId xmlns:a16="http://schemas.microsoft.com/office/drawing/2014/main" id="{37E5D332-022F-4642-B82A-4B86AF57CEDF}"/>
              </a:ext>
            </a:extLst>
          </p:cNvPr>
          <p:cNvSpPr/>
          <p:nvPr/>
        </p:nvSpPr>
        <p:spPr>
          <a:xfrm>
            <a:off x="7570482" y="5933784"/>
            <a:ext cx="9925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 dirty="0">
                <a:solidFill>
                  <a:srgbClr val="FFFFFF"/>
                </a:solidFill>
              </a:rPr>
              <a:t>대외공문발송함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28" name="Rectangle 144">
            <a:extLst>
              <a:ext uri="{FF2B5EF4-FFF2-40B4-BE49-F238E27FC236}">
                <a16:creationId xmlns:a16="http://schemas.microsoft.com/office/drawing/2014/main" id="{7CECC160-F89D-45ED-99F0-D9ED844332A9}"/>
              </a:ext>
            </a:extLst>
          </p:cNvPr>
          <p:cNvSpPr/>
          <p:nvPr/>
        </p:nvSpPr>
        <p:spPr>
          <a:xfrm>
            <a:off x="8753695" y="5941255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880" dirty="0">
                <a:solidFill>
                  <a:srgbClr val="FFFFFF"/>
                </a:solidFill>
              </a:rPr>
              <a:t>대외문서발송등록</a:t>
            </a:r>
            <a:endParaRPr lang="en-US" sz="880" dirty="0">
              <a:solidFill>
                <a:srgbClr val="FFFFFF"/>
              </a:solidFill>
            </a:endParaRPr>
          </a:p>
        </p:txBody>
      </p:sp>
      <p:sp>
        <p:nvSpPr>
          <p:cNvPr id="129" name="Rectangle 145">
            <a:extLst>
              <a:ext uri="{FF2B5EF4-FFF2-40B4-BE49-F238E27FC236}">
                <a16:creationId xmlns:a16="http://schemas.microsoft.com/office/drawing/2014/main" id="{4789FA86-621D-44AC-930A-D2D87D927751}"/>
              </a:ext>
            </a:extLst>
          </p:cNvPr>
          <p:cNvSpPr/>
          <p:nvPr/>
        </p:nvSpPr>
        <p:spPr>
          <a:xfrm>
            <a:off x="5527296" y="4690595"/>
            <a:ext cx="9916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>
                <a:solidFill>
                  <a:srgbClr val="FFFFFF"/>
                </a:solidFill>
              </a:rPr>
              <a:t>결재 처리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30" name="Rectangle 148">
            <a:extLst>
              <a:ext uri="{FF2B5EF4-FFF2-40B4-BE49-F238E27FC236}">
                <a16:creationId xmlns:a16="http://schemas.microsoft.com/office/drawing/2014/main" id="{5BAC1785-E29E-4692-AA16-D2AB3C291704}"/>
              </a:ext>
            </a:extLst>
          </p:cNvPr>
          <p:cNvSpPr/>
          <p:nvPr/>
        </p:nvSpPr>
        <p:spPr>
          <a:xfrm>
            <a:off x="6737531" y="4690595"/>
            <a:ext cx="9916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>
                <a:solidFill>
                  <a:srgbClr val="FFFFFF"/>
                </a:solidFill>
              </a:rPr>
              <a:t>결재선지정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65" name="Rectangle 8">
            <a:extLst>
              <a:ext uri="{FF2B5EF4-FFF2-40B4-BE49-F238E27FC236}">
                <a16:creationId xmlns:a16="http://schemas.microsoft.com/office/drawing/2014/main" id="{7B74B212-4E7D-4DA3-A718-D1161B841D57}"/>
              </a:ext>
            </a:extLst>
          </p:cNvPr>
          <p:cNvSpPr/>
          <p:nvPr/>
        </p:nvSpPr>
        <p:spPr>
          <a:xfrm>
            <a:off x="10097916" y="1726900"/>
            <a:ext cx="730104" cy="5609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공람함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8445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D56AF56-8580-DBD1-8BE8-2167072F7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972" y="1964032"/>
            <a:ext cx="6330482" cy="2399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결재문서를 상신시에 결재자가 아니라 ‘</a:t>
            </a:r>
            <a:r>
              <a:rPr lang="ko-KR" altLang="en-US" sz="1100" dirty="0" err="1"/>
              <a:t>참조자</a:t>
            </a:r>
            <a:r>
              <a:rPr lang="ko-KR" altLang="en-US" sz="1100" dirty="0"/>
              <a:t>’ 로 지정된 참조조자들이 조회하는 문서함입니다</a:t>
            </a:r>
            <a:endParaRPr lang="en-US" altLang="ko-KR" sz="11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개인함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33872F-8A16-4AE1-884F-4F1EEEC66B71}"/>
              </a:ext>
            </a:extLst>
          </p:cNvPr>
          <p:cNvSpPr txBox="1"/>
          <p:nvPr/>
        </p:nvSpPr>
        <p:spPr>
          <a:xfrm>
            <a:off x="3135184" y="9230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012368-C4D0-4862-8590-EDFDC05AA68C}"/>
              </a:ext>
            </a:extLst>
          </p:cNvPr>
          <p:cNvSpPr txBox="1"/>
          <p:nvPr/>
        </p:nvSpPr>
        <p:spPr>
          <a:xfrm>
            <a:off x="3135182" y="12915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최종 승인이 완료된 문서에 대하여 회람 처리가 된 결재 문서를 조회할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승인이 된 문서를 조회하고 관련 업무를 처리할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0058C2-A0CC-44A6-A4BB-33F0FA89A47F}"/>
              </a:ext>
            </a:extLst>
          </p:cNvPr>
          <p:cNvSpPr txBox="1"/>
          <p:nvPr/>
        </p:nvSpPr>
        <p:spPr>
          <a:xfrm>
            <a:off x="3135182" y="4787577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결재가 시행되는 양식별로 ‘문서담당’ </a:t>
            </a:r>
            <a:r>
              <a:rPr lang="ko-KR" altLang="en-US" sz="1100" dirty="0" err="1"/>
              <a:t>으로</a:t>
            </a:r>
            <a:r>
              <a:rPr lang="ko-KR" altLang="en-US" sz="1100" dirty="0"/>
              <a:t> 지정된 사용자는 이 담당함에서 해당 양식으로 결재 </a:t>
            </a:r>
            <a:r>
              <a:rPr lang="ko-KR" altLang="en-US" sz="1100" dirty="0" err="1"/>
              <a:t>상신된</a:t>
            </a:r>
            <a:r>
              <a:rPr lang="ko-KR" altLang="en-US" sz="1100" dirty="0"/>
              <a:t> 문서를 조회할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승인 완료된 문서만 조회 가능합니다</a:t>
            </a:r>
            <a:r>
              <a:rPr lang="en-US" altLang="ko-KR" sz="1100" dirty="0"/>
              <a:t>.)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CD4A18-981B-4F99-938A-0189F5AD71F8}"/>
              </a:ext>
            </a:extLst>
          </p:cNvPr>
          <p:cNvSpPr txBox="1"/>
          <p:nvPr/>
        </p:nvSpPr>
        <p:spPr>
          <a:xfrm>
            <a:off x="3135184" y="441902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담당함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00D2A8-6F8E-45D0-B4FE-2E499BC0E44B}"/>
              </a:ext>
            </a:extLst>
          </p:cNvPr>
          <p:cNvSpPr txBox="1"/>
          <p:nvPr/>
        </p:nvSpPr>
        <p:spPr>
          <a:xfrm>
            <a:off x="3135182" y="5731815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현재 결재를 해야 하는 결재권자가 아니라 결재라인에 포함되어 있지만 향후 결재를 해야 하는 사용자 들이 해당 결재무서를 미리 조회할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양식관리에서 관리자가 ‘</a:t>
            </a:r>
            <a:r>
              <a:rPr lang="ko-KR" altLang="en-US" sz="1100" dirty="0" err="1"/>
              <a:t>선결재</a:t>
            </a:r>
            <a:r>
              <a:rPr lang="ko-KR" altLang="en-US" sz="1100" dirty="0"/>
              <a:t> 사용’ 으로 지정된 양식의 경우 예결함에서 현재 결재권자가 결재처리 전이라도 미리 결재처리를 할 수 있습니다</a:t>
            </a:r>
            <a:r>
              <a:rPr lang="en-US" altLang="ko-KR" sz="1100" dirty="0"/>
              <a:t>.)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C92AD8-9AB6-4C2C-8C9C-086F99309A33}"/>
              </a:ext>
            </a:extLst>
          </p:cNvPr>
          <p:cNvSpPr txBox="1"/>
          <p:nvPr/>
        </p:nvSpPr>
        <p:spPr>
          <a:xfrm>
            <a:off x="3135184" y="5363263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예결함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4B54F56-8EF8-4F58-94F1-642EAF4E0972}"/>
              </a:ext>
            </a:extLst>
          </p:cNvPr>
          <p:cNvSpPr/>
          <p:nvPr/>
        </p:nvSpPr>
        <p:spPr>
          <a:xfrm>
            <a:off x="3147050" y="3440908"/>
            <a:ext cx="408156" cy="92630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506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DDCBC77-4FA9-4A56-0E99-46756B175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2493858"/>
            <a:ext cx="8491468" cy="3214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폐기함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작성 후 완료된 결재문서 대상으로 삭제가 가능하며 삭제된 결재문서는 폐기함으로 저장되며 삭제한 결재 문서 리스트를 확인할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삭제된 결재문서는 폐기함에서 문서 조회 후 왼쪽 상단      버튼을 통해 복원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개인함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0058C2-A0CC-44A6-A4BB-33F0FA89A47F}"/>
              </a:ext>
            </a:extLst>
          </p:cNvPr>
          <p:cNvSpPr txBox="1"/>
          <p:nvPr/>
        </p:nvSpPr>
        <p:spPr>
          <a:xfrm>
            <a:off x="3135182" y="1771604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양식관리에서 ‘대외문서사용’ 옵션이 체크된 양식으로 승인 완료된 문서에 대하여 ‘</a:t>
            </a:r>
            <a:r>
              <a:rPr lang="ko-KR" altLang="en-US" sz="1100" dirty="0" err="1"/>
              <a:t>문서발송신청</a:t>
            </a:r>
            <a:r>
              <a:rPr lang="ko-KR" altLang="en-US" sz="1100" dirty="0"/>
              <a:t>’ 되어 변환된 공문서 리스트를 확인할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CD4A18-981B-4F99-938A-0189F5AD71F8}"/>
              </a:ext>
            </a:extLst>
          </p:cNvPr>
          <p:cNvSpPr txBox="1"/>
          <p:nvPr/>
        </p:nvSpPr>
        <p:spPr>
          <a:xfrm>
            <a:off x="3135184" y="140305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B26AA80-1D35-426B-90C4-ED20B395E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4" y="1149817"/>
            <a:ext cx="1905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7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20FEF23-7DED-ED9B-E7F5-688642DA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798479"/>
            <a:ext cx="3409950" cy="2228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문서발송신청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‘</a:t>
            </a:r>
            <a:r>
              <a:rPr lang="ko-KR" altLang="en-US" sz="1100" dirty="0" err="1"/>
              <a:t>문서발송신청’은</a:t>
            </a:r>
            <a:r>
              <a:rPr lang="ko-KR" altLang="en-US" sz="1100" dirty="0"/>
              <a:t> </a:t>
            </a:r>
            <a:r>
              <a:rPr lang="ko-KR" altLang="en-US" sz="1100" dirty="0" err="1"/>
              <a:t>기안자</a:t>
            </a:r>
            <a:r>
              <a:rPr lang="ko-KR" altLang="en-US" sz="1100" dirty="0"/>
              <a:t> 이외 문서를 조회할 수 있는 모든 대상자는 </a:t>
            </a:r>
            <a:r>
              <a:rPr lang="ko-KR" altLang="en-US" sz="1100" dirty="0" err="1"/>
              <a:t>공문함에서</a:t>
            </a:r>
            <a:r>
              <a:rPr lang="ko-KR" altLang="en-US" sz="1100" dirty="0"/>
              <a:t> 변환된 공문 조회 및 승인</a:t>
            </a:r>
            <a:r>
              <a:rPr lang="en-US" altLang="ko-KR" sz="1100" dirty="0"/>
              <a:t>/</a:t>
            </a:r>
            <a:r>
              <a:rPr lang="ko-KR" altLang="en-US" sz="1100" dirty="0"/>
              <a:t>반려가 가능하며 승인 시 지정된 발신명의에 미리 </a:t>
            </a:r>
            <a:r>
              <a:rPr lang="ko-KR" altLang="en-US" sz="1100" dirty="0" err="1"/>
              <a:t>세팅된</a:t>
            </a:r>
            <a:r>
              <a:rPr lang="ko-KR" altLang="en-US" sz="1100" dirty="0"/>
              <a:t> 직인이 날인됩니다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공문의 문서번호는 대외공문 양식으로 작성된 기안문서가 승인 완료 후 </a:t>
            </a:r>
            <a:r>
              <a:rPr lang="ko-KR" altLang="en-US" sz="1100" dirty="0" err="1"/>
              <a:t>채번</a:t>
            </a:r>
            <a:r>
              <a:rPr lang="ko-KR" altLang="en-US" sz="1100" dirty="0"/>
              <a:t> 되기에 ‘</a:t>
            </a:r>
            <a:r>
              <a:rPr lang="ko-KR" altLang="en-US" sz="1100" dirty="0" err="1"/>
              <a:t>문서발송신청</a:t>
            </a:r>
            <a:r>
              <a:rPr lang="ko-KR" altLang="en-US" sz="1100" dirty="0"/>
              <a:t>’ 후 반려 여부와 관계없이 문서번호가 자동으로 </a:t>
            </a:r>
            <a:r>
              <a:rPr lang="ko-KR" altLang="en-US" sz="1100" dirty="0" err="1"/>
              <a:t>채번됩니다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개인함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4B89F57-3FD4-4245-8E06-68484F94A3CB}"/>
              </a:ext>
            </a:extLst>
          </p:cNvPr>
          <p:cNvSpPr/>
          <p:nvPr/>
        </p:nvSpPr>
        <p:spPr>
          <a:xfrm>
            <a:off x="3447284" y="1853816"/>
            <a:ext cx="927072" cy="32502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720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CAF81BBD-7038-0B32-C838-B7152D745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0" y="4981431"/>
            <a:ext cx="5831718" cy="1620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0E01251-7150-85BC-ADE1-F2CE9B7E9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176" y="1459915"/>
            <a:ext cx="5831719" cy="1843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부서기안함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자신이 소속된 부서의 문서들을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자신이 소속된 부서 레벨 이하 단의 모든 문서들을 제공하지만</a:t>
            </a:r>
            <a:r>
              <a:rPr lang="en-US" altLang="ko-KR" sz="1100" dirty="0"/>
              <a:t>, </a:t>
            </a:r>
            <a:r>
              <a:rPr lang="ko-KR" altLang="en-US" sz="1100" dirty="0"/>
              <a:t>대외비 및 보안등급이 설정된 문서 들은 권한제어에 따라서 적용됩니다</a:t>
            </a:r>
            <a:r>
              <a:rPr lang="en-US" altLang="ko-KR" sz="1100" dirty="0"/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부서함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33872F-8A16-4AE1-884F-4F1EEEC66B71}"/>
              </a:ext>
            </a:extLst>
          </p:cNvPr>
          <p:cNvSpPr txBox="1"/>
          <p:nvPr/>
        </p:nvSpPr>
        <p:spPr>
          <a:xfrm>
            <a:off x="3135184" y="340683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발신함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012368-C4D0-4862-8590-EDFDC05AA68C}"/>
              </a:ext>
            </a:extLst>
          </p:cNvPr>
          <p:cNvSpPr txBox="1"/>
          <p:nvPr/>
        </p:nvSpPr>
        <p:spPr>
          <a:xfrm>
            <a:off x="3135182" y="3775384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소속부서에서 결재 완료된 문서를 타 부서로 </a:t>
            </a:r>
            <a:r>
              <a:rPr lang="ko-KR" altLang="en-US" sz="1100" dirty="0" err="1"/>
              <a:t>부서발신</a:t>
            </a:r>
            <a:r>
              <a:rPr lang="en-US" altLang="ko-KR" sz="1100" dirty="0"/>
              <a:t>(</a:t>
            </a:r>
            <a:r>
              <a:rPr lang="ko-KR" altLang="en-US" sz="1100" dirty="0"/>
              <a:t>업무 협조용</a:t>
            </a:r>
            <a:r>
              <a:rPr lang="en-US" altLang="ko-KR" sz="1100" dirty="0"/>
              <a:t>)</a:t>
            </a:r>
            <a:r>
              <a:rPr lang="ko-KR" altLang="en-US" sz="1100" dirty="0"/>
              <a:t>을 한 문서들의 내역을 제공합니다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발신한 문서에 대해서 수신부서들의 접수 여부 및 결재 진행 상황을 확인할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수신부에서 접수가 되지 않은 문서는 ‘송신취소’ 를 통해 발송을 취소할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수신부서에서 접수하여 결재가 </a:t>
            </a:r>
            <a:r>
              <a:rPr lang="ko-KR" altLang="en-US" sz="1100" dirty="0" err="1"/>
              <a:t>상신된</a:t>
            </a:r>
            <a:r>
              <a:rPr lang="ko-KR" altLang="en-US" sz="1100" dirty="0"/>
              <a:t> 경우에는 상태가 ‘접수</a:t>
            </a:r>
            <a:r>
              <a:rPr lang="en-US" altLang="ko-KR" sz="1100" dirty="0"/>
              <a:t>,</a:t>
            </a:r>
            <a:r>
              <a:rPr lang="ko-KR" altLang="en-US" sz="1100" dirty="0"/>
              <a:t>진행</a:t>
            </a:r>
            <a:r>
              <a:rPr lang="en-US" altLang="ko-KR" sz="1100" dirty="0"/>
              <a:t>,</a:t>
            </a:r>
            <a:r>
              <a:rPr lang="ko-KR" altLang="en-US" sz="1100" dirty="0"/>
              <a:t>승인</a:t>
            </a:r>
            <a:r>
              <a:rPr lang="en-US" altLang="ko-KR" sz="1100" dirty="0"/>
              <a:t>,</a:t>
            </a:r>
            <a:r>
              <a:rPr lang="ko-KR" altLang="en-US" sz="1100" dirty="0"/>
              <a:t>반려’ 로 제공됩니다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069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5019D5C-7DA1-D70C-FBF1-03ED54FFC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4853052"/>
            <a:ext cx="4713418" cy="972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485F3E9-2676-C76B-69C2-08BF8503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2" y="1314450"/>
            <a:ext cx="7366063" cy="2037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수신부서로 지정되어 </a:t>
            </a:r>
            <a:r>
              <a:rPr lang="ko-KR" altLang="en-US" sz="1100" dirty="0" err="1"/>
              <a:t>조회자</a:t>
            </a:r>
            <a:r>
              <a:rPr lang="ko-KR" altLang="en-US" sz="1100" dirty="0"/>
              <a:t> 자신의 부서로 수신된</a:t>
            </a:r>
            <a:r>
              <a:rPr lang="en-US" altLang="ko-KR" sz="1100" dirty="0"/>
              <a:t>(</a:t>
            </a:r>
            <a:r>
              <a:rPr lang="ko-KR" altLang="en-US" sz="1100" dirty="0"/>
              <a:t>발송 부서에서 결재 완료된</a:t>
            </a:r>
            <a:r>
              <a:rPr lang="en-US" altLang="ko-KR" sz="1100" dirty="0"/>
              <a:t>)</a:t>
            </a:r>
            <a:r>
              <a:rPr lang="ko-KR" altLang="en-US" sz="1100" dirty="0"/>
              <a:t>결재 문서를 제공합니다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 문서에 대한 발신 부서 정보를 확인할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수신 문서를 조회하면 발송 문서의 내용과 결재선 정보를 확인할 수 있습니다</a:t>
            </a:r>
            <a:r>
              <a:rPr lang="en-US" altLang="ko-KR" sz="1100" dirty="0"/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부서함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95C59EA-C876-4A4E-8E51-D171756D56AE}"/>
              </a:ext>
            </a:extLst>
          </p:cNvPr>
          <p:cNvSpPr/>
          <p:nvPr/>
        </p:nvSpPr>
        <p:spPr>
          <a:xfrm>
            <a:off x="3914107" y="2147083"/>
            <a:ext cx="476918" cy="120095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A48EF7-6AA9-44D8-BEF0-3D0723DE1392}"/>
              </a:ext>
            </a:extLst>
          </p:cNvPr>
          <p:cNvSpPr txBox="1"/>
          <p:nvPr/>
        </p:nvSpPr>
        <p:spPr>
          <a:xfrm>
            <a:off x="3135184" y="354583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D269F5-7FC3-4BE5-899C-8BBC10E9129A}"/>
              </a:ext>
            </a:extLst>
          </p:cNvPr>
          <p:cNvSpPr txBox="1"/>
          <p:nvPr/>
        </p:nvSpPr>
        <p:spPr>
          <a:xfrm>
            <a:off x="3135182" y="3914386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문서의 상단 왼쪽에 ‘</a:t>
            </a:r>
            <a:r>
              <a:rPr lang="ko-KR" altLang="en-US" sz="1100" dirty="0" err="1"/>
              <a:t>접수’를</a:t>
            </a:r>
            <a:r>
              <a:rPr lang="ko-KR" altLang="en-US" sz="1100" dirty="0"/>
              <a:t> 통해 문서를 접수하거나 거부할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접수는 각 부서의 문서접수 담당자로 지정된 사용자에게 한하여 제공되기에</a:t>
            </a:r>
            <a:r>
              <a:rPr lang="en-US" altLang="ko-KR" sz="1100" dirty="0"/>
              <a:t>, </a:t>
            </a:r>
            <a:r>
              <a:rPr lang="ko-KR" altLang="en-US" sz="1100" dirty="0"/>
              <a:t>문서접수 담당자 여부는 관리자에게 문의하여 주시기 바랍니다</a:t>
            </a:r>
            <a:r>
              <a:rPr lang="en-US" altLang="ko-KR" sz="1100" dirty="0"/>
              <a:t>.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E7CFE3F-ED75-4854-BBD4-82BBDA063C0B}"/>
              </a:ext>
            </a:extLst>
          </p:cNvPr>
          <p:cNvSpPr/>
          <p:nvPr/>
        </p:nvSpPr>
        <p:spPr>
          <a:xfrm>
            <a:off x="3750469" y="4895055"/>
            <a:ext cx="653256" cy="32147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018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C6E38D4-B717-AD24-1C8C-3ED2F4FB2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890" y="987327"/>
            <a:ext cx="5308030" cy="1795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접수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수신된 문서 접수 이후 문서조회 화면 오른쪽 상단 ‘수정기안’ 을 통해 수신부서 기안을 진행합니다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부서함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1AA6F5-01ED-4948-9CE0-2CC5FDB3B8D3}"/>
              </a:ext>
            </a:extLst>
          </p:cNvPr>
          <p:cNvSpPr txBox="1"/>
          <p:nvPr/>
        </p:nvSpPr>
        <p:spPr>
          <a:xfrm>
            <a:off x="3135182" y="2934910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수정기안 작성 화면에서 수신부서의 결재라인을 지정합니다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발신부서의 내용을 그대로 복사되기 때문에 이대로 상신해도 되지만 수신부서에서 내용을 새롭게 입력하더라도 발신부서의 문서는 수정기안 이 후 조회 </a:t>
            </a:r>
            <a:r>
              <a:rPr lang="ko-KR" altLang="en-US" sz="1100" dirty="0" err="1"/>
              <a:t>조회</a:t>
            </a:r>
            <a:r>
              <a:rPr lang="ko-KR" altLang="en-US" sz="1100" dirty="0"/>
              <a:t> 화면에 왼쪽 상단에 제공된                    버튼을 통해 발신부서의 기안 완료된 문서 조회가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B106BF8-4F10-471B-8BE7-88A681B965B5}"/>
              </a:ext>
            </a:extLst>
          </p:cNvPr>
          <p:cNvSpPr/>
          <p:nvPr/>
        </p:nvSpPr>
        <p:spPr>
          <a:xfrm>
            <a:off x="7800370" y="995596"/>
            <a:ext cx="574486" cy="24503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865158-DEBE-4F4B-BDE2-4C001A3647E2}"/>
              </a:ext>
            </a:extLst>
          </p:cNvPr>
          <p:cNvSpPr txBox="1"/>
          <p:nvPr/>
        </p:nvSpPr>
        <p:spPr>
          <a:xfrm>
            <a:off x="3135184" y="3824488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거부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D7198C-0741-436C-8729-921789757835}"/>
              </a:ext>
            </a:extLst>
          </p:cNvPr>
          <p:cNvSpPr txBox="1"/>
          <p:nvPr/>
        </p:nvSpPr>
        <p:spPr>
          <a:xfrm>
            <a:off x="3135182" y="4193040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수신된 문서에 대하여 수신부서의 문서 담당자가 접수를 거부할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접수 거부 시 수신함 목록 리스트에서 사라지게 되며 발신부서의 발신함에서는 거부한 수신부서 대상으로 상황에 따라 ‘재전송’ 이 가능합니다</a:t>
            </a:r>
            <a:r>
              <a:rPr lang="en-US" altLang="ko-KR" sz="1100" dirty="0"/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641BD08-31C0-87C1-19FA-8AFEA4A63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890" y="5139644"/>
            <a:ext cx="6279810" cy="1336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F01316B7-810B-DBF1-926B-3E728451E22C}"/>
              </a:ext>
            </a:extLst>
          </p:cNvPr>
          <p:cNvSpPr/>
          <p:nvPr/>
        </p:nvSpPr>
        <p:spPr>
          <a:xfrm>
            <a:off x="7239000" y="6191250"/>
            <a:ext cx="717550" cy="28646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6F6B4B6-7C9D-26E4-4959-77C09158D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078" y="3481577"/>
            <a:ext cx="847843" cy="28579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D5A1CDD-DD2F-C582-D385-D70A73D52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026" y="5610152"/>
            <a:ext cx="777714" cy="29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00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9F952A7-E58B-BF7E-D94E-7CCD224FE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775669"/>
            <a:ext cx="7187623" cy="1644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자신이 소속된 부서원이 양식관리에서 ‘대외문서사용’ 옵션이 체크된 양식으로 승인 완료된 문서에 대하여 ‘</a:t>
            </a:r>
            <a:r>
              <a:rPr lang="ko-KR" altLang="en-US" sz="1100" dirty="0" err="1"/>
              <a:t>문서발송신청</a:t>
            </a:r>
            <a:r>
              <a:rPr lang="ko-KR" altLang="en-US" sz="1100" dirty="0"/>
              <a:t>’ 되어 변환된 공문서 리스트를 확인할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개인함 </a:t>
            </a:r>
            <a:r>
              <a:rPr lang="en-US" altLang="ko-KR" sz="1100" dirty="0"/>
              <a:t>-&gt; </a:t>
            </a:r>
            <a:r>
              <a:rPr lang="ko-KR" altLang="en-US" sz="1100" dirty="0" err="1"/>
              <a:t>공문함과</a:t>
            </a:r>
            <a:r>
              <a:rPr lang="ko-KR" altLang="en-US" sz="1100" dirty="0"/>
              <a:t> 마찬가지로 </a:t>
            </a:r>
            <a:r>
              <a:rPr lang="ko-KR" altLang="en-US" sz="1100" dirty="0" err="1"/>
              <a:t>기안자</a:t>
            </a:r>
            <a:r>
              <a:rPr lang="ko-KR" altLang="en-US" sz="1100" dirty="0"/>
              <a:t> 이외 문서를 조회할 수 있는 부서원들은 변환된 공문 조회 및 승인이 가능하며 공문승인을 통해 공문에 대한 직인이 날인됩니다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부서함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00D2A8-6F8E-45D0-B4FE-2E499BC0E44B}"/>
              </a:ext>
            </a:extLst>
          </p:cNvPr>
          <p:cNvSpPr txBox="1"/>
          <p:nvPr/>
        </p:nvSpPr>
        <p:spPr>
          <a:xfrm>
            <a:off x="3135182" y="3935809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소속된 부서원들이 문서발송 신청을 통해 변환된 공문은 부서함의 </a:t>
            </a:r>
            <a:r>
              <a:rPr lang="ko-KR" altLang="en-US" sz="1100" dirty="0" err="1"/>
              <a:t>공문함</a:t>
            </a:r>
            <a:r>
              <a:rPr lang="ko-KR" altLang="en-US" sz="1100" dirty="0"/>
              <a:t> 에서 공문을 조회합니다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</a:t>
            </a:r>
            <a:r>
              <a:rPr lang="en-US" altLang="ko-KR" sz="1100" dirty="0"/>
              <a:t>,</a:t>
            </a:r>
            <a:r>
              <a:rPr lang="ko-KR" altLang="en-US" sz="1100" dirty="0"/>
              <a:t>참조 등의 정보는 기안시에 입력된 ‘대외문서작성’ 팝업에 입력된 정보가 제공되며 기타 공문서의 상단의 ‘공문 슬로건’ 문구는 관리자가 관리 메뉴에서 지정한 문구가 표시되며 원하는 문구로 설정이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C92AD8-9AB6-4C2C-8C9C-086F99309A33}"/>
              </a:ext>
            </a:extLst>
          </p:cNvPr>
          <p:cNvSpPr txBox="1"/>
          <p:nvPr/>
        </p:nvSpPr>
        <p:spPr>
          <a:xfrm>
            <a:off x="3135184" y="356725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공문서 조회</a:t>
            </a:r>
          </a:p>
        </p:txBody>
      </p:sp>
    </p:spTree>
    <p:extLst>
      <p:ext uri="{BB962C8B-B14F-4D97-AF65-F5344CB8AC3E}">
        <p14:creationId xmlns:p14="http://schemas.microsoft.com/office/powerpoint/2010/main" val="3340389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5845D88-7C1B-AF45-999B-789B55ADF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1253783"/>
            <a:ext cx="5999240" cy="2724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개인함</a:t>
            </a:r>
            <a:r>
              <a:rPr lang="en-US" altLang="ko-KR" sz="1100" dirty="0"/>
              <a:t>, </a:t>
            </a:r>
            <a:r>
              <a:rPr lang="ko-KR" altLang="en-US" sz="1100" dirty="0"/>
              <a:t>부서함 등 처리된 결재 기안 문서들을 한곳에서 조회할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전체 현화의 기안함</a:t>
            </a:r>
            <a:r>
              <a:rPr lang="en-US" altLang="ko-KR" sz="1100" dirty="0"/>
              <a:t>(</a:t>
            </a:r>
            <a:r>
              <a:rPr lang="ko-KR" altLang="en-US" sz="1100" dirty="0"/>
              <a:t>진행</a:t>
            </a:r>
            <a:r>
              <a:rPr lang="en-US" altLang="ko-KR" sz="1100" dirty="0"/>
              <a:t>, </a:t>
            </a:r>
            <a:r>
              <a:rPr lang="ko-KR" altLang="en-US" sz="1100" dirty="0"/>
              <a:t>완료</a:t>
            </a:r>
            <a:r>
              <a:rPr lang="en-US" altLang="ko-KR" sz="1100" dirty="0"/>
              <a:t>, </a:t>
            </a:r>
            <a:r>
              <a:rPr lang="ko-KR" altLang="en-US" sz="1100" dirty="0"/>
              <a:t>반려</a:t>
            </a:r>
            <a:r>
              <a:rPr lang="en-US" altLang="ko-KR" sz="1100" dirty="0"/>
              <a:t>, </a:t>
            </a:r>
            <a:r>
              <a:rPr lang="ko-KR" altLang="en-US" sz="1100" dirty="0"/>
              <a:t>만료</a:t>
            </a:r>
            <a:r>
              <a:rPr lang="en-US" altLang="ko-KR" sz="1100" dirty="0"/>
              <a:t>)</a:t>
            </a:r>
            <a:r>
              <a:rPr lang="ko-KR" altLang="en-US" sz="1100" dirty="0"/>
              <a:t>의 결재 리스트를 조회합니다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전체현황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7EBA7-4281-44CE-ACE4-058ADC99695F}"/>
              </a:ext>
            </a:extLst>
          </p:cNvPr>
          <p:cNvSpPr txBox="1"/>
          <p:nvPr/>
        </p:nvSpPr>
        <p:spPr>
          <a:xfrm>
            <a:off x="3135184" y="407565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0E44D-9D45-40FA-86E2-A987B628359A}"/>
              </a:ext>
            </a:extLst>
          </p:cNvPr>
          <p:cNvSpPr txBox="1"/>
          <p:nvPr/>
        </p:nvSpPr>
        <p:spPr>
          <a:xfrm>
            <a:off x="3135182" y="4444209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개인함</a:t>
            </a:r>
            <a:r>
              <a:rPr lang="en-US" altLang="ko-KR" sz="1100" dirty="0"/>
              <a:t>, </a:t>
            </a:r>
            <a:r>
              <a:rPr lang="ko-KR" altLang="en-US" sz="1100" dirty="0"/>
              <a:t>부서함 등 처리된 공문 결재문서들을 한곳에서 조회할 수 있습니다</a:t>
            </a:r>
            <a:r>
              <a:rPr lang="en-US" altLang="ko-KR" sz="1100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495D5E3-39F5-8AA2-210E-1AB8A8A7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4930772"/>
            <a:ext cx="7247684" cy="1644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E3668E7-1421-8896-ADFD-84E28D169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780" y="5757863"/>
            <a:ext cx="587546" cy="79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2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6C373EC-8184-4240-A200-02BC17E90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951" y="1362143"/>
            <a:ext cx="6486374" cy="4454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183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/>
              <a:t>기안작성을 누르게 되면 다음과 같은 </a:t>
            </a:r>
            <a:r>
              <a:rPr lang="en-US" altLang="ko-KR" sz="1050" dirty="0"/>
              <a:t>[</a:t>
            </a:r>
            <a:r>
              <a:rPr lang="ko-KR" altLang="en-US" sz="1050" dirty="0"/>
              <a:t>양식 선택</a:t>
            </a:r>
            <a:r>
              <a:rPr lang="en-US" altLang="ko-KR" sz="1050" dirty="0"/>
              <a:t>] </a:t>
            </a:r>
            <a:r>
              <a:rPr lang="ko-KR" altLang="en-US" sz="1050" dirty="0"/>
              <a:t>에서 원하는 양식을 선택하면 작성화면 본문에 해당되는 양식이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o-KR" altLang="en-US" sz="1050" dirty="0"/>
              <a:t>아래 양식에 대한 추가</a:t>
            </a:r>
            <a:r>
              <a:rPr lang="en-US" altLang="ko-KR" sz="1050" dirty="0"/>
              <a:t>, </a:t>
            </a:r>
            <a:r>
              <a:rPr lang="ko-KR" altLang="en-US" sz="1050" dirty="0"/>
              <a:t>삭제 및 수정은 관리자만 가능하니 필요한 경우 관리자와 협의하시기 바랍니다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기안작성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기안문서선택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9256C58-1053-4BB3-A76D-2B5C7CF1DEAD}"/>
              </a:ext>
            </a:extLst>
          </p:cNvPr>
          <p:cNvSpPr/>
          <p:nvPr/>
        </p:nvSpPr>
        <p:spPr>
          <a:xfrm>
            <a:off x="4015517" y="1820875"/>
            <a:ext cx="571640" cy="21429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3BC60AC-EB0E-48F8-8946-DEE2E2BF8EE5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587157" y="1924397"/>
            <a:ext cx="3485216" cy="362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91B1DE5-BDCE-2D6C-28BB-1256EFD67C10}"/>
              </a:ext>
            </a:extLst>
          </p:cNvPr>
          <p:cNvGrpSpPr/>
          <p:nvPr/>
        </p:nvGrpSpPr>
        <p:grpSpPr>
          <a:xfrm>
            <a:off x="8254865" y="1368492"/>
            <a:ext cx="2730636" cy="5117562"/>
            <a:chOff x="8248514" y="1362142"/>
            <a:chExt cx="2913971" cy="5461155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49E64B1-0CED-18ED-56E3-42A47719A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8514" y="1362142"/>
              <a:ext cx="2913971" cy="4826453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EE25687E-374C-2568-C11E-A73A83703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8514" y="6191936"/>
              <a:ext cx="2913970" cy="631361"/>
            </a:xfrm>
            <a:prstGeom prst="rect">
              <a:avLst/>
            </a:prstGeom>
          </p:spPr>
        </p:pic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1994DEE-9115-6E83-885C-92DFBCC89C02}"/>
              </a:ext>
            </a:extLst>
          </p:cNvPr>
          <p:cNvSpPr/>
          <p:nvPr/>
        </p:nvSpPr>
        <p:spPr>
          <a:xfrm>
            <a:off x="8250967" y="1376375"/>
            <a:ext cx="2730634" cy="510968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83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FEEC082-5437-B40B-DCCB-279C5E71D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296" y="1386840"/>
            <a:ext cx="6291138" cy="4897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183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/>
              <a:t>기안작성 페이지에서 원하는 양식을 선택하면 아래와 같은 기안작성 창이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o-KR" altLang="en-US" sz="1050" dirty="0"/>
              <a:t>기안작성을 누르게 되면 다음과 같은 </a:t>
            </a:r>
            <a:r>
              <a:rPr lang="en-US" altLang="ko-KR" sz="1050" dirty="0"/>
              <a:t>[</a:t>
            </a:r>
            <a:r>
              <a:rPr lang="ko-KR" altLang="en-US" sz="1050" dirty="0"/>
              <a:t>양식 선택</a:t>
            </a:r>
            <a:r>
              <a:rPr lang="en-US" altLang="ko-KR" sz="1050" dirty="0"/>
              <a:t>]</a:t>
            </a:r>
            <a:r>
              <a:rPr lang="ko-KR" altLang="en-US" sz="1050" dirty="0"/>
              <a:t>에서 원하는 양식을 선택하면 작성화면 본문에 해당되는 양식이 제공됩니다</a:t>
            </a:r>
            <a:r>
              <a:rPr lang="en-US" altLang="ko-KR" sz="1050" dirty="0"/>
              <a:t>.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기안작성 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</p:spTree>
    <p:extLst>
      <p:ext uri="{BB962C8B-B14F-4D97-AF65-F5344CB8AC3E}">
        <p14:creationId xmlns:p14="http://schemas.microsoft.com/office/powerpoint/2010/main" val="205421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71E04B7-3BBC-D07A-343B-BBA09EA76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3716594"/>
            <a:ext cx="4894656" cy="2855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91551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 지정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1284067"/>
            <a:ext cx="869534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결재를 받고자 하는 순서 그대로 결재자</a:t>
            </a:r>
            <a:r>
              <a:rPr lang="en-US" altLang="ko-KR" sz="1100" dirty="0"/>
              <a:t>(</a:t>
            </a:r>
            <a:r>
              <a:rPr lang="ko-KR" altLang="en-US" sz="1100" dirty="0" err="1"/>
              <a:t>합의자</a:t>
            </a:r>
            <a:r>
              <a:rPr lang="en-US" altLang="ko-KR" sz="1100" dirty="0"/>
              <a:t>)</a:t>
            </a:r>
            <a:r>
              <a:rPr lang="ko-KR" altLang="en-US" sz="1100" dirty="0"/>
              <a:t>를 지정하며</a:t>
            </a:r>
            <a:r>
              <a:rPr lang="en-US" altLang="ko-KR" sz="1100" dirty="0"/>
              <a:t>, </a:t>
            </a:r>
            <a:r>
              <a:rPr lang="ko-KR" altLang="en-US" sz="1100" dirty="0"/>
              <a:t>기안자는 포함시키지 않습니다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                            </a:t>
            </a:r>
            <a:r>
              <a:rPr lang="ko-KR" altLang="en-US" sz="1100" dirty="0"/>
              <a:t>에 체크를 하면</a:t>
            </a:r>
            <a:r>
              <a:rPr lang="en-US" altLang="ko-KR" sz="1100" dirty="0"/>
              <a:t>, </a:t>
            </a:r>
            <a:r>
              <a:rPr lang="ko-KR" altLang="en-US" sz="1100" dirty="0"/>
              <a:t>기안자의 결재 서명이 </a:t>
            </a:r>
            <a:r>
              <a:rPr lang="ko-KR" altLang="en-US" sz="1100" dirty="0" err="1"/>
              <a:t>결재칸의</a:t>
            </a:r>
            <a:r>
              <a:rPr lang="ko-KR" altLang="en-US" sz="1100" dirty="0"/>
              <a:t> 첫 칸에 표시가 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결재선을 지정하는 방법은 모두 </a:t>
            </a:r>
            <a:r>
              <a:rPr lang="en-US" altLang="ko-KR" sz="1100" dirty="0"/>
              <a:t>4</a:t>
            </a:r>
            <a:r>
              <a:rPr lang="ko-KR" altLang="en-US" sz="1100" dirty="0"/>
              <a:t>가지입니다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Both"/>
            </a:pPr>
            <a:r>
              <a:rPr lang="ko-KR" altLang="en-US" sz="1100" dirty="0"/>
              <a:t>직접 이름을 입력하여 지정하는 방식 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직접 결재자 이름을 직접 입력하고 </a:t>
            </a:r>
            <a:r>
              <a:rPr lang="en-US" altLang="ko-KR" sz="1100" dirty="0"/>
              <a:t>enter </a:t>
            </a:r>
            <a:r>
              <a:rPr lang="ko-KR" altLang="en-US" sz="1100" dirty="0"/>
              <a:t>키를 누릅니다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이렇게 지정한 사용자의 결재 유형은 </a:t>
            </a:r>
            <a:r>
              <a:rPr lang="en-US" altLang="ko-KR" sz="1100" dirty="0"/>
              <a:t>(</a:t>
            </a:r>
            <a:r>
              <a:rPr lang="ko-KR" altLang="en-US" sz="1100" dirty="0"/>
              <a:t>자동</a:t>
            </a:r>
            <a:r>
              <a:rPr lang="en-US" altLang="ko-KR" sz="1100" dirty="0"/>
              <a:t>) </a:t>
            </a:r>
            <a:r>
              <a:rPr lang="ko-KR" altLang="en-US" sz="1100" dirty="0"/>
              <a:t>결재자가 됩니다</a:t>
            </a:r>
            <a:r>
              <a:rPr lang="en-US" altLang="ko-KR" sz="1100" dirty="0"/>
              <a:t>.)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이름 앞뒤에 괄호를 넣어 입력하면 합의자가 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예를 들면</a:t>
            </a:r>
            <a:r>
              <a:rPr lang="en-US" altLang="ko-KR" sz="1100" dirty="0"/>
              <a:t>, (</a:t>
            </a:r>
            <a:r>
              <a:rPr lang="ko-KR" altLang="en-US" sz="1100" dirty="0"/>
              <a:t>홍길동</a:t>
            </a:r>
            <a:r>
              <a:rPr lang="en-US" altLang="ko-KR" sz="1100" dirty="0"/>
              <a:t>)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AutoNum type="arabicParenBoth" startAt="2"/>
            </a:pPr>
            <a:r>
              <a:rPr lang="ko-KR" altLang="en-US" sz="1100" dirty="0"/>
              <a:t>조직도 창을 통하여 결재선을 지정하는 방식 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다음과 같이 조직도 창을 통하여 결재선을 지정할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기본은 본인이 소속된 부서가 표시되며 </a:t>
            </a:r>
            <a:r>
              <a:rPr lang="en-US" altLang="ko-KR" sz="1100" dirty="0"/>
              <a:t>+ </a:t>
            </a:r>
            <a:r>
              <a:rPr lang="ko-KR" altLang="en-US" sz="1100" dirty="0"/>
              <a:t>를 클릭하여 부서를 하나씩 펼쳐서 결재선에 포함될 사용자를 선택할 수 있도록 합니다</a:t>
            </a:r>
            <a:r>
              <a:rPr lang="en-US" altLang="ko-KR" sz="1100" dirty="0"/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5419726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결재를 </a:t>
            </a:r>
            <a:r>
              <a:rPr lang="ko-KR" altLang="en-US" sz="1100" dirty="0" err="1"/>
              <a:t>상신할</a:t>
            </a:r>
            <a:r>
              <a:rPr lang="ko-KR" altLang="en-US" sz="1100" dirty="0"/>
              <a:t> 문서의 제목을 입력합니다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EE6691-A5FC-411C-AF87-C8382B4B9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85" y="1592653"/>
            <a:ext cx="1034808" cy="258702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</p:spTree>
    <p:extLst>
      <p:ext uri="{BB962C8B-B14F-4D97-AF65-F5344CB8AC3E}">
        <p14:creationId xmlns:p14="http://schemas.microsoft.com/office/powerpoint/2010/main" val="390016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878DFEC-775E-E1E8-A893-277F3718B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853" y="5527015"/>
            <a:ext cx="5625844" cy="1178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5786942-405E-8193-AF3A-C67689A1A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229" y="5067040"/>
            <a:ext cx="1946978" cy="1684660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 지정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결재선에 포함될 사람을 선택하고 </a:t>
            </a:r>
            <a:r>
              <a:rPr lang="en-US" altLang="ko-KR" sz="1100" dirty="0"/>
              <a:t>[</a:t>
            </a:r>
            <a:r>
              <a:rPr lang="ko-KR" altLang="en-US" sz="1100" dirty="0"/>
              <a:t>결재</a:t>
            </a:r>
            <a:r>
              <a:rPr lang="en-US" altLang="ko-KR" sz="1100" dirty="0"/>
              <a:t>],[</a:t>
            </a:r>
            <a:r>
              <a:rPr lang="ko-KR" altLang="en-US" sz="1100" dirty="0"/>
              <a:t>합의</a:t>
            </a:r>
            <a:r>
              <a:rPr lang="en-US" altLang="ko-KR" sz="1100" dirty="0"/>
              <a:t>] </a:t>
            </a:r>
            <a:r>
              <a:rPr lang="ko-KR" altLang="en-US" sz="1100" dirty="0"/>
              <a:t>버튼으로 결재선에 추가합니다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결재자의 순서를 변경하기 위해서는 결재자 오른쪽             버튼을 활용합니다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삭제 버튼으로 결재선에 추가된 사용자를 선택하여 삭제할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 </a:t>
            </a:r>
            <a:r>
              <a:rPr lang="en-US" altLang="ko-KR" sz="1100" dirty="0"/>
              <a:t>: </a:t>
            </a:r>
            <a:r>
              <a:rPr lang="ko-KR" altLang="en-US" sz="1100" dirty="0"/>
              <a:t>결재문서의 상단 </a:t>
            </a:r>
            <a:r>
              <a:rPr lang="en-US" altLang="ko-KR" sz="1100" dirty="0"/>
              <a:t>(2</a:t>
            </a:r>
            <a:r>
              <a:rPr lang="ko-KR" altLang="en-US" sz="1100" dirty="0"/>
              <a:t>개의</a:t>
            </a:r>
            <a:r>
              <a:rPr lang="en-US" altLang="ko-KR" sz="1100" dirty="0"/>
              <a:t>) </a:t>
            </a:r>
            <a:r>
              <a:rPr lang="ko-KR" altLang="en-US" sz="1100" dirty="0"/>
              <a:t>결재라인에서 위 결재를 사용하는 결재자로서</a:t>
            </a:r>
            <a:r>
              <a:rPr lang="en-US" altLang="ko-KR" sz="1100" dirty="0"/>
              <a:t>, </a:t>
            </a:r>
            <a:r>
              <a:rPr lang="ko-KR" altLang="en-US" sz="1100" dirty="0"/>
              <a:t>주로 소속부서 의 결재자들이 이에 해당됩니다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합의 </a:t>
            </a:r>
            <a:r>
              <a:rPr lang="en-US" altLang="ko-KR" sz="1100" dirty="0"/>
              <a:t>: </a:t>
            </a:r>
            <a:r>
              <a:rPr lang="ko-KR" altLang="en-US" sz="1100" dirty="0"/>
              <a:t>결재문서의 상단 </a:t>
            </a:r>
            <a:r>
              <a:rPr lang="en-US" altLang="ko-KR" sz="1100" dirty="0"/>
              <a:t>(2</a:t>
            </a:r>
            <a:r>
              <a:rPr lang="ko-KR" altLang="en-US" sz="1100" dirty="0"/>
              <a:t>개의</a:t>
            </a:r>
            <a:r>
              <a:rPr lang="en-US" altLang="ko-KR" sz="1100" dirty="0"/>
              <a:t>) </a:t>
            </a:r>
            <a:r>
              <a:rPr lang="ko-KR" altLang="en-US" sz="1100" dirty="0"/>
              <a:t>결재라인에서 아래 합의를 사용하는 결재자로서</a:t>
            </a:r>
            <a:r>
              <a:rPr lang="en-US" altLang="ko-KR" sz="1100" dirty="0"/>
              <a:t>, </a:t>
            </a:r>
            <a:r>
              <a:rPr lang="ko-KR" altLang="en-US" sz="1100" dirty="0"/>
              <a:t>주로 소속부서 가 아닌 다른 부서의 결재자들이 이에 해당됩니다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결재자와 동일한 기능 제공</a:t>
            </a:r>
            <a:r>
              <a:rPr lang="en-US" altLang="ko-KR" sz="1100" dirty="0"/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A6E4BB-DF4E-4EE8-B0F1-D2B37BA521F5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51735FA-61F9-4472-9A74-B712EC54F7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09E87F7-4064-4C2A-A74F-B4FC64A2F65B}"/>
              </a:ext>
            </a:extLst>
          </p:cNvPr>
          <p:cNvGrpSpPr/>
          <p:nvPr/>
        </p:nvGrpSpPr>
        <p:grpSpPr>
          <a:xfrm>
            <a:off x="3135182" y="2178540"/>
            <a:ext cx="5141269" cy="1850535"/>
            <a:chOff x="3135182" y="2169015"/>
            <a:chExt cx="5121721" cy="1843499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C76949D8-1CA3-4E53-BCE8-C81580CF0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5182" y="2169015"/>
              <a:ext cx="5121721" cy="184349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D7E34EB4-CD6C-4E47-BF04-62AA120111A8}"/>
                </a:ext>
              </a:extLst>
            </p:cNvPr>
            <p:cNvSpPr/>
            <p:nvPr/>
          </p:nvSpPr>
          <p:spPr>
            <a:xfrm>
              <a:off x="5161467" y="2359862"/>
              <a:ext cx="151102" cy="1616825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4108795"/>
            <a:ext cx="8695345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(3) </a:t>
            </a:r>
            <a:r>
              <a:rPr lang="ko-KR" altLang="en-US" sz="1100" dirty="0"/>
              <a:t>사전에 지정해둔 결재선 정보로 지정하는 방식 </a:t>
            </a:r>
            <a:r>
              <a:rPr lang="en-US" altLang="ko-KR" sz="1100" dirty="0"/>
              <a:t>- </a:t>
            </a:r>
            <a:r>
              <a:rPr lang="ko-KR" altLang="en-US" sz="1100" dirty="0"/>
              <a:t>조직도 창에서 </a:t>
            </a:r>
            <a:r>
              <a:rPr lang="en-US" altLang="ko-KR" sz="1100" dirty="0"/>
              <a:t>[</a:t>
            </a:r>
            <a:r>
              <a:rPr lang="ko-KR" altLang="en-US" sz="1100" dirty="0"/>
              <a:t>결재선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클릭하면 조직도가 아닌 환경설정에서 사전에 지정해 둔 결재선 정보를 통해 지정할 수 있습니다</a:t>
            </a:r>
            <a:r>
              <a:rPr lang="en-US" altLang="ko-KR" sz="1100" dirty="0"/>
              <a:t>. [</a:t>
            </a:r>
            <a:r>
              <a:rPr lang="ko-KR" altLang="en-US" sz="1100" dirty="0"/>
              <a:t>설정</a:t>
            </a:r>
            <a:r>
              <a:rPr lang="en-US" altLang="ko-KR" sz="1100" dirty="0"/>
              <a:t>(</a:t>
            </a:r>
            <a:r>
              <a:rPr lang="ko-KR" altLang="en-US" sz="1100" dirty="0"/>
              <a:t>전자결재 환경설정</a:t>
            </a:r>
            <a:r>
              <a:rPr lang="en-US" altLang="ko-KR" sz="1100" dirty="0"/>
              <a:t>) / </a:t>
            </a:r>
            <a:r>
              <a:rPr lang="ko-KR" altLang="en-US" sz="1100" dirty="0"/>
              <a:t>결재선</a:t>
            </a:r>
            <a:r>
              <a:rPr lang="en-US" altLang="ko-KR" sz="1100" dirty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개인 </a:t>
            </a:r>
            <a:r>
              <a:rPr lang="en-US" altLang="ko-KR" sz="1100" dirty="0"/>
              <a:t>: </a:t>
            </a:r>
            <a:r>
              <a:rPr lang="ko-KR" altLang="en-US" sz="1100" dirty="0"/>
              <a:t>자신이 환경설정에서 사전에 지정한 결재선 정보를 제공합니다</a:t>
            </a:r>
            <a:r>
              <a:rPr lang="en-US" altLang="ko-KR" sz="1100" dirty="0"/>
              <a:t>. (‘</a:t>
            </a:r>
            <a:r>
              <a:rPr lang="ko-KR" altLang="en-US" sz="1100" dirty="0"/>
              <a:t>설정 </a:t>
            </a:r>
            <a:r>
              <a:rPr lang="en-US" altLang="ko-KR" sz="1100" dirty="0"/>
              <a:t>/ </a:t>
            </a:r>
            <a:r>
              <a:rPr lang="ko-KR" altLang="en-US" sz="1100" dirty="0"/>
              <a:t>결재선’ 에서 사전 설정이 가능합니다</a:t>
            </a:r>
            <a:r>
              <a:rPr lang="en-US" altLang="ko-KR" sz="1100" dirty="0"/>
              <a:t>.)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공용 </a:t>
            </a:r>
            <a:r>
              <a:rPr lang="en-US" altLang="ko-KR" sz="1100" dirty="0"/>
              <a:t>: </a:t>
            </a:r>
            <a:r>
              <a:rPr lang="ko-KR" altLang="en-US" sz="1100" dirty="0"/>
              <a:t>관리자가 관리 기능에서 사내 공용으로 사용하도록 지정한 결재선 정보를 제공합니다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en-US" altLang="ko-KR" sz="1100" dirty="0"/>
              <a:t>[</a:t>
            </a:r>
            <a:r>
              <a:rPr lang="ko-KR" altLang="en-US" sz="1100" dirty="0"/>
              <a:t>결재선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통해 사전 저장해 둔 결재선을 선택 시 선택된 결재선이 지정됩니다</a:t>
            </a:r>
            <a:r>
              <a:rPr lang="en-US" altLang="ko-KR" sz="1100" dirty="0"/>
              <a:t>.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A585F4D8-7A8E-40F1-BC87-D93AF4D70D83}"/>
              </a:ext>
            </a:extLst>
          </p:cNvPr>
          <p:cNvCxnSpPr>
            <a:cxnSpLocks/>
          </p:cNvCxnSpPr>
          <p:nvPr/>
        </p:nvCxnSpPr>
        <p:spPr>
          <a:xfrm>
            <a:off x="4381321" y="6458699"/>
            <a:ext cx="476605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FE16702-BA23-49C0-B441-CC7FCA9B2926}"/>
              </a:ext>
            </a:extLst>
          </p:cNvPr>
          <p:cNvSpPr/>
          <p:nvPr/>
        </p:nvSpPr>
        <p:spPr>
          <a:xfrm>
            <a:off x="3942693" y="6255329"/>
            <a:ext cx="462620" cy="22643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715F57E-F2E9-4B0D-9837-F47C0B6FF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361" y="867290"/>
            <a:ext cx="4953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7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A2BBAC9-622A-16E3-F53F-C340F3F0F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0" y="5301442"/>
            <a:ext cx="6389819" cy="12522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53DCE00-39FA-8475-90A9-5BA96864F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0" y="2077877"/>
            <a:ext cx="1791627" cy="1439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184636"/>
            <a:ext cx="8695345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(4) </a:t>
            </a:r>
            <a:r>
              <a:rPr lang="ko-KR" altLang="en-US" sz="1100" dirty="0"/>
              <a:t>결재순서</a:t>
            </a:r>
            <a:r>
              <a:rPr lang="en-US" altLang="ko-KR" sz="1100" dirty="0"/>
              <a:t>(</a:t>
            </a:r>
            <a:r>
              <a:rPr lang="ko-KR" altLang="en-US" sz="1100" dirty="0"/>
              <a:t>순차진행</a:t>
            </a:r>
            <a:r>
              <a:rPr lang="en-US" altLang="ko-KR" sz="1100" dirty="0"/>
              <a:t>, </a:t>
            </a:r>
            <a:r>
              <a:rPr lang="ko-KR" altLang="en-US" sz="1100" dirty="0"/>
              <a:t>무순위결재</a:t>
            </a:r>
            <a:r>
              <a:rPr lang="en-US" altLang="ko-KR" sz="1100" dirty="0"/>
              <a:t>, </a:t>
            </a:r>
            <a:r>
              <a:rPr lang="ko-KR" altLang="en-US" sz="1100" dirty="0"/>
              <a:t>묶음합의</a:t>
            </a:r>
            <a:r>
              <a:rPr lang="en-US" altLang="ko-KR" sz="1100" dirty="0"/>
              <a:t>) - </a:t>
            </a:r>
            <a:r>
              <a:rPr lang="ko-KR" altLang="en-US" sz="1100" dirty="0"/>
              <a:t>결재순서 및 처리 방식을 지정할 수 있습니다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100" dirty="0"/>
              <a:t>순차진행 </a:t>
            </a:r>
            <a:r>
              <a:rPr lang="en-US" altLang="ko-KR" sz="1100" dirty="0"/>
              <a:t>: </a:t>
            </a:r>
            <a:r>
              <a:rPr lang="ko-KR" altLang="en-US" sz="1100" dirty="0"/>
              <a:t>결재 라인의 지정된 순서대로 진행됩니다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예</a:t>
            </a:r>
            <a:r>
              <a:rPr lang="en-US" altLang="ko-KR" sz="1100" dirty="0"/>
              <a:t>) A -&gt; B -&gt; (C) -&gt; (D) -&gt; E </a:t>
            </a:r>
            <a:r>
              <a:rPr lang="ko-KR" altLang="en-US" sz="1100" dirty="0"/>
              <a:t>의 경우 </a:t>
            </a:r>
            <a:r>
              <a:rPr lang="en-US" altLang="ko-KR" sz="1100" dirty="0"/>
              <a:t>-------( ) </a:t>
            </a:r>
            <a:r>
              <a:rPr lang="ko-KR" altLang="en-US" sz="1100" dirty="0" err="1"/>
              <a:t>합의자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ko-KR" altLang="en-US" sz="1100" dirty="0"/>
              <a:t>     결재 순서는 </a:t>
            </a:r>
            <a:r>
              <a:rPr lang="en-US" altLang="ko-KR" sz="1100" dirty="0"/>
              <a:t>A,.B,C,D,E </a:t>
            </a:r>
            <a:r>
              <a:rPr lang="ko-KR" altLang="en-US" sz="1100" dirty="0"/>
              <a:t>순서대로 진행됩니다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100" dirty="0"/>
              <a:t>무순위결재 </a:t>
            </a:r>
            <a:r>
              <a:rPr lang="en-US" altLang="ko-KR" sz="1100" dirty="0"/>
              <a:t>: </a:t>
            </a:r>
            <a:r>
              <a:rPr lang="ko-KR" altLang="en-US" sz="1100" dirty="0"/>
              <a:t>결재 순서에 관계없이 모두 병렬로 결재가 진행됩니다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R" startAt="2"/>
            </a:pPr>
            <a:r>
              <a:rPr lang="ko-KR" altLang="en-US" sz="1100" dirty="0"/>
              <a:t>묶음합의 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결재자는</a:t>
            </a:r>
            <a:r>
              <a:rPr lang="ko-KR" altLang="en-US" sz="1100" dirty="0"/>
              <a:t> 순차진행이 되고 </a:t>
            </a:r>
            <a:r>
              <a:rPr lang="ko-KR" altLang="en-US" sz="1100" dirty="0" err="1"/>
              <a:t>합의자끼리</a:t>
            </a:r>
            <a:r>
              <a:rPr lang="ko-KR" altLang="en-US" sz="1100" dirty="0"/>
              <a:t> 묶어서 진행됩니다</a:t>
            </a:r>
            <a:r>
              <a:rPr lang="en-US" altLang="ko-KR" sz="1100" dirty="0"/>
              <a:t>. </a:t>
            </a:r>
            <a:br>
              <a:rPr lang="en-US" altLang="ko-KR" sz="1100" dirty="0"/>
            </a:br>
            <a:r>
              <a:rPr lang="ko-KR" altLang="en-US" sz="1100" dirty="0"/>
              <a:t>예</a:t>
            </a:r>
            <a:r>
              <a:rPr lang="en-US" altLang="ko-KR" sz="1100" dirty="0"/>
              <a:t>) A -&gt; (B) -&gt; (C) -&gt; D -&gt; (E) -&gt; (F) -&gt; G </a:t>
            </a:r>
            <a:r>
              <a:rPr lang="ko-KR" altLang="en-US" sz="1100" dirty="0"/>
              <a:t>의 경우 </a:t>
            </a:r>
            <a:r>
              <a:rPr lang="en-US" altLang="ko-KR" sz="1100" dirty="0"/>
              <a:t>-------( ) </a:t>
            </a:r>
            <a:r>
              <a:rPr lang="ko-KR" altLang="en-US" sz="1100" dirty="0"/>
              <a:t>합의자  </a:t>
            </a:r>
            <a:br>
              <a:rPr lang="en-US" altLang="ko-KR" sz="1100" dirty="0"/>
            </a:br>
            <a:r>
              <a:rPr lang="ko-KR" altLang="en-US" sz="1100" dirty="0"/>
              <a:t>결재순서는 </a:t>
            </a:r>
            <a:r>
              <a:rPr lang="en-US" altLang="ko-KR" sz="1100" dirty="0"/>
              <a:t> A -&gt; (B,C) -&gt; D -&gt; (E,F) -&gt; 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A6E4BB-DF4E-4EE8-B0F1-D2B37BA521F5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51735FA-61F9-4472-9A74-B712EC54F7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FE16702-BA23-49C0-B441-CC7FCA9B2926}"/>
              </a:ext>
            </a:extLst>
          </p:cNvPr>
          <p:cNvSpPr/>
          <p:nvPr/>
        </p:nvSpPr>
        <p:spPr>
          <a:xfrm>
            <a:off x="3218655" y="2812667"/>
            <a:ext cx="662783" cy="68062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7F58D6-B818-4707-9F52-5F1A653E07F7}"/>
              </a:ext>
            </a:extLst>
          </p:cNvPr>
          <p:cNvSpPr txBox="1"/>
          <p:nvPr/>
        </p:nvSpPr>
        <p:spPr>
          <a:xfrm>
            <a:off x="3135184" y="349955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파일첨부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41CC23-B3AC-4F91-A417-2AB6B5D3C64B}"/>
              </a:ext>
            </a:extLst>
          </p:cNvPr>
          <p:cNvSpPr txBox="1"/>
          <p:nvPr/>
        </p:nvSpPr>
        <p:spPr>
          <a:xfrm>
            <a:off x="3135183" y="3865723"/>
            <a:ext cx="8695344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결재문서와 관련된 첨부 파일을 첨부합니다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파일 첨부 방식은 아래와 같이                </a:t>
            </a:r>
            <a:r>
              <a:rPr lang="en-US" altLang="ko-KR" sz="1100" dirty="0"/>
              <a:t>+ </a:t>
            </a:r>
            <a:r>
              <a:rPr lang="ko-KR" altLang="en-US" sz="1100" dirty="0"/>
              <a:t>버튼으로 ‘마우스로 파일을 끌어오십시오＇ 영역에 마우스로 파일을 끌어서 </a:t>
            </a:r>
            <a:r>
              <a:rPr lang="en-US" altLang="ko-KR" sz="1100" dirty="0"/>
              <a:t>(drag &amp; drop) </a:t>
            </a:r>
            <a:r>
              <a:rPr lang="ko-KR" altLang="en-US" sz="1100" dirty="0"/>
              <a:t>첨부가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[</a:t>
            </a:r>
            <a:r>
              <a:rPr lang="ko-KR" altLang="en-US" sz="1100" dirty="0"/>
              <a:t>업로드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통해 직접 </a:t>
            </a:r>
            <a:r>
              <a:rPr lang="en-US" altLang="ko-KR" sz="1100" dirty="0"/>
              <a:t>PC</a:t>
            </a:r>
            <a:r>
              <a:rPr lang="ko-KR" altLang="en-US" sz="1100" dirty="0"/>
              <a:t>의 파일을 탐색기에서 선택 후 첨부가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[</a:t>
            </a:r>
            <a:r>
              <a:rPr lang="ko-KR" altLang="en-US" sz="1100" dirty="0" err="1"/>
              <a:t>파일함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통해 </a:t>
            </a:r>
            <a:r>
              <a:rPr lang="en-US" altLang="ko-KR" sz="1100" dirty="0"/>
              <a:t>PC</a:t>
            </a:r>
            <a:r>
              <a:rPr lang="ko-KR" altLang="en-US" sz="1100" dirty="0"/>
              <a:t>가 아닌 미리 </a:t>
            </a:r>
            <a:r>
              <a:rPr lang="ko-KR" altLang="en-US" sz="1100" dirty="0" err="1"/>
              <a:t>파일함</a:t>
            </a:r>
            <a:r>
              <a:rPr lang="en-US" altLang="ko-KR" sz="1100" dirty="0"/>
              <a:t>(</a:t>
            </a:r>
            <a:r>
              <a:rPr lang="ko-KR" altLang="en-US" sz="1100" dirty="0" err="1"/>
              <a:t>개임함</a:t>
            </a:r>
            <a:r>
              <a:rPr lang="en-US" altLang="ko-KR" sz="1100" dirty="0"/>
              <a:t>/</a:t>
            </a:r>
            <a:r>
              <a:rPr lang="ko-KR" altLang="en-US" sz="1100" dirty="0"/>
              <a:t>공유함</a:t>
            </a:r>
            <a:r>
              <a:rPr lang="en-US" altLang="ko-KR" sz="1100" dirty="0"/>
              <a:t>) </a:t>
            </a:r>
            <a:r>
              <a:rPr lang="ko-KR" altLang="en-US" sz="1100" dirty="0"/>
              <a:t>에 업로드한 파일 첨부가 가능합니다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3210961-C703-409A-A810-C1873D9ACF34}"/>
              </a:ext>
            </a:extLst>
          </p:cNvPr>
          <p:cNvSpPr/>
          <p:nvPr/>
        </p:nvSpPr>
        <p:spPr>
          <a:xfrm>
            <a:off x="3695836" y="5324720"/>
            <a:ext cx="1390513" cy="27598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3676D82-C1DA-0901-DBC7-6F185CD78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96" y="4187193"/>
            <a:ext cx="6191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7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C532683-59DE-AEC0-8F27-EAD7E9FED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0" y="4257484"/>
            <a:ext cx="7580766" cy="719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037C476-B4EA-DCD4-A27A-9498662A4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0" y="1260379"/>
            <a:ext cx="6389819" cy="12522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FCDD3CF-5740-4F1F-AFA4-10215BBE2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791" y="3705653"/>
            <a:ext cx="5162550" cy="371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258928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2957834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결재문서의 중요도를 선택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중요도가 체크된 문서는 결재목록 리스트에 중요표시와 붉은색의 제목으로</a:t>
            </a:r>
            <a:r>
              <a:rPr lang="en-US" altLang="ko-KR" sz="1100" dirty="0"/>
              <a:t> </a:t>
            </a:r>
            <a:r>
              <a:rPr lang="ko-KR" altLang="en-US" sz="1100" dirty="0"/>
              <a:t>표시가 되고 동시에 결재자의 결재현황 목록 리스트 상위로 위치하여 먼저 보이게 됩니다</a:t>
            </a:r>
            <a:r>
              <a:rPr lang="en-US" altLang="ko-KR" sz="11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참조문서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결재문서와 관련된 과거 결재완료</a:t>
            </a:r>
            <a:r>
              <a:rPr lang="en-US" altLang="ko-KR" sz="1100" dirty="0"/>
              <a:t>(</a:t>
            </a:r>
            <a:r>
              <a:rPr lang="ko-KR" altLang="en-US" sz="1100" dirty="0"/>
              <a:t>승인</a:t>
            </a:r>
            <a:r>
              <a:rPr lang="en-US" altLang="ko-KR" sz="1100" dirty="0"/>
              <a:t>)</a:t>
            </a:r>
            <a:r>
              <a:rPr lang="ko-KR" altLang="en-US" sz="1100" dirty="0"/>
              <a:t>된 문서를 첨부합니다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이렇게 첨부된 문서는 결재자들이 참조문서를 조회할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이를 통하여 본 결재문서 처리에 참조하게 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E5FE6F5-F0BC-497B-9371-4821FBA989F1}"/>
              </a:ext>
            </a:extLst>
          </p:cNvPr>
          <p:cNvSpPr/>
          <p:nvPr/>
        </p:nvSpPr>
        <p:spPr>
          <a:xfrm>
            <a:off x="5140325" y="1281113"/>
            <a:ext cx="781050" cy="27146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AFEF7E9-30E0-4D86-8122-70A18380B3CA}"/>
              </a:ext>
            </a:extLst>
          </p:cNvPr>
          <p:cNvSpPr/>
          <p:nvPr/>
        </p:nvSpPr>
        <p:spPr>
          <a:xfrm>
            <a:off x="7740597" y="3761764"/>
            <a:ext cx="474971" cy="27048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B4BC006-CCB8-473D-9E6B-141449369DB3}"/>
              </a:ext>
            </a:extLst>
          </p:cNvPr>
          <p:cNvSpPr/>
          <p:nvPr/>
        </p:nvSpPr>
        <p:spPr>
          <a:xfrm>
            <a:off x="3183728" y="4598189"/>
            <a:ext cx="2864647" cy="37153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15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10240</TotalTime>
  <Words>3608</Words>
  <Application>Microsoft Office PowerPoint</Application>
  <PresentationFormat>와이드스크린</PresentationFormat>
  <Paragraphs>395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6" baseType="lpstr">
      <vt:lpstr>나눔고딕</vt:lpstr>
      <vt:lpstr>나눔바른고딕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유정 김</cp:lastModifiedBy>
  <cp:revision>551</cp:revision>
  <dcterms:created xsi:type="dcterms:W3CDTF">2021-01-26T03:26:19Z</dcterms:created>
  <dcterms:modified xsi:type="dcterms:W3CDTF">2023-11-01T07:12:44Z</dcterms:modified>
</cp:coreProperties>
</file>