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394" r:id="rId4"/>
    <p:sldId id="400" r:id="rId5"/>
    <p:sldId id="424" r:id="rId6"/>
    <p:sldId id="425" r:id="rId7"/>
    <p:sldId id="422" r:id="rId8"/>
    <p:sldId id="423" r:id="rId9"/>
    <p:sldId id="411" r:id="rId10"/>
    <p:sldId id="413" r:id="rId11"/>
    <p:sldId id="414" r:id="rId12"/>
    <p:sldId id="426" r:id="rId13"/>
    <p:sldId id="415" r:id="rId14"/>
    <p:sldId id="427" r:id="rId15"/>
    <p:sldId id="416" r:id="rId16"/>
    <p:sldId id="417" r:id="rId17"/>
    <p:sldId id="418" r:id="rId18"/>
    <p:sldId id="420" r:id="rId19"/>
    <p:sldId id="419" r:id="rId20"/>
    <p:sldId id="412" r:id="rId21"/>
    <p:sldId id="356" r:id="rId22"/>
    <p:sldId id="421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3" autoAdjust="0"/>
    <p:restoredTop sz="95850" autoAdjust="0"/>
  </p:normalViewPr>
  <p:slideViewPr>
    <p:cSldViewPr snapToGrid="0">
      <p:cViewPr varScale="1">
        <p:scale>
          <a:sx n="111" d="100"/>
          <a:sy n="111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2023.09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7A7CA-3CF1-4FE0-B3B8-B3EA632A8654}"/>
              </a:ext>
            </a:extLst>
          </p:cNvPr>
          <p:cNvSpPr txBox="1"/>
          <p:nvPr/>
        </p:nvSpPr>
        <p:spPr>
          <a:xfrm>
            <a:off x="1137678" y="3055470"/>
            <a:ext cx="2188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C7745A1-5E7B-DE07-7BFB-B08D680B3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58" y="2870686"/>
            <a:ext cx="6371290" cy="34422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읽지않음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읽음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등록된 게시물들을 확인할 수 있습니다</a:t>
            </a:r>
            <a:r>
              <a:rPr lang="en-US" altLang="ko-KR" sz="1050" dirty="0"/>
              <a:t>. </a:t>
            </a:r>
            <a:r>
              <a:rPr lang="ko-KR" altLang="en-US" sz="1050" dirty="0"/>
              <a:t>읽음상태</a:t>
            </a:r>
            <a:r>
              <a:rPr lang="en-US" altLang="ko-KR" sz="1050" dirty="0"/>
              <a:t>, </a:t>
            </a:r>
            <a:r>
              <a:rPr lang="ko-KR" altLang="en-US" sz="1050" dirty="0"/>
              <a:t>상태 현황 확인과 </a:t>
            </a:r>
            <a:r>
              <a:rPr lang="ko-KR" altLang="en-US" sz="1050" dirty="0" err="1"/>
              <a:t>알림설정이</a:t>
            </a:r>
            <a:r>
              <a:rPr lang="ko-KR" altLang="en-US" sz="1050" dirty="0"/>
              <a:t> 가능합니다</a:t>
            </a:r>
            <a:r>
              <a:rPr lang="en-US" altLang="ko-KR" sz="1050" dirty="0"/>
              <a:t>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상태게시판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파란 제목은 읽지 않은 게시물을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검정 제목은 읽은 게시물을 제공합니다</a:t>
            </a:r>
            <a:r>
              <a:rPr lang="en-US" altLang="ko-KR" sz="1100" dirty="0"/>
              <a:t>.</a:t>
            </a:r>
            <a:r>
              <a:rPr lang="ko-KR" altLang="en-US" sz="1100" dirty="0"/>
              <a:t> </a:t>
            </a:r>
            <a:endParaRPr lang="en-US" altLang="ko-KR" sz="1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D36F50-CE1B-4634-A646-3A13342D9953}"/>
              </a:ext>
            </a:extLst>
          </p:cNvPr>
          <p:cNvSpPr txBox="1"/>
          <p:nvPr/>
        </p:nvSpPr>
        <p:spPr>
          <a:xfrm>
            <a:off x="3135184" y="117459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알림설정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65D066-65A2-4F91-88B3-7FB7DFACBDB5}"/>
              </a:ext>
            </a:extLst>
          </p:cNvPr>
          <p:cNvSpPr txBox="1"/>
          <p:nvPr/>
        </p:nvSpPr>
        <p:spPr>
          <a:xfrm>
            <a:off x="3135182" y="1543143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게시판에서 게시물등록</a:t>
            </a:r>
            <a:r>
              <a:rPr lang="en-US" altLang="ko-KR" sz="1100" dirty="0"/>
              <a:t>, </a:t>
            </a:r>
            <a:r>
              <a:rPr lang="ko-KR" altLang="en-US" sz="1100" dirty="0"/>
              <a:t>의견등록을 올렸을 시 알림이 오는지 선택합니다</a:t>
            </a:r>
            <a:r>
              <a:rPr lang="en-US" altLang="ko-KR" sz="1100" dirty="0"/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040C410-C8B6-408F-A68E-9F2A5644DBF2}"/>
              </a:ext>
            </a:extLst>
          </p:cNvPr>
          <p:cNvSpPr/>
          <p:nvPr/>
        </p:nvSpPr>
        <p:spPr>
          <a:xfrm>
            <a:off x="4043366" y="2961000"/>
            <a:ext cx="490534" cy="2711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7E27513-5EFE-4199-904E-02BC28873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567" y="2830399"/>
            <a:ext cx="3648367" cy="154425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1A9FFE5D-98B9-47F7-BA0A-676F3A18006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992331" y="2531914"/>
            <a:ext cx="63925" cy="787898"/>
          </a:xfrm>
          <a:prstGeom prst="bentConnector2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3405B6C-99B8-4AB8-9842-F80D95B32533}"/>
              </a:ext>
            </a:extLst>
          </p:cNvPr>
          <p:cNvSpPr txBox="1"/>
          <p:nvPr/>
        </p:nvSpPr>
        <p:spPr>
          <a:xfrm>
            <a:off x="3135184" y="196780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상태그래프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57B695-CB1B-4C6D-91E6-3F5F50D0B6DA}"/>
              </a:ext>
            </a:extLst>
          </p:cNvPr>
          <p:cNvSpPr txBox="1"/>
          <p:nvPr/>
        </p:nvSpPr>
        <p:spPr>
          <a:xfrm>
            <a:off x="3135182" y="2336358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상태를 적용한 게시판에는 현재 상태의 현황을 파악할 수 있고</a:t>
            </a:r>
            <a:r>
              <a:rPr lang="en-US" altLang="ko-KR" sz="1100" dirty="0"/>
              <a:t>, </a:t>
            </a:r>
            <a:r>
              <a:rPr lang="ko-KR" altLang="en-US" sz="1100" dirty="0"/>
              <a:t>그래프 아이콘을 누르면 해당 상태로 </a:t>
            </a:r>
            <a:r>
              <a:rPr lang="ko-KR" altLang="en-US" sz="1100" dirty="0" err="1"/>
              <a:t>필터링됩니다</a:t>
            </a:r>
            <a:r>
              <a:rPr lang="en-US" altLang="ko-KR" sz="1100" dirty="0"/>
              <a:t>.</a:t>
            </a:r>
          </a:p>
        </p:txBody>
      </p: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169EA564-A1E6-4B1C-94B5-C825E7E115B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62305" y="3667769"/>
            <a:ext cx="1474305" cy="598199"/>
          </a:xfrm>
          <a:prstGeom prst="bentConnector3">
            <a:avLst>
              <a:gd name="adj1" fmla="val 99909"/>
            </a:avLst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그림 21">
            <a:extLst>
              <a:ext uri="{FF2B5EF4-FFF2-40B4-BE49-F238E27FC236}">
                <a16:creationId xmlns:a16="http://schemas.microsoft.com/office/drawing/2014/main" id="{F4F736ED-D0B9-4D60-9A6D-DD1BDF853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352" y="4544903"/>
            <a:ext cx="2808587" cy="195584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9996B586-0B42-ED24-AAC2-83F1F2F82158}"/>
              </a:ext>
            </a:extLst>
          </p:cNvPr>
          <p:cNvSpPr/>
          <p:nvPr/>
        </p:nvSpPr>
        <p:spPr>
          <a:xfrm>
            <a:off x="4532316" y="2961000"/>
            <a:ext cx="173034" cy="2711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BB0B4FD-6D27-7830-6BDB-88B57F630373}"/>
              </a:ext>
            </a:extLst>
          </p:cNvPr>
          <p:cNvSpPr/>
          <p:nvPr/>
        </p:nvSpPr>
        <p:spPr>
          <a:xfrm>
            <a:off x="4710115" y="2961000"/>
            <a:ext cx="195259" cy="2711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060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01CBD69-B83A-8665-79D0-7FCC1472C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799" y="2748360"/>
            <a:ext cx="5506809" cy="376674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조회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게시물 조회화면을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게시물 조회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209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   수정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게시물을 수정합니다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작성자와 관리자에게만 부여</a:t>
            </a:r>
            <a:r>
              <a:rPr lang="en-US" altLang="ko-KR" sz="1100" dirty="0"/>
              <a:t>)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   삭제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게시물을 삭제합니다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작성자와 관리자에게만 부여</a:t>
            </a:r>
            <a:r>
              <a:rPr lang="en-US" altLang="ko-KR" sz="1100" dirty="0"/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   스크랩</a:t>
            </a:r>
            <a:r>
              <a:rPr lang="en-US" altLang="ko-KR" sz="1100" dirty="0"/>
              <a:t> : </a:t>
            </a:r>
            <a:r>
              <a:rPr lang="ko-KR" altLang="en-US" sz="1100" dirty="0"/>
              <a:t>본 게시물을 다른 사람에게 스크랩합니다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알림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할일</a:t>
            </a:r>
            <a:r>
              <a:rPr lang="en-US" altLang="ko-KR" sz="1100" dirty="0"/>
              <a:t>, </a:t>
            </a:r>
            <a:r>
              <a:rPr lang="ko-KR" altLang="en-US" sz="1100" dirty="0"/>
              <a:t>즐겨찾기</a:t>
            </a:r>
            <a:r>
              <a:rPr lang="en-US" altLang="ko-KR" sz="1100" dirty="0"/>
              <a:t>, </a:t>
            </a:r>
            <a:r>
              <a:rPr lang="ko-KR" altLang="en-US" sz="1100" dirty="0"/>
              <a:t>게시판</a:t>
            </a:r>
            <a:r>
              <a:rPr lang="en-US" altLang="ko-KR" sz="1100" dirty="0"/>
              <a:t>, </a:t>
            </a:r>
            <a:r>
              <a:rPr lang="ko-KR" altLang="en-US" sz="1100" dirty="0"/>
              <a:t>메일</a:t>
            </a:r>
            <a:r>
              <a:rPr lang="en-US" altLang="ko-KR" sz="1100" dirty="0"/>
              <a:t>, </a:t>
            </a:r>
            <a:r>
              <a:rPr lang="ko-KR" altLang="en-US" sz="1100" dirty="0"/>
              <a:t>일정</a:t>
            </a:r>
            <a:r>
              <a:rPr lang="en-US" altLang="ko-KR" sz="1100" dirty="0"/>
              <a:t>, </a:t>
            </a:r>
            <a:r>
              <a:rPr lang="ko-KR" altLang="en-US" sz="1100" dirty="0"/>
              <a:t>문서관리</a:t>
            </a:r>
            <a:r>
              <a:rPr lang="en-US" altLang="ko-KR" sz="1100" dirty="0"/>
              <a:t>, </a:t>
            </a:r>
            <a:r>
              <a:rPr lang="ko-KR" altLang="en-US" sz="1100" dirty="0"/>
              <a:t>협업</a:t>
            </a:r>
            <a:r>
              <a:rPr lang="en-US" altLang="ko-KR" sz="1100" dirty="0"/>
              <a:t>)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의견 </a:t>
            </a:r>
            <a:r>
              <a:rPr lang="en-US" altLang="ko-KR" sz="1100" dirty="0"/>
              <a:t>: </a:t>
            </a:r>
            <a:r>
              <a:rPr lang="ko-KR" altLang="en-US" sz="1100" dirty="0"/>
              <a:t>의견을 등록하고 의견 등록에 대한 알림 대상을 설정할 수 있습니다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작성자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의견자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조회자</a:t>
            </a:r>
            <a:r>
              <a:rPr lang="en-US" altLang="ko-KR" sz="1100" dirty="0"/>
              <a:t>, </a:t>
            </a:r>
            <a:r>
              <a:rPr lang="ko-KR" altLang="en-US" sz="1100" dirty="0"/>
              <a:t>수신자</a:t>
            </a:r>
            <a:r>
              <a:rPr lang="en-US" altLang="ko-KR" sz="11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등록된 알림은 ‘업무 알림</a:t>
            </a:r>
            <a:r>
              <a:rPr lang="en-US" altLang="ko-KR" sz="1100" dirty="0"/>
              <a:t>/</a:t>
            </a:r>
            <a:r>
              <a:rPr lang="ko-KR" altLang="en-US" sz="1100" dirty="0"/>
              <a:t>수신 </a:t>
            </a:r>
            <a:r>
              <a:rPr lang="ko-KR" altLang="en-US" sz="1100" dirty="0" err="1"/>
              <a:t>알림’에서</a:t>
            </a:r>
            <a:r>
              <a:rPr lang="ko-KR" altLang="en-US" sz="1100" dirty="0"/>
              <a:t> 확인할 수 있습니다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작성자 </a:t>
            </a:r>
            <a:r>
              <a:rPr lang="en-US" altLang="ko-KR" sz="1100" dirty="0"/>
              <a:t>: </a:t>
            </a:r>
            <a:r>
              <a:rPr lang="ko-KR" altLang="en-US" sz="1100" dirty="0"/>
              <a:t>게시물 등록자</a:t>
            </a:r>
            <a:r>
              <a:rPr lang="en-US" altLang="ko-KR" sz="1100" dirty="0"/>
              <a:t> / </a:t>
            </a:r>
            <a:r>
              <a:rPr lang="ko-KR" altLang="en-US" sz="1100" dirty="0"/>
              <a:t>의견 작성자 </a:t>
            </a:r>
            <a:r>
              <a:rPr lang="en-US" altLang="ko-KR" sz="1100" dirty="0"/>
              <a:t>: </a:t>
            </a:r>
            <a:r>
              <a:rPr lang="ko-KR" altLang="en-US" sz="1100" dirty="0"/>
              <a:t>의견을 등록한 사용자 </a:t>
            </a:r>
            <a:r>
              <a:rPr lang="en-US" altLang="ko-KR" sz="1100" dirty="0"/>
              <a:t>/ </a:t>
            </a:r>
            <a:r>
              <a:rPr lang="ko-KR" altLang="en-US" sz="1100" dirty="0" err="1"/>
              <a:t>조회자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게시물을 조회한 사용자 </a:t>
            </a:r>
            <a:r>
              <a:rPr lang="en-US" altLang="ko-KR" sz="1100" dirty="0"/>
              <a:t>/ </a:t>
            </a:r>
            <a:r>
              <a:rPr lang="ko-KR" altLang="en-US" sz="1100" dirty="0"/>
              <a:t>수신자 </a:t>
            </a:r>
            <a:r>
              <a:rPr lang="en-US" altLang="ko-KR" sz="1100" dirty="0"/>
              <a:t>: </a:t>
            </a:r>
            <a:r>
              <a:rPr lang="ko-KR" altLang="en-US" sz="1100" dirty="0"/>
              <a:t>수신을 받은 사용자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파일 첨부 </a:t>
            </a:r>
            <a:r>
              <a:rPr lang="en-US" altLang="ko-KR" sz="1100" dirty="0"/>
              <a:t>: </a:t>
            </a:r>
            <a:r>
              <a:rPr lang="ko-KR" altLang="en-US" sz="1100" dirty="0"/>
              <a:t>의견과 함께 첨부파일을 올릴 수 있습니다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의견 수정 </a:t>
            </a:r>
            <a:r>
              <a:rPr lang="en-US" altLang="ko-KR" sz="1100" dirty="0"/>
              <a:t>: </a:t>
            </a:r>
            <a:r>
              <a:rPr lang="ko-KR" altLang="en-US" sz="1100" dirty="0"/>
              <a:t>저장</a:t>
            </a:r>
            <a:r>
              <a:rPr lang="en-US" altLang="ko-KR" sz="1100" dirty="0"/>
              <a:t>, </a:t>
            </a:r>
            <a:r>
              <a:rPr lang="ko-KR" altLang="en-US" sz="1100" dirty="0"/>
              <a:t>삭제</a:t>
            </a:r>
            <a:r>
              <a:rPr lang="en-US" altLang="ko-KR" sz="1100" dirty="0"/>
              <a:t>, </a:t>
            </a:r>
            <a:r>
              <a:rPr lang="ko-KR" altLang="en-US" sz="1100" dirty="0"/>
              <a:t>취소 버튼으로 수정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261C959-D9EA-4AA4-9ADB-700478EA19C0}"/>
              </a:ext>
            </a:extLst>
          </p:cNvPr>
          <p:cNvSpPr/>
          <p:nvPr/>
        </p:nvSpPr>
        <p:spPr>
          <a:xfrm>
            <a:off x="3363757" y="2771448"/>
            <a:ext cx="236695" cy="23596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2E8A9E6-BCA6-4609-9B82-8C815079C725}"/>
              </a:ext>
            </a:extLst>
          </p:cNvPr>
          <p:cNvSpPr/>
          <p:nvPr/>
        </p:nvSpPr>
        <p:spPr>
          <a:xfrm>
            <a:off x="3600452" y="2771448"/>
            <a:ext cx="236695" cy="23596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D4BC718-6B5F-456F-B6D3-CDB914F50AC5}"/>
              </a:ext>
            </a:extLst>
          </p:cNvPr>
          <p:cNvSpPr/>
          <p:nvPr/>
        </p:nvSpPr>
        <p:spPr>
          <a:xfrm>
            <a:off x="8205305" y="3856989"/>
            <a:ext cx="270634" cy="27368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F74C437-71A5-4769-880C-0E9AB0CD496D}"/>
              </a:ext>
            </a:extLst>
          </p:cNvPr>
          <p:cNvSpPr/>
          <p:nvPr/>
        </p:nvSpPr>
        <p:spPr>
          <a:xfrm>
            <a:off x="3177066" y="5295900"/>
            <a:ext cx="5452584" cy="12001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865F856C-D306-4646-8D2A-432DA314EACA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8475939" y="3993832"/>
            <a:ext cx="456924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>
            <a:extLst>
              <a:ext uri="{FF2B5EF4-FFF2-40B4-BE49-F238E27FC236}">
                <a16:creationId xmlns:a16="http://schemas.microsoft.com/office/drawing/2014/main" id="{CA9BA1E7-9316-4410-B6D2-387DFEB1F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665" y="625627"/>
            <a:ext cx="228047" cy="219601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0B5F8F6F-3899-427A-BD5C-C59CB944A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665" y="866660"/>
            <a:ext cx="228047" cy="236818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FFA4A1F6-5DFB-46C9-9FC5-FC15E4E6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665" y="1118402"/>
            <a:ext cx="228047" cy="23456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75DBDBF-07E7-B332-9CBA-3F5C841AA5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1639" y="5649286"/>
            <a:ext cx="4533281" cy="917696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AD513D1-51B6-62A8-1683-2D75A1682B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0411" y="3324961"/>
            <a:ext cx="619125" cy="2105025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41222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6046743-63C9-5FF2-3EC7-71BAA7F51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2071014"/>
            <a:ext cx="6286338" cy="1704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조회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게시물 조회화면을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게시물 조회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   글쓰기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게시물을 수정합니다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작성자와 관리자에게만 부여</a:t>
            </a:r>
            <a:r>
              <a:rPr lang="en-US" altLang="ko-KR" sz="1100" dirty="0"/>
              <a:t>)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새글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조회하고 있던 게시물의 메뉴의 새로운 글을 작성할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답변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게시물에 답변을 작성할 수 있습니다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답변 게시물을 조회 시 의견 밑으로 본 게시물을 리스트로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관련글쓰기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 err="1"/>
              <a:t>관련글</a:t>
            </a:r>
            <a:r>
              <a:rPr lang="ko-KR" altLang="en-US" sz="1100" dirty="0"/>
              <a:t> 작성 후 본 게시물과 </a:t>
            </a:r>
            <a:r>
              <a:rPr lang="ko-KR" altLang="en-US" sz="1100" dirty="0" err="1"/>
              <a:t>관련글</a:t>
            </a:r>
            <a:r>
              <a:rPr lang="ko-KR" altLang="en-US" sz="1100" dirty="0"/>
              <a:t> 게시물에서 조회 시 </a:t>
            </a:r>
            <a:r>
              <a:rPr lang="ko-KR" altLang="en-US" sz="1100" dirty="0" err="1"/>
              <a:t>관련글</a:t>
            </a:r>
            <a:r>
              <a:rPr lang="ko-KR" altLang="en-US" sz="1100" dirty="0"/>
              <a:t> 리스트를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D4BC718-6B5F-456F-B6D3-CDB914F50AC5}"/>
              </a:ext>
            </a:extLst>
          </p:cNvPr>
          <p:cNvSpPr/>
          <p:nvPr/>
        </p:nvSpPr>
        <p:spPr>
          <a:xfrm>
            <a:off x="8589480" y="2586038"/>
            <a:ext cx="270634" cy="19050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A9BA1E7-9316-4410-B6D2-387DFEB1F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665" y="625627"/>
            <a:ext cx="228047" cy="21960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C1D51C4-7F07-DFF6-A51A-75AF0C5C3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2" y="4564179"/>
            <a:ext cx="6286338" cy="1943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BC1C0AD-5EC4-96EE-9BEB-DDC94C3F6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405" y="3133540"/>
            <a:ext cx="5046124" cy="2312019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9E96504E-B7B0-A791-7463-74095E465989}"/>
              </a:ext>
            </a:extLst>
          </p:cNvPr>
          <p:cNvCxnSpPr>
            <a:cxnSpLocks/>
            <a:stCxn id="18" idx="1"/>
          </p:cNvCxnSpPr>
          <p:nvPr/>
        </p:nvCxnSpPr>
        <p:spPr>
          <a:xfrm rot="10800000" flipV="1">
            <a:off x="8230052" y="2681288"/>
            <a:ext cx="359428" cy="361950"/>
          </a:xfrm>
          <a:prstGeom prst="bentConnector2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2FA77C7-7597-B96B-2431-B8762D58168D}"/>
              </a:ext>
            </a:extLst>
          </p:cNvPr>
          <p:cNvSpPr/>
          <p:nvPr/>
        </p:nvSpPr>
        <p:spPr>
          <a:xfrm>
            <a:off x="9139238" y="2109787"/>
            <a:ext cx="218558" cy="21590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2535F6C-8C78-81BE-A163-79ECCC4CC0E9}"/>
              </a:ext>
            </a:extLst>
          </p:cNvPr>
          <p:cNvSpPr/>
          <p:nvPr/>
        </p:nvSpPr>
        <p:spPr>
          <a:xfrm>
            <a:off x="8589480" y="2397919"/>
            <a:ext cx="270634" cy="18811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17F65CE1-AC45-1615-9979-A3945A2CEF02}"/>
              </a:ext>
            </a:extLst>
          </p:cNvPr>
          <p:cNvSpPr/>
          <p:nvPr/>
        </p:nvSpPr>
        <p:spPr>
          <a:xfrm>
            <a:off x="8589479" y="2774156"/>
            <a:ext cx="583095" cy="18811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048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F4A1797-245E-BC3E-E20E-C30FFC161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1992243"/>
            <a:ext cx="4263128" cy="1598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942E186-60EF-63E2-ADEE-3FF235E03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2" y="4553272"/>
            <a:ext cx="4220658" cy="18542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인쇄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스크랩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게시물 조회화면을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게시물 조회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   인쇄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게시물을 인쇄합니다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</a:t>
            </a:r>
            <a:r>
              <a:rPr lang="ko-KR" altLang="en-US" sz="1100" dirty="0"/>
              <a:t>스크랩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게시물을 다른 사람에게 스크랩합니다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알림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할일</a:t>
            </a:r>
            <a:r>
              <a:rPr lang="en-US" altLang="ko-KR" sz="1100" dirty="0"/>
              <a:t>, </a:t>
            </a:r>
            <a:r>
              <a:rPr lang="ko-KR" altLang="en-US" sz="1100" dirty="0"/>
              <a:t>즐겨찾기</a:t>
            </a:r>
            <a:r>
              <a:rPr lang="en-US" altLang="ko-KR" sz="1100" dirty="0"/>
              <a:t>, </a:t>
            </a:r>
            <a:r>
              <a:rPr lang="ko-KR" altLang="en-US" sz="1100" dirty="0"/>
              <a:t>게시판</a:t>
            </a:r>
            <a:r>
              <a:rPr lang="en-US" altLang="ko-KR" sz="1100" dirty="0"/>
              <a:t>, </a:t>
            </a:r>
            <a:r>
              <a:rPr lang="ko-KR" altLang="en-US" sz="1100" dirty="0"/>
              <a:t>메일</a:t>
            </a:r>
            <a:r>
              <a:rPr lang="en-US" altLang="ko-KR" sz="1100" dirty="0"/>
              <a:t>, </a:t>
            </a:r>
            <a:r>
              <a:rPr lang="ko-KR" altLang="en-US" sz="1100" dirty="0"/>
              <a:t>일정</a:t>
            </a:r>
            <a:r>
              <a:rPr lang="en-US" altLang="ko-KR" sz="1100" dirty="0"/>
              <a:t>, </a:t>
            </a:r>
            <a:r>
              <a:rPr lang="ko-KR" altLang="en-US" sz="1100" dirty="0"/>
              <a:t>문서관리</a:t>
            </a:r>
            <a:r>
              <a:rPr lang="en-US" altLang="ko-KR" sz="1100" dirty="0"/>
              <a:t>, </a:t>
            </a:r>
            <a:r>
              <a:rPr lang="ko-KR" altLang="en-US" sz="1100" dirty="0"/>
              <a:t>협업</a:t>
            </a:r>
            <a:r>
              <a:rPr lang="en-US" altLang="ko-KR" sz="1100" dirty="0"/>
              <a:t>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C113F73-8C3B-4409-BC78-1765BAC88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665" y="618236"/>
            <a:ext cx="228047" cy="23438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F7743037-DB02-41AB-9929-C3E1FC8DA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665" y="868782"/>
            <a:ext cx="228047" cy="2345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9867FAA-AB46-46F1-935E-9497E47C79D9}"/>
              </a:ext>
            </a:extLst>
          </p:cNvPr>
          <p:cNvSpPr txBox="1"/>
          <p:nvPr/>
        </p:nvSpPr>
        <p:spPr>
          <a:xfrm>
            <a:off x="3135184" y="117132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9D9EFB-E176-49AE-8DDD-B5724310DD50}"/>
              </a:ext>
            </a:extLst>
          </p:cNvPr>
          <p:cNvSpPr txBox="1"/>
          <p:nvPr/>
        </p:nvSpPr>
        <p:spPr>
          <a:xfrm>
            <a:off x="3135182" y="1539878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</a:t>
            </a:r>
            <a:r>
              <a:rPr lang="en-US" altLang="ko-KR" sz="1100" dirty="0"/>
              <a:t>[</a:t>
            </a:r>
            <a:r>
              <a:rPr lang="ko-KR" altLang="en-US" sz="1100" dirty="0" err="1"/>
              <a:t>업무알림</a:t>
            </a:r>
            <a:r>
              <a:rPr lang="en-US" altLang="ko-KR" sz="1100" dirty="0"/>
              <a:t>] </a:t>
            </a:r>
            <a:r>
              <a:rPr lang="ko-KR" altLang="en-US" sz="1100" dirty="0"/>
              <a:t>메뉴로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FE9938-74EB-416A-A6A1-BF00484D08FB}"/>
              </a:ext>
            </a:extLst>
          </p:cNvPr>
          <p:cNvSpPr txBox="1"/>
          <p:nvPr/>
        </p:nvSpPr>
        <p:spPr>
          <a:xfrm>
            <a:off x="3135184" y="373104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할일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013EE8-3EAB-4D4C-8F7B-9FADAD087EFE}"/>
              </a:ext>
            </a:extLst>
          </p:cNvPr>
          <p:cNvSpPr txBox="1"/>
          <p:nvPr/>
        </p:nvSpPr>
        <p:spPr>
          <a:xfrm>
            <a:off x="3135182" y="4099597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</a:t>
            </a:r>
            <a:r>
              <a:rPr lang="ko-KR" altLang="en-US" sz="1100" dirty="0" err="1"/>
              <a:t>할일로</a:t>
            </a:r>
            <a:r>
              <a:rPr lang="ko-KR" altLang="en-US" sz="1100" dirty="0"/>
              <a:t>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958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게시물 조회화면을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게시물 조회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62713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</a:t>
            </a:r>
            <a:r>
              <a:rPr lang="en-US" altLang="ko-KR" sz="1100" dirty="0"/>
              <a:t>[</a:t>
            </a:r>
            <a:r>
              <a:rPr lang="ko-KR" altLang="en-US" sz="1100" dirty="0"/>
              <a:t>채팅</a:t>
            </a:r>
            <a:r>
              <a:rPr lang="en-US" altLang="ko-KR" sz="1100" dirty="0"/>
              <a:t>] </a:t>
            </a:r>
            <a:r>
              <a:rPr lang="ko-KR" altLang="en-US" sz="1100" dirty="0"/>
              <a:t>의 채팅방으로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3A8A1D1-0682-1E48-F115-1A25BC9FA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992336"/>
            <a:ext cx="3546346" cy="3687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781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7793F22-20FB-1356-FBC2-7E0F7538F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987374"/>
            <a:ext cx="4232096" cy="1608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85B9BA6-44AF-4871-6D3E-1C570821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1" y="3547494"/>
            <a:ext cx="4232096" cy="2713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게시물 조회화면을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게시물 조회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867FAA-AB46-46F1-935E-9497E47C79D9}"/>
              </a:ext>
            </a:extLst>
          </p:cNvPr>
          <p:cNvSpPr txBox="1"/>
          <p:nvPr/>
        </p:nvSpPr>
        <p:spPr>
          <a:xfrm>
            <a:off x="3135184" y="19082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즐겨찾기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9D9EFB-E176-49AE-8DDD-B5724310DD50}"/>
              </a:ext>
            </a:extLst>
          </p:cNvPr>
          <p:cNvSpPr txBox="1"/>
          <p:nvPr/>
        </p:nvSpPr>
        <p:spPr>
          <a:xfrm>
            <a:off x="3135182" y="559379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</a:t>
            </a:r>
            <a:r>
              <a:rPr lang="en-US" altLang="ko-KR" sz="1100" dirty="0"/>
              <a:t>[</a:t>
            </a:r>
            <a:r>
              <a:rPr lang="ko-KR" altLang="en-US" sz="1100" dirty="0"/>
              <a:t>즐겨찾기</a:t>
            </a:r>
            <a:r>
              <a:rPr lang="en-US" altLang="ko-KR" sz="1100" dirty="0"/>
              <a:t>] </a:t>
            </a:r>
            <a:r>
              <a:rPr lang="ko-KR" altLang="en-US" sz="1100" dirty="0"/>
              <a:t>메뉴로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FE9938-74EB-416A-A6A1-BF00484D08FB}"/>
              </a:ext>
            </a:extLst>
          </p:cNvPr>
          <p:cNvSpPr txBox="1"/>
          <p:nvPr/>
        </p:nvSpPr>
        <p:spPr>
          <a:xfrm>
            <a:off x="3135184" y="273730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013EE8-3EAB-4D4C-8F7B-9FADAD087EFE}"/>
              </a:ext>
            </a:extLst>
          </p:cNvPr>
          <p:cNvSpPr txBox="1"/>
          <p:nvPr/>
        </p:nvSpPr>
        <p:spPr>
          <a:xfrm>
            <a:off x="3135182" y="3105852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</a:t>
            </a:r>
            <a:r>
              <a:rPr lang="en-US" altLang="ko-KR" sz="1100" dirty="0"/>
              <a:t>[</a:t>
            </a:r>
            <a:r>
              <a:rPr lang="ko-KR" altLang="en-US" sz="1100" dirty="0"/>
              <a:t>게시판</a:t>
            </a:r>
            <a:r>
              <a:rPr lang="en-US" altLang="ko-KR" sz="1100" dirty="0"/>
              <a:t>] </a:t>
            </a:r>
            <a:r>
              <a:rPr lang="ko-KR" altLang="en-US" sz="1100" dirty="0"/>
              <a:t>메뉴로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8378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E3E6427-D82A-C3C9-B37D-6E845D2B4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79" y="1763159"/>
            <a:ext cx="5175611" cy="4509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CDD0D68-B230-8F72-F99D-83018617D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6" y="2840160"/>
            <a:ext cx="5001148" cy="3446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게시물 조회화면을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게시물 조회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867FAA-AB46-46F1-935E-9497E47C79D9}"/>
              </a:ext>
            </a:extLst>
          </p:cNvPr>
          <p:cNvSpPr txBox="1"/>
          <p:nvPr/>
        </p:nvSpPr>
        <p:spPr>
          <a:xfrm>
            <a:off x="3135184" y="19082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9D9EFB-E176-49AE-8DDD-B5724310DD50}"/>
              </a:ext>
            </a:extLst>
          </p:cNvPr>
          <p:cNvSpPr txBox="1"/>
          <p:nvPr/>
        </p:nvSpPr>
        <p:spPr>
          <a:xfrm>
            <a:off x="3135182" y="559379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[</a:t>
            </a:r>
            <a:r>
              <a:rPr lang="ko-KR" altLang="en-US" sz="1100" dirty="0"/>
              <a:t>메일</a:t>
            </a:r>
            <a:r>
              <a:rPr lang="en-US" altLang="ko-KR" sz="1100" dirty="0"/>
              <a:t>]</a:t>
            </a:r>
            <a:r>
              <a:rPr lang="ko-KR" altLang="en-US" sz="1100" dirty="0"/>
              <a:t>을 통해 게시물의 내용을 사내</a:t>
            </a:r>
            <a:r>
              <a:rPr lang="en-US" altLang="ko-KR" sz="1100" dirty="0"/>
              <a:t>/</a:t>
            </a:r>
            <a:r>
              <a:rPr lang="ko-KR" altLang="en-US" sz="1100" dirty="0"/>
              <a:t>외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발송</a:t>
            </a:r>
            <a:r>
              <a:rPr lang="en-US" altLang="ko-KR" sz="1100" dirty="0"/>
              <a:t>)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FE9938-74EB-416A-A6A1-BF00484D08FB}"/>
              </a:ext>
            </a:extLst>
          </p:cNvPr>
          <p:cNvSpPr txBox="1"/>
          <p:nvPr/>
        </p:nvSpPr>
        <p:spPr>
          <a:xfrm>
            <a:off x="3135182" y="94230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013EE8-3EAB-4D4C-8F7B-9FADAD087EFE}"/>
              </a:ext>
            </a:extLst>
          </p:cNvPr>
          <p:cNvSpPr txBox="1"/>
          <p:nvPr/>
        </p:nvSpPr>
        <p:spPr>
          <a:xfrm>
            <a:off x="3135180" y="1310856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</a:t>
            </a:r>
            <a:r>
              <a:rPr lang="en-US" altLang="ko-KR" sz="1100" dirty="0"/>
              <a:t>[</a:t>
            </a:r>
            <a:r>
              <a:rPr lang="ko-KR" altLang="en-US" sz="1100" dirty="0"/>
              <a:t>일정</a:t>
            </a:r>
            <a:r>
              <a:rPr lang="en-US" altLang="ko-KR" sz="1100" dirty="0"/>
              <a:t>] </a:t>
            </a:r>
            <a:r>
              <a:rPr lang="ko-KR" altLang="en-US" sz="1100" dirty="0"/>
              <a:t>메뉴로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2363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8EC8342-9AB7-B746-16DD-1D75BC6B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1486806"/>
            <a:ext cx="4215581" cy="2448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E1BAFC2-C021-420C-3644-FDF014448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1" y="4858373"/>
            <a:ext cx="4215581" cy="1561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게시물 조회화면을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게시물 조회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867FAA-AB46-46F1-935E-9497E47C79D9}"/>
              </a:ext>
            </a:extLst>
          </p:cNvPr>
          <p:cNvSpPr txBox="1"/>
          <p:nvPr/>
        </p:nvSpPr>
        <p:spPr>
          <a:xfrm>
            <a:off x="3135184" y="19082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9D9EFB-E176-49AE-8DDD-B5724310DD50}"/>
              </a:ext>
            </a:extLst>
          </p:cNvPr>
          <p:cNvSpPr txBox="1"/>
          <p:nvPr/>
        </p:nvSpPr>
        <p:spPr>
          <a:xfrm>
            <a:off x="3135183" y="559379"/>
            <a:ext cx="8619938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문서관리로 복사하는 기능으로서</a:t>
            </a:r>
            <a:r>
              <a:rPr lang="en-US" altLang="ko-KR" sz="1100" dirty="0"/>
              <a:t>, </a:t>
            </a:r>
            <a:r>
              <a:rPr lang="ko-KR" altLang="en-US" sz="1100" dirty="0"/>
              <a:t>작성권한이 있는 문서함 중에 하나를 선택하면 지정한 문서함으로 본 게시물이 복사됩니다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문서관리 등록 시에 필요한 주요 사항을 입력합니다</a:t>
            </a:r>
            <a:r>
              <a:rPr lang="en-US" altLang="ko-KR" sz="1100" dirty="0"/>
              <a:t>.)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본 기능은 문서관리 솔루션을 구매한 경우에만 적용됩니다</a:t>
            </a:r>
            <a:r>
              <a:rPr lang="en-US" altLang="ko-KR" sz="11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FCA10B-613D-40B6-8340-BCE18B4F0714}"/>
              </a:ext>
            </a:extLst>
          </p:cNvPr>
          <p:cNvSpPr txBox="1"/>
          <p:nvPr/>
        </p:nvSpPr>
        <p:spPr>
          <a:xfrm>
            <a:off x="3135184" y="404967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B04687-468A-4B3D-AF71-6647302FDD98}"/>
              </a:ext>
            </a:extLst>
          </p:cNvPr>
          <p:cNvSpPr txBox="1"/>
          <p:nvPr/>
        </p:nvSpPr>
        <p:spPr>
          <a:xfrm>
            <a:off x="3135182" y="4418228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</a:t>
            </a:r>
            <a:r>
              <a:rPr lang="en-US" altLang="ko-KR" sz="1100" dirty="0"/>
              <a:t>[</a:t>
            </a:r>
            <a:r>
              <a:rPr lang="ko-KR" altLang="en-US" sz="1100" dirty="0"/>
              <a:t>협업</a:t>
            </a:r>
            <a:r>
              <a:rPr lang="en-US" altLang="ko-KR" sz="1100" dirty="0"/>
              <a:t>] </a:t>
            </a:r>
            <a:r>
              <a:rPr lang="ko-KR" altLang="en-US" sz="1100" dirty="0"/>
              <a:t>프로젝트로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8691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215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게시판 내 각 게시물의 글쓰기 버튼을 누르면 글쓰기 폼이 나타나게 됩니다</a:t>
            </a:r>
            <a:r>
              <a:rPr lang="en-US" altLang="ko-KR" sz="1050" dirty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이곳에서 게시물의 제목과 내용을 입력한 후 파일 첨부를 원할 때에는 업로드</a:t>
            </a:r>
            <a:r>
              <a:rPr lang="en-US" altLang="ko-KR" sz="1050" dirty="0"/>
              <a:t>/</a:t>
            </a:r>
            <a:r>
              <a:rPr lang="ko-KR" altLang="en-US" sz="1050" dirty="0" err="1"/>
              <a:t>파일함</a:t>
            </a:r>
            <a:r>
              <a:rPr lang="ko-KR" altLang="en-US" sz="1050" dirty="0"/>
              <a:t> 버튼을 눌러 파일을 첨부할 수 있습니다</a:t>
            </a:r>
            <a:r>
              <a:rPr lang="en-US" altLang="ko-KR" sz="1050" dirty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 </a:t>
            </a:r>
            <a:r>
              <a:rPr lang="ko-KR" altLang="en-US" sz="1050" dirty="0"/>
              <a:t>모든 것이 완료되면 저장 버튼을 눌러 게시물을 저장합니다</a:t>
            </a:r>
            <a:r>
              <a:rPr lang="en-US" altLang="ko-KR" sz="1050" dirty="0"/>
              <a:t>. 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글쓰기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867FAA-AB46-46F1-935E-9497E47C79D9}"/>
              </a:ext>
            </a:extLst>
          </p:cNvPr>
          <p:cNvSpPr txBox="1"/>
          <p:nvPr/>
        </p:nvSpPr>
        <p:spPr>
          <a:xfrm>
            <a:off x="3135184" y="19082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글쓰기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9D9EFB-E176-49AE-8DDD-B5724310DD50}"/>
              </a:ext>
            </a:extLst>
          </p:cNvPr>
          <p:cNvSpPr txBox="1"/>
          <p:nvPr/>
        </p:nvSpPr>
        <p:spPr>
          <a:xfrm>
            <a:off x="3135183" y="559379"/>
            <a:ext cx="8619938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기간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 등록 일자를 지정합니다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상태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 상태를 선택해 줍니다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제목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게시물과 관련된 게시물의 제목을 입력합니다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중요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게시물에 대한 게시글을 ’</a:t>
            </a:r>
            <a:r>
              <a:rPr lang="ko-KR" altLang="en-US" sz="1100" dirty="0" err="1"/>
              <a:t>중요’로</a:t>
            </a:r>
            <a:r>
              <a:rPr lang="ko-KR" altLang="en-US" sz="1100" dirty="0"/>
              <a:t> 체크한 경우에 게시물 목록 리스트에 </a:t>
            </a:r>
            <a:r>
              <a:rPr lang="en-US" altLang="ko-KR" sz="1100" dirty="0"/>
              <a:t>‘</a:t>
            </a:r>
            <a:r>
              <a:rPr lang="ko-KR" altLang="en-US" sz="1100" dirty="0"/>
              <a:t>빨간 글씨</a:t>
            </a:r>
            <a:r>
              <a:rPr lang="en-US" altLang="ko-KR" sz="1100" dirty="0"/>
              <a:t>’</a:t>
            </a:r>
            <a:r>
              <a:rPr lang="ko-KR" altLang="en-US" sz="1100" dirty="0"/>
              <a:t>로 표시됩니다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등록옵션 </a:t>
            </a:r>
            <a:r>
              <a:rPr lang="en-US" altLang="ko-KR" sz="1100" dirty="0"/>
              <a:t>: (</a:t>
            </a:r>
            <a:r>
              <a:rPr lang="ko-KR" altLang="en-US" sz="1100" dirty="0"/>
              <a:t>최상위</a:t>
            </a:r>
            <a:r>
              <a:rPr lang="en-US" altLang="ko-KR" sz="1100" dirty="0"/>
              <a:t>) </a:t>
            </a:r>
            <a:r>
              <a:rPr lang="ko-KR" altLang="en-US" sz="1100" dirty="0"/>
              <a:t>본 등록 게시판의 얼마나의 기간 동안 상단에 무조건 나오도록 하는 기능입니다</a:t>
            </a:r>
            <a:r>
              <a:rPr lang="en-US" altLang="ko-KR" sz="1100" dirty="0"/>
              <a:t>. (1</a:t>
            </a:r>
            <a:r>
              <a:rPr lang="ko-KR" altLang="en-US" sz="1100" dirty="0"/>
              <a:t>일</a:t>
            </a:r>
            <a:r>
              <a:rPr lang="en-US" altLang="ko-KR" sz="1100" dirty="0"/>
              <a:t>~</a:t>
            </a:r>
            <a:r>
              <a:rPr lang="ko-KR" altLang="en-US" sz="1100" dirty="0"/>
              <a:t>영구</a:t>
            </a:r>
            <a:r>
              <a:rPr lang="en-US" altLang="ko-KR" sz="1100" dirty="0"/>
              <a:t>)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2C87F63-B8F0-D81B-13A6-D781D794DDEE}"/>
              </a:ext>
            </a:extLst>
          </p:cNvPr>
          <p:cNvGrpSpPr/>
          <p:nvPr/>
        </p:nvGrpSpPr>
        <p:grpSpPr>
          <a:xfrm>
            <a:off x="3135183" y="2005243"/>
            <a:ext cx="5940034" cy="4528907"/>
            <a:chOff x="3135183" y="2005243"/>
            <a:chExt cx="5940034" cy="4528907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47BA5D62-CB13-D526-0B18-49FDE8ADA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5183" y="2005243"/>
              <a:ext cx="5940034" cy="45289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176B5E9B-A705-4FFF-B40C-637843307CFE}"/>
                </a:ext>
              </a:extLst>
            </p:cNvPr>
            <p:cNvSpPr/>
            <p:nvPr/>
          </p:nvSpPr>
          <p:spPr>
            <a:xfrm>
              <a:off x="3157406" y="2497139"/>
              <a:ext cx="248575" cy="212944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0C514B22-997D-450C-87FA-8E5BB9A45DCB}"/>
                </a:ext>
              </a:extLst>
            </p:cNvPr>
            <p:cNvSpPr/>
            <p:nvPr/>
          </p:nvSpPr>
          <p:spPr>
            <a:xfrm>
              <a:off x="3157406" y="2780508"/>
              <a:ext cx="248575" cy="212944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3D92E064-286C-4CA5-B826-EB9BA7BC243C}"/>
                </a:ext>
              </a:extLst>
            </p:cNvPr>
            <p:cNvSpPr/>
            <p:nvPr/>
          </p:nvSpPr>
          <p:spPr>
            <a:xfrm>
              <a:off x="3157406" y="3057527"/>
              <a:ext cx="248575" cy="212944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5BAED42F-32BC-4339-BB41-09E355F3FFE2}"/>
                </a:ext>
              </a:extLst>
            </p:cNvPr>
            <p:cNvSpPr/>
            <p:nvPr/>
          </p:nvSpPr>
          <p:spPr>
            <a:xfrm>
              <a:off x="8551069" y="3051514"/>
              <a:ext cx="394049" cy="202405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A686EFA9-401A-4ADC-8672-BD11702335A9}"/>
                </a:ext>
              </a:extLst>
            </p:cNvPr>
            <p:cNvSpPr/>
            <p:nvPr/>
          </p:nvSpPr>
          <p:spPr>
            <a:xfrm>
              <a:off x="3153877" y="5922522"/>
              <a:ext cx="1194285" cy="559239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0857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7A26D1E2-488A-2BE1-EF2B-410F15535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628" y="5307584"/>
            <a:ext cx="6203872" cy="11517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6E1A250-A4F4-F42D-F7EE-95662ACE3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38588"/>
          <a:stretch/>
        </p:blipFill>
        <p:spPr>
          <a:xfrm>
            <a:off x="3130628" y="3027182"/>
            <a:ext cx="6718154" cy="79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215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게시판 내 각 게시물의 글쓰기 버튼을 누르면 글쓰기 폼이 나타나게 됩니다</a:t>
            </a:r>
            <a:r>
              <a:rPr lang="en-US" altLang="ko-KR" sz="1050" dirty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이곳에서 게시물의 제목과 내용을 입력한 후 파일 첨부를 원할 때에는 업로드</a:t>
            </a:r>
            <a:r>
              <a:rPr lang="en-US" altLang="ko-KR" sz="1050" dirty="0"/>
              <a:t>/</a:t>
            </a:r>
            <a:r>
              <a:rPr lang="ko-KR" altLang="en-US" sz="1050" dirty="0" err="1"/>
              <a:t>파일함</a:t>
            </a:r>
            <a:r>
              <a:rPr lang="ko-KR" altLang="en-US" sz="1050" dirty="0"/>
              <a:t> 버튼을 눌러 파일을 첨부할 수 있습니다</a:t>
            </a:r>
            <a:r>
              <a:rPr lang="en-US" altLang="ko-KR" sz="1050" dirty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 </a:t>
            </a:r>
            <a:r>
              <a:rPr lang="ko-KR" altLang="en-US" sz="1050" dirty="0"/>
              <a:t>모든 것이 완료되면 저장 버튼을 눌러 게시물을 저장합니다</a:t>
            </a:r>
            <a:r>
              <a:rPr lang="en-US" altLang="ko-KR" sz="1050" dirty="0"/>
              <a:t>. 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글쓰기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867FAA-AB46-46F1-935E-9497E47C79D9}"/>
              </a:ext>
            </a:extLst>
          </p:cNvPr>
          <p:cNvSpPr txBox="1"/>
          <p:nvPr/>
        </p:nvSpPr>
        <p:spPr>
          <a:xfrm>
            <a:off x="3135184" y="19082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9D9EFB-E176-49AE-8DDD-B5724310DD50}"/>
              </a:ext>
            </a:extLst>
          </p:cNvPr>
          <p:cNvSpPr txBox="1"/>
          <p:nvPr/>
        </p:nvSpPr>
        <p:spPr>
          <a:xfrm>
            <a:off x="3135183" y="559379"/>
            <a:ext cx="8619938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등록하면서 동시에 ‘필수 </a:t>
            </a:r>
            <a:r>
              <a:rPr lang="ko-KR" altLang="en-US" sz="1100" dirty="0" err="1"/>
              <a:t>조회자’를</a:t>
            </a:r>
            <a:r>
              <a:rPr lang="ko-KR" altLang="en-US" sz="1100" dirty="0"/>
              <a:t> 대상으로 </a:t>
            </a:r>
            <a:r>
              <a:rPr lang="ko-KR" altLang="en-US" sz="1100" dirty="0" err="1"/>
              <a:t>업무알림으로</a:t>
            </a:r>
            <a:r>
              <a:rPr lang="ko-KR" altLang="en-US" sz="1100" dirty="0"/>
              <a:t> 발송하기 위한 수신자를 지정합니다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기능은 단순히 게시판에 게시물로 등록하면 조회자들은 언제 어떤 게시물이 올라왔는지를 일일이 체크하기 힘들기에</a:t>
            </a:r>
            <a:r>
              <a:rPr lang="en-US" altLang="ko-KR" sz="1100" dirty="0"/>
              <a:t>, </a:t>
            </a:r>
            <a:r>
              <a:rPr lang="ko-KR" altLang="en-US" sz="1100" dirty="0"/>
              <a:t>필수 조회자를 대상으로 본 게시물 내용을 </a:t>
            </a:r>
            <a:r>
              <a:rPr lang="en-US" altLang="ko-KR" sz="1100" dirty="0"/>
              <a:t>(</a:t>
            </a:r>
            <a:r>
              <a:rPr lang="ko-KR" altLang="en-US" sz="1100" dirty="0"/>
              <a:t>업무</a:t>
            </a:r>
            <a:r>
              <a:rPr lang="en-US" altLang="ko-KR" sz="1100" dirty="0"/>
              <a:t>) </a:t>
            </a:r>
            <a:r>
              <a:rPr lang="ko-KR" altLang="en-US" sz="1100" dirty="0"/>
              <a:t>알림으로 발송해 준다면 필수 조 회자들이 본 게시물을 신속하게 조회할 가능성이 높도록 하기 위한 기능입니다</a:t>
            </a:r>
            <a:r>
              <a:rPr lang="en-US" altLang="ko-KR" sz="1100" dirty="0"/>
              <a:t>. </a:t>
            </a:r>
            <a:endParaRPr lang="en-US" altLang="ko-KR" sz="11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006A99-2D3A-41CD-A4C7-CAD4278463D1}"/>
              </a:ext>
            </a:extLst>
          </p:cNvPr>
          <p:cNvSpPr txBox="1"/>
          <p:nvPr/>
        </p:nvSpPr>
        <p:spPr>
          <a:xfrm>
            <a:off x="3135184" y="170548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보안등급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52E00-02CC-44E8-8EC8-49DF23880EDA}"/>
              </a:ext>
            </a:extLst>
          </p:cNvPr>
          <p:cNvSpPr txBox="1"/>
          <p:nvPr/>
        </p:nvSpPr>
        <p:spPr>
          <a:xfrm>
            <a:off x="3135183" y="2074032"/>
            <a:ext cx="8619938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게시물이 해당 게시판에 등록이 되면서 조회를 할 대상을 ‘</a:t>
            </a:r>
            <a:r>
              <a:rPr lang="ko-KR" altLang="en-US" sz="1100" dirty="0" err="1"/>
              <a:t>보안등급’을</a:t>
            </a:r>
            <a:r>
              <a:rPr lang="ko-KR" altLang="en-US" sz="1100" dirty="0"/>
              <a:t> 가지고 설정하는 기능입니다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설정한 보안등급 이하의 사용자는 본 게시물을 조회할 수 없게 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즉</a:t>
            </a:r>
            <a:r>
              <a:rPr lang="en-US" altLang="ko-KR" sz="1100" dirty="0"/>
              <a:t>, 4 </a:t>
            </a:r>
            <a:r>
              <a:rPr lang="ko-KR" altLang="en-US" sz="1100" dirty="0"/>
              <a:t>등급으로 설정을 하게 되면 ‘</a:t>
            </a:r>
            <a:r>
              <a:rPr lang="en-US" altLang="ko-KR" sz="1100" dirty="0"/>
              <a:t>5 </a:t>
            </a:r>
            <a:r>
              <a:rPr lang="ko-KR" altLang="en-US" sz="1100" dirty="0"/>
              <a:t>등급 이하 </a:t>
            </a:r>
            <a:r>
              <a:rPr lang="ko-KR" altLang="en-US" sz="1100" dirty="0" err="1"/>
              <a:t>사용자’는</a:t>
            </a:r>
            <a:r>
              <a:rPr lang="ko-KR" altLang="en-US" sz="1100" dirty="0"/>
              <a:t> 조회가 불가능하고</a:t>
            </a:r>
            <a:r>
              <a:rPr lang="en-US" altLang="ko-KR" sz="1100" dirty="0"/>
              <a:t>, 4 </a:t>
            </a:r>
            <a:r>
              <a:rPr lang="ko-KR" altLang="en-US" sz="1100" dirty="0"/>
              <a:t>등급 이상 사용자들만 본 게시물을 조회할 수 있게 됩니다</a:t>
            </a:r>
            <a:r>
              <a:rPr lang="en-US" altLang="ko-KR" sz="1100" dirty="0"/>
              <a:t>. </a:t>
            </a:r>
            <a:endParaRPr lang="en-US" altLang="ko-KR" sz="11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51D087-FE86-4904-A841-A6B86939A64B}"/>
              </a:ext>
            </a:extLst>
          </p:cNvPr>
          <p:cNvSpPr txBox="1"/>
          <p:nvPr/>
        </p:nvSpPr>
        <p:spPr>
          <a:xfrm>
            <a:off x="3135184" y="3956469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게시기간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CF24A9-4F1D-4EA0-BD26-D9CF19530DFB}"/>
              </a:ext>
            </a:extLst>
          </p:cNvPr>
          <p:cNvSpPr txBox="1"/>
          <p:nvPr/>
        </p:nvSpPr>
        <p:spPr>
          <a:xfrm>
            <a:off x="3135183" y="4325021"/>
            <a:ext cx="8619938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게시물이 해당 게시판에 존재하게 되는 기간을 설정합니다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게시기간 </a:t>
            </a:r>
            <a:r>
              <a:rPr lang="ko-KR" altLang="en-US" sz="1100" dirty="0" err="1"/>
              <a:t>미선택</a:t>
            </a:r>
            <a:r>
              <a:rPr lang="ko-KR" altLang="en-US" sz="1100" dirty="0"/>
              <a:t> 시 “영구</a:t>
            </a:r>
            <a:r>
              <a:rPr lang="en-US" altLang="ko-KR" sz="1100" dirty="0"/>
              <a:t>”</a:t>
            </a:r>
            <a:r>
              <a:rPr lang="ko-KR" altLang="en-US" sz="1100" dirty="0"/>
              <a:t>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설정한 보존 기간을 경과하게 되면 자동으로 삭제되지는 않으나</a:t>
            </a:r>
            <a:r>
              <a:rPr lang="en-US" altLang="ko-KR" sz="1100" dirty="0"/>
              <a:t>, </a:t>
            </a:r>
            <a:r>
              <a:rPr lang="ko-KR" altLang="en-US" sz="1100" dirty="0"/>
              <a:t>별도 ‘</a:t>
            </a:r>
            <a:r>
              <a:rPr lang="ko-KR" altLang="en-US" sz="1100" dirty="0" err="1"/>
              <a:t>만료함’으로</a:t>
            </a:r>
            <a:r>
              <a:rPr lang="ko-KR" altLang="en-US" sz="1100" dirty="0"/>
              <a:t> 본 게시물이 이동하게 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최상위란</a:t>
            </a:r>
            <a:r>
              <a:rPr lang="en-US" altLang="ko-KR" sz="1100" dirty="0"/>
              <a:t> </a:t>
            </a:r>
            <a:r>
              <a:rPr lang="ko-KR" altLang="en-US" sz="1100" dirty="0"/>
              <a:t>본 게시물을 목록 리스트에 최상위로 존재하는 기간을 설정합니다</a:t>
            </a:r>
            <a:r>
              <a:rPr lang="en-US" altLang="ko-KR" sz="1100" dirty="0"/>
              <a:t>.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AF82D13-5213-4E82-8BC2-5B7AF0B99296}"/>
              </a:ext>
            </a:extLst>
          </p:cNvPr>
          <p:cNvSpPr/>
          <p:nvPr/>
        </p:nvSpPr>
        <p:spPr>
          <a:xfrm>
            <a:off x="3166786" y="3480199"/>
            <a:ext cx="1239857" cy="230667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23877BA-6FB6-4CC2-BFDF-494BB322B28F}"/>
              </a:ext>
            </a:extLst>
          </p:cNvPr>
          <p:cNvSpPr/>
          <p:nvPr/>
        </p:nvSpPr>
        <p:spPr>
          <a:xfrm>
            <a:off x="9044709" y="3056907"/>
            <a:ext cx="750166" cy="273667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7FB1B10D-D744-4429-8984-4C54288CBB60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9794875" y="3193741"/>
            <a:ext cx="901700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B1C4B946-63C5-403E-B906-7087421688DF}"/>
              </a:ext>
            </a:extLst>
          </p:cNvPr>
          <p:cNvSpPr/>
          <p:nvPr/>
        </p:nvSpPr>
        <p:spPr>
          <a:xfrm>
            <a:off x="6472475" y="5384411"/>
            <a:ext cx="585550" cy="85319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8257019-7970-9AF4-3A28-B02F287D0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4120" y="3050962"/>
            <a:ext cx="800558" cy="1228128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8304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2138046"/>
            <a:ext cx="560612" cy="299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06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07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2138046"/>
            <a:ext cx="1283627" cy="299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개요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공용 게시판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개인 게시판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게시물 조회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게시물 작성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알림판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나의 글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나의 의견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694E2CD-E033-F93B-A4C1-7CC1BB1BC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375" y="2490332"/>
            <a:ext cx="6180606" cy="4084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알림판 추가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그룹웨어 </a:t>
            </a:r>
            <a:r>
              <a:rPr lang="en-US" altLang="ko-KR" sz="1050" dirty="0"/>
              <a:t>HOME </a:t>
            </a:r>
            <a:r>
              <a:rPr lang="ko-KR" altLang="en-US" sz="1050" dirty="0"/>
              <a:t>상단 중간 부분에 등록된 알림판 내용이 제공합니다</a:t>
            </a:r>
            <a:r>
              <a:rPr lang="en-US" altLang="ko-KR" sz="1050" dirty="0"/>
              <a:t>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알림판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제목 </a:t>
            </a:r>
            <a:r>
              <a:rPr lang="en-US" altLang="ko-KR" sz="1100" dirty="0"/>
              <a:t>: </a:t>
            </a:r>
            <a:r>
              <a:rPr lang="ko-KR" altLang="en-US" sz="1100" dirty="0" err="1"/>
              <a:t>알림글의</a:t>
            </a:r>
            <a:r>
              <a:rPr lang="ko-KR" altLang="en-US" sz="1100" dirty="0"/>
              <a:t> 제목을 입력합니다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중요 </a:t>
            </a:r>
            <a:r>
              <a:rPr lang="en-US" altLang="ko-KR" sz="1100" dirty="0"/>
              <a:t>: </a:t>
            </a:r>
            <a:r>
              <a:rPr lang="ko-KR" altLang="en-US" sz="1100" dirty="0"/>
              <a:t>중요표시에 체크를 한 경우에 게시물 목록 리스트에 </a:t>
            </a:r>
            <a:r>
              <a:rPr lang="en-US" altLang="ko-KR" sz="1100" dirty="0"/>
              <a:t>‘</a:t>
            </a:r>
            <a:r>
              <a:rPr lang="ko-KR" altLang="en-US" sz="1100" dirty="0"/>
              <a:t>빨간 글씨</a:t>
            </a:r>
            <a:r>
              <a:rPr lang="en-US" altLang="ko-KR" sz="1100" dirty="0"/>
              <a:t>’</a:t>
            </a:r>
            <a:r>
              <a:rPr lang="ko-KR" altLang="en-US" sz="1100" dirty="0"/>
              <a:t>로 표시됩니다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게시기간 </a:t>
            </a:r>
            <a:r>
              <a:rPr lang="en-US" altLang="ko-KR" sz="1100" dirty="0"/>
              <a:t>: </a:t>
            </a:r>
            <a:r>
              <a:rPr lang="ko-KR" altLang="en-US" sz="1100" dirty="0"/>
              <a:t>본 </a:t>
            </a:r>
            <a:r>
              <a:rPr lang="ko-KR" altLang="en-US" sz="1100" dirty="0" err="1"/>
              <a:t>알림글이</a:t>
            </a:r>
            <a:r>
              <a:rPr lang="ko-KR" altLang="en-US" sz="1100" dirty="0"/>
              <a:t> </a:t>
            </a:r>
            <a:r>
              <a:rPr lang="en-US" altLang="ko-KR" sz="1100" dirty="0"/>
              <a:t>HOME </a:t>
            </a:r>
            <a:r>
              <a:rPr lang="ko-KR" altLang="en-US" sz="1100" dirty="0"/>
              <a:t>상단중간 알림판에 제공될 일시를 지정합니다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파일첨부 </a:t>
            </a:r>
            <a:r>
              <a:rPr lang="en-US" altLang="ko-KR" sz="1100" dirty="0"/>
              <a:t>: </a:t>
            </a:r>
            <a:r>
              <a:rPr lang="ko-KR" altLang="en-US" sz="1100" dirty="0" err="1"/>
              <a:t>알림글과</a:t>
            </a:r>
            <a:r>
              <a:rPr lang="ko-KR" altLang="en-US" sz="1100" dirty="0"/>
              <a:t> 관련된 파일을 첨부합니다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다운로드를 하지 않아도 </a:t>
            </a:r>
            <a:r>
              <a:rPr lang="ko-KR" altLang="en-US" sz="1100" dirty="0" err="1"/>
              <a:t>빠른조회가</a:t>
            </a:r>
            <a:r>
              <a:rPr lang="ko-KR" altLang="en-US" sz="1100" dirty="0"/>
              <a:t> 가능합니다</a:t>
            </a:r>
            <a:r>
              <a:rPr lang="en-US" altLang="ko-KR" sz="1100" dirty="0"/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보안등급 </a:t>
            </a:r>
            <a:r>
              <a:rPr lang="en-US" altLang="ko-KR" sz="1100" dirty="0"/>
              <a:t>: </a:t>
            </a:r>
            <a:r>
              <a:rPr lang="ko-KR" altLang="en-US" sz="1100" dirty="0"/>
              <a:t>본 </a:t>
            </a:r>
            <a:r>
              <a:rPr lang="ko-KR" altLang="en-US" sz="1100" dirty="0" err="1"/>
              <a:t>알림글을</a:t>
            </a:r>
            <a:r>
              <a:rPr lang="ko-KR" altLang="en-US" sz="1100" dirty="0"/>
              <a:t> 조회할 보안등급을 설정할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E80F328-8233-4500-AEFF-79E5A12F9388}"/>
              </a:ext>
            </a:extLst>
          </p:cNvPr>
          <p:cNvSpPr/>
          <p:nvPr/>
        </p:nvSpPr>
        <p:spPr>
          <a:xfrm>
            <a:off x="3165659" y="3019852"/>
            <a:ext cx="310965" cy="25438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D90A856-799E-497E-815F-D697B77B59F1}"/>
              </a:ext>
            </a:extLst>
          </p:cNvPr>
          <p:cNvSpPr/>
          <p:nvPr/>
        </p:nvSpPr>
        <p:spPr>
          <a:xfrm>
            <a:off x="3165660" y="3305603"/>
            <a:ext cx="521505" cy="25438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F51376F-430F-4A0A-9FE3-C24757D595AA}"/>
              </a:ext>
            </a:extLst>
          </p:cNvPr>
          <p:cNvSpPr/>
          <p:nvPr/>
        </p:nvSpPr>
        <p:spPr>
          <a:xfrm>
            <a:off x="3165659" y="3593739"/>
            <a:ext cx="310965" cy="25438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6FE37B6-5473-45BC-B689-B21E2ACD408A}"/>
              </a:ext>
            </a:extLst>
          </p:cNvPr>
          <p:cNvSpPr/>
          <p:nvPr/>
        </p:nvSpPr>
        <p:spPr>
          <a:xfrm>
            <a:off x="8797984" y="3030329"/>
            <a:ext cx="409515" cy="21769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27C00C9-9C63-425B-8D38-3541B07162CD}"/>
              </a:ext>
            </a:extLst>
          </p:cNvPr>
          <p:cNvSpPr/>
          <p:nvPr/>
        </p:nvSpPr>
        <p:spPr>
          <a:xfrm>
            <a:off x="3193029" y="6294555"/>
            <a:ext cx="683645" cy="23245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FC44BEB-4A94-43BF-BDCF-6582BBF79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79" y="1961112"/>
            <a:ext cx="4789622" cy="426883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0C3E778-5791-4F52-A0DE-5C13A003C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557" y="2093021"/>
            <a:ext cx="1228724" cy="1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30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36CD659-7D13-66B3-D345-74D82915F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26" y="1384877"/>
            <a:ext cx="7204275" cy="4775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게시판에서 자신이 쓴 글을 전부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나의 글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CF8CE-E03C-4F5C-AE32-0A182242A6E8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1AC7EC2-988B-4BE8-828D-DF36E02F3745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나의 글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C03D61F-EEDC-44CB-90AB-5EF1E5CC78BF}"/>
              </a:ext>
            </a:extLst>
          </p:cNvPr>
          <p:cNvSpPr/>
          <p:nvPr/>
        </p:nvSpPr>
        <p:spPr>
          <a:xfrm>
            <a:off x="4682995" y="2156334"/>
            <a:ext cx="315090" cy="44573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4213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28935EA-5262-5575-7126-CD9722942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410" y="1383121"/>
            <a:ext cx="7248907" cy="4815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게시판에서 자신이 쓴 의견을 전부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나의 의견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CF8CE-E03C-4F5C-AE32-0A182242A6E8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1AC7EC2-988B-4BE8-828D-DF36E02F3745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나의 의견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F7FB472-4380-49DC-A324-7B8D4C920B96}"/>
              </a:ext>
            </a:extLst>
          </p:cNvPr>
          <p:cNvSpPr/>
          <p:nvPr/>
        </p:nvSpPr>
        <p:spPr>
          <a:xfrm>
            <a:off x="5011934" y="2159349"/>
            <a:ext cx="367152" cy="44573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80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0102F13-6218-787A-F5D7-E54BAC093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079" y="1660083"/>
            <a:ext cx="6828053" cy="44391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THE GWARE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게시판은 다양한 보안</a:t>
            </a:r>
            <a:r>
              <a:rPr lang="en-US" altLang="ko-KR" sz="1050" dirty="0"/>
              <a:t>, </a:t>
            </a:r>
            <a:r>
              <a:rPr lang="ko-KR" altLang="en-US" sz="1050" dirty="0"/>
              <a:t>검색 및 자료 저장 기능을 통하여 사내에 발생하는 의견과 자료를 수렴하여 관리합니다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게시판 개요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583851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다양한 종류의 게시판을 무제한 생성</a:t>
            </a:r>
            <a:r>
              <a:rPr lang="en-US" altLang="ko-KR" sz="1100" dirty="0"/>
              <a:t>, </a:t>
            </a:r>
            <a:r>
              <a:rPr lang="ko-KR" altLang="en-US" sz="1100" dirty="0"/>
              <a:t>보안</a:t>
            </a:r>
            <a:r>
              <a:rPr lang="en-US" altLang="ko-KR" sz="1100" dirty="0"/>
              <a:t>, </a:t>
            </a:r>
            <a:r>
              <a:rPr lang="ko-KR" altLang="en-US" sz="1100" dirty="0"/>
              <a:t>각 게시물 별 보안등급을 지정할 수 있으며 게시물을 업무관리</a:t>
            </a:r>
            <a:r>
              <a:rPr lang="en-US" altLang="ko-KR" sz="1100" dirty="0"/>
              <a:t>(</a:t>
            </a:r>
            <a:r>
              <a:rPr lang="ko-KR" altLang="en-US" sz="1100" dirty="0"/>
              <a:t>메일</a:t>
            </a:r>
            <a:r>
              <a:rPr lang="en-US" altLang="ko-KR" sz="1100" dirty="0"/>
              <a:t>/</a:t>
            </a:r>
            <a:r>
              <a:rPr lang="ko-KR" altLang="en-US" sz="1100" dirty="0"/>
              <a:t>알림</a:t>
            </a:r>
            <a:r>
              <a:rPr lang="en-US" altLang="ko-KR" sz="1100" dirty="0"/>
              <a:t>)</a:t>
            </a:r>
            <a:r>
              <a:rPr lang="ko-KR" altLang="en-US" sz="1100" dirty="0"/>
              <a:t>로 배포</a:t>
            </a:r>
            <a:r>
              <a:rPr lang="en-US" altLang="ko-KR" sz="1100" dirty="0"/>
              <a:t>, </a:t>
            </a:r>
            <a:r>
              <a:rPr lang="ko-KR" altLang="en-US" sz="1100" dirty="0"/>
              <a:t>공지사항 등록</a:t>
            </a:r>
            <a:r>
              <a:rPr lang="en-US" altLang="ko-KR" sz="1100" dirty="0"/>
              <a:t>, </a:t>
            </a:r>
            <a:r>
              <a:rPr lang="ko-KR" altLang="en-US" sz="1100" dirty="0"/>
              <a:t>통합검색</a:t>
            </a:r>
            <a:r>
              <a:rPr lang="en-US" altLang="ko-KR" sz="1100" dirty="0"/>
              <a:t>, </a:t>
            </a:r>
            <a:r>
              <a:rPr lang="ko-KR" altLang="en-US" sz="1100" dirty="0"/>
              <a:t>백업 등의 기능을 제공하여 업무의 효율적인 커뮤니케이션이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공용게시판과 개인게시판으로 나눠져 있으며 개인게시판에는 분류 관리가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430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996A73F-0A87-9130-FE46-BA37A1968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2252343"/>
            <a:ext cx="6505776" cy="42765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생성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모든 게시판에서 보안등급을 걸어 필요한 사람에게 공유하며</a:t>
            </a:r>
            <a:r>
              <a:rPr lang="en-US" altLang="ko-KR" sz="1050" dirty="0"/>
              <a:t>, </a:t>
            </a:r>
            <a:r>
              <a:rPr lang="ko-KR" altLang="en-US" sz="1050" dirty="0"/>
              <a:t>불필요한 사람에게는 공개되지 않도록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전체게시판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게시판을 사용하기 위해서는 </a:t>
            </a:r>
            <a:r>
              <a:rPr lang="en-US" altLang="ko-KR" sz="1100" dirty="0"/>
              <a:t>[</a:t>
            </a:r>
            <a:r>
              <a:rPr lang="ko-KR" altLang="en-US" sz="1100" dirty="0"/>
              <a:t>관리메뉴 </a:t>
            </a:r>
            <a:r>
              <a:rPr lang="en-US" altLang="ko-KR" sz="1100" dirty="0"/>
              <a:t>-&gt; </a:t>
            </a:r>
            <a:r>
              <a:rPr lang="ko-KR" altLang="en-US" sz="1100" dirty="0"/>
              <a:t>분류관리 </a:t>
            </a:r>
            <a:r>
              <a:rPr lang="en-US" altLang="ko-KR" sz="1100" dirty="0"/>
              <a:t>-&gt; </a:t>
            </a:r>
            <a:r>
              <a:rPr lang="ko-KR" altLang="en-US" sz="1100" dirty="0"/>
              <a:t>게시판</a:t>
            </a:r>
            <a:r>
              <a:rPr lang="en-US" altLang="ko-KR" sz="1100" dirty="0"/>
              <a:t>]</a:t>
            </a:r>
            <a:r>
              <a:rPr lang="ko-KR" altLang="en-US" sz="1100" dirty="0"/>
              <a:t>에서 게시판의 분류와 게시판을 생성해 주어야 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관리자</a:t>
            </a:r>
            <a:r>
              <a:rPr lang="en-US" altLang="ko-KR" sz="1100" dirty="0"/>
              <a:t>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213E14-4A6E-4AFB-A675-5374FE65D060}"/>
              </a:ext>
            </a:extLst>
          </p:cNvPr>
          <p:cNvSpPr txBox="1"/>
          <p:nvPr/>
        </p:nvSpPr>
        <p:spPr>
          <a:xfrm>
            <a:off x="3135184" y="936113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선택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61F29A-03EB-4C26-BFDC-5A0AC479DC46}"/>
              </a:ext>
            </a:extLst>
          </p:cNvPr>
          <p:cNvSpPr txBox="1"/>
          <p:nvPr/>
        </p:nvSpPr>
        <p:spPr>
          <a:xfrm>
            <a:off x="3135182" y="1304665"/>
            <a:ext cx="8899163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상단에 게시판 메뉴를 클릭하게 되면 전체 게시물</a:t>
            </a:r>
            <a:r>
              <a:rPr lang="en-US" altLang="ko-KR" sz="1100" dirty="0"/>
              <a:t>(</a:t>
            </a:r>
            <a:r>
              <a:rPr lang="ko-KR" altLang="en-US" sz="1100" dirty="0"/>
              <a:t>조회 권한 체크</a:t>
            </a:r>
            <a:r>
              <a:rPr lang="en-US" altLang="ko-KR" sz="1100" dirty="0"/>
              <a:t>) </a:t>
            </a:r>
            <a:r>
              <a:rPr lang="ko-KR" altLang="en-US" sz="1100" dirty="0"/>
              <a:t>내역을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원하는 게시판만 보고자 하는 경우 아래와 같이 왼쪽 메뉴에서 원하는 게시판을 클릭해야 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목록에서 게시판을 조회하려면 제목 선택 및 리스트 라인을 더블 클릭하면 조회화면이 제공됩니다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582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2698627-E651-5588-8A40-D27972707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658" y="1601242"/>
            <a:ext cx="7220855" cy="474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메뉴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모든 게시판에서 보안등급을 걸어 필요한 사람에게 공유하며</a:t>
            </a:r>
            <a:r>
              <a:rPr lang="en-US" altLang="ko-KR" sz="1050" dirty="0"/>
              <a:t>, </a:t>
            </a:r>
            <a:r>
              <a:rPr lang="ko-KR" altLang="en-US" sz="1050" dirty="0"/>
              <a:t>불필요한 사람에게는 공개되지 않도록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전체게시판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게시판 메뉴는 관리자일 때 파란색 글씨로 제공됩니다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관리자</a:t>
            </a:r>
            <a:r>
              <a:rPr lang="en-US" altLang="ko-KR" sz="1100" dirty="0"/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게시판의 관리자는 게시물 수정</a:t>
            </a:r>
            <a:r>
              <a:rPr lang="en-US" altLang="ko-KR" sz="1100" dirty="0"/>
              <a:t>, </a:t>
            </a:r>
            <a:r>
              <a:rPr lang="ko-KR" altLang="en-US" sz="1100" dirty="0"/>
              <a:t>삭제</a:t>
            </a:r>
            <a:r>
              <a:rPr lang="en-US" altLang="ko-KR" sz="1100" dirty="0"/>
              <a:t>, </a:t>
            </a:r>
            <a:r>
              <a:rPr lang="ko-KR" altLang="en-US" sz="1100" dirty="0"/>
              <a:t>이동이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이동 시 익명게시판</a:t>
            </a:r>
            <a:r>
              <a:rPr lang="en-US" altLang="ko-KR" sz="1100" dirty="0"/>
              <a:t>, </a:t>
            </a:r>
            <a:r>
              <a:rPr lang="ko-KR" altLang="en-US" sz="1100" dirty="0"/>
              <a:t>승인게시판 외 게시판으로 이동이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2DE649B-D5E8-8CF2-2CA1-571D2BFF1BAE}"/>
              </a:ext>
            </a:extLst>
          </p:cNvPr>
          <p:cNvSpPr/>
          <p:nvPr/>
        </p:nvSpPr>
        <p:spPr>
          <a:xfrm flipH="1" flipV="1">
            <a:off x="5175164" y="2063910"/>
            <a:ext cx="386642" cy="2095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F1684AA5-AACA-1D9A-5CC0-4070C8B8E325}"/>
              </a:ext>
            </a:extLst>
          </p:cNvPr>
          <p:cNvCxnSpPr>
            <a:cxnSpLocks/>
            <a:stCxn id="22" idx="1"/>
          </p:cNvCxnSpPr>
          <p:nvPr/>
        </p:nvCxnSpPr>
        <p:spPr>
          <a:xfrm>
            <a:off x="5561806" y="2168685"/>
            <a:ext cx="405607" cy="49053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7AAA45C-DC98-10A7-E69B-C21DB1485885}"/>
              </a:ext>
            </a:extLst>
          </p:cNvPr>
          <p:cNvSpPr/>
          <p:nvPr/>
        </p:nvSpPr>
        <p:spPr>
          <a:xfrm flipH="1" flipV="1">
            <a:off x="4845050" y="2063910"/>
            <a:ext cx="330114" cy="2095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31BCEEC-1337-F87B-9BAF-9D5620CFAFB3}"/>
              </a:ext>
            </a:extLst>
          </p:cNvPr>
          <p:cNvSpPr/>
          <p:nvPr/>
        </p:nvSpPr>
        <p:spPr>
          <a:xfrm flipH="1" flipV="1">
            <a:off x="5203824" y="2305209"/>
            <a:ext cx="1685925" cy="73009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6228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1AAD0091-E1A3-E7F0-9CCA-F3E3D40DF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5376681"/>
            <a:ext cx="6466733" cy="928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메뉴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모든 게시판에서 보안등급을 걸어 필요한 사람에게 공유하며</a:t>
            </a:r>
            <a:r>
              <a:rPr lang="en-US" altLang="ko-KR" sz="1050" dirty="0"/>
              <a:t>, </a:t>
            </a:r>
            <a:r>
              <a:rPr lang="ko-KR" altLang="en-US" sz="1050" dirty="0"/>
              <a:t>불필요한 사람에게는 공개되지 않도록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전체게시판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 : </a:t>
            </a:r>
            <a:r>
              <a:rPr lang="ko-KR" altLang="en-US" sz="1100" dirty="0"/>
              <a:t>익명의 게시판일 때 제공되는 아이콘입니다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 : 1:1</a:t>
            </a:r>
            <a:r>
              <a:rPr lang="ko-KR" altLang="en-US" sz="1100" dirty="0"/>
              <a:t> 상담게시판일 때 제공되는 아이콘입니다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 : </a:t>
            </a:r>
            <a:r>
              <a:rPr lang="ko-KR" altLang="en-US" sz="1100" dirty="0"/>
              <a:t>이미지 게시판일 때 제공되는 아이콘입니다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 : </a:t>
            </a:r>
            <a:r>
              <a:rPr lang="ko-KR" altLang="en-US" sz="1100" dirty="0"/>
              <a:t>승인을 해야 게시판을 올릴 수 있는 게시판일 때 제공되는 아이콘입니다</a:t>
            </a:r>
            <a:r>
              <a:rPr lang="en-US" altLang="ko-KR" sz="1100" dirty="0"/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45033EF-3707-E188-1CED-DD5402B73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642" y="1374567"/>
            <a:ext cx="224138" cy="22413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95587D-7FA0-682C-EBA1-1DF90C1AD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643" y="616888"/>
            <a:ext cx="224138" cy="22413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95E7F59-B20A-CC47-EC9B-39AF42B1A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642" y="879633"/>
            <a:ext cx="224138" cy="22413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8119389-501B-39DF-EAD4-3ABBF9305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4642" y="1140031"/>
            <a:ext cx="224138" cy="1982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5AB0BE6-7B35-E6E4-BEF1-1DEB6317D7CD}"/>
              </a:ext>
            </a:extLst>
          </p:cNvPr>
          <p:cNvSpPr txBox="1"/>
          <p:nvPr/>
        </p:nvSpPr>
        <p:spPr>
          <a:xfrm>
            <a:off x="3135184" y="4621143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수정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0CD9CF-527A-4721-1FE9-90C35B08839C}"/>
              </a:ext>
            </a:extLst>
          </p:cNvPr>
          <p:cNvSpPr txBox="1"/>
          <p:nvPr/>
        </p:nvSpPr>
        <p:spPr>
          <a:xfrm>
            <a:off x="3135182" y="4989695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게시판 목록에서 수정한 게시물을 </a:t>
            </a:r>
            <a:r>
              <a:rPr lang="en-US" altLang="ko-KR" sz="1100" dirty="0"/>
              <a:t>m</a:t>
            </a:r>
            <a:r>
              <a:rPr lang="ko-KR" altLang="en-US" sz="1100" dirty="0"/>
              <a:t>으로 표시하여 수정했다는 게시물을 한 번에 확인할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3EFD5F0-EFAA-4670-2009-FEBCFB8C3D0B}"/>
              </a:ext>
            </a:extLst>
          </p:cNvPr>
          <p:cNvSpPr/>
          <p:nvPr/>
        </p:nvSpPr>
        <p:spPr>
          <a:xfrm>
            <a:off x="7916297" y="5451189"/>
            <a:ext cx="113456" cy="47812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8E446B4-8907-0EC3-E6FC-FA93D8337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5181" y="1861267"/>
            <a:ext cx="2095500" cy="2543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646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+10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더보기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모든 게시판에서 보안등급을 걸어 필요한 사람에게 공유하며</a:t>
            </a:r>
            <a:r>
              <a:rPr lang="en-US" altLang="ko-KR" sz="1050" dirty="0"/>
              <a:t>, </a:t>
            </a:r>
            <a:r>
              <a:rPr lang="ko-KR" altLang="en-US" sz="1050" dirty="0"/>
              <a:t>불필요한 사람에게는 공개되지 않도록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전체게시판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게시판 목록에서 </a:t>
            </a:r>
            <a:r>
              <a:rPr lang="en-US" altLang="ko-KR" sz="1100" dirty="0"/>
              <a:t>+10</a:t>
            </a:r>
            <a:r>
              <a:rPr lang="ko-KR" altLang="en-US" sz="1100" dirty="0"/>
              <a:t>개 더보기를 한번 선택하면 그 밑의 게시물들은 스크롤 자동 가져오기가 실행 가능합니다</a:t>
            </a:r>
            <a:r>
              <a:rPr lang="en-US" altLang="ko-KR" sz="1100" dirty="0"/>
              <a:t>.</a:t>
            </a:r>
            <a:r>
              <a:rPr lang="ko-KR" altLang="en-US" sz="1100" dirty="0"/>
              <a:t> </a:t>
            </a:r>
            <a:endParaRPr lang="en-US" altLang="ko-KR" sz="1100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421F182-1548-4BBA-9468-360A6CDB14D7}"/>
              </a:ext>
            </a:extLst>
          </p:cNvPr>
          <p:cNvGrpSpPr/>
          <p:nvPr/>
        </p:nvGrpSpPr>
        <p:grpSpPr>
          <a:xfrm>
            <a:off x="3135182" y="1057859"/>
            <a:ext cx="6030024" cy="3424908"/>
            <a:chOff x="3135181" y="1057859"/>
            <a:chExt cx="6242283" cy="3545466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C913AFC-7A89-436C-B65B-D71891B41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5181" y="1057859"/>
              <a:ext cx="6242283" cy="35454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8F75CF83-F6C3-4104-961B-3C925688837A}"/>
                </a:ext>
              </a:extLst>
            </p:cNvPr>
            <p:cNvSpPr/>
            <p:nvPr/>
          </p:nvSpPr>
          <p:spPr>
            <a:xfrm>
              <a:off x="4722177" y="4068790"/>
              <a:ext cx="685641" cy="180544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A9F8D8D-CDE4-4439-90DE-529905F6B610}"/>
              </a:ext>
            </a:extLst>
          </p:cNvPr>
          <p:cNvGrpSpPr/>
          <p:nvPr/>
        </p:nvGrpSpPr>
        <p:grpSpPr>
          <a:xfrm>
            <a:off x="5508802" y="1839487"/>
            <a:ext cx="6030024" cy="3424908"/>
            <a:chOff x="5471919" y="1499517"/>
            <a:chExt cx="6242283" cy="3545466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69F9995B-C058-43E2-8B28-12C1486B9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71919" y="1499517"/>
              <a:ext cx="6242283" cy="35454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8E8FC88E-B591-4180-92D3-FEB5782F3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48189" y="4494118"/>
              <a:ext cx="782072" cy="232355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8BF9ABC4-384E-4588-85AB-48200BA28BCB}"/>
                </a:ext>
              </a:extLst>
            </p:cNvPr>
            <p:cNvSpPr/>
            <p:nvPr/>
          </p:nvSpPr>
          <p:spPr>
            <a:xfrm>
              <a:off x="7095958" y="4509734"/>
              <a:ext cx="231155" cy="215211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4E10D302-438F-47A8-AC45-381059B2A76D}"/>
              </a:ext>
            </a:extLst>
          </p:cNvPr>
          <p:cNvSpPr/>
          <p:nvPr/>
        </p:nvSpPr>
        <p:spPr>
          <a:xfrm>
            <a:off x="7348538" y="4774179"/>
            <a:ext cx="292893" cy="123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06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108115B3-39FD-4ACA-EEE3-9334360D2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929" y="2983401"/>
            <a:ext cx="5824870" cy="3468412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CDACCFB-C4B3-3A0C-68B7-DA18E21C1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1" y="2983401"/>
            <a:ext cx="3309249" cy="3468412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10ED38B-A7C6-A220-1FD0-8D9F1AC8D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1" y="1225426"/>
            <a:ext cx="6956093" cy="1452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빠른 조회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모든 게시판에서 보안등급을 걸어 필요한 사람에게 공유하며</a:t>
            </a:r>
            <a:r>
              <a:rPr lang="en-US" altLang="ko-KR" sz="1050" dirty="0"/>
              <a:t>, </a:t>
            </a:r>
            <a:r>
              <a:rPr lang="ko-KR" altLang="en-US" sz="1050" dirty="0"/>
              <a:t>불필요한 사람에게는 공개되지 않도록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전체게시판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 err="1"/>
              <a:t>WinView</a:t>
            </a:r>
            <a:r>
              <a:rPr lang="en-US" altLang="ko-KR" sz="1100" dirty="0"/>
              <a:t> : </a:t>
            </a:r>
            <a:r>
              <a:rPr lang="ko-KR" altLang="en-US" sz="1100" dirty="0"/>
              <a:t>목록에서 전체화면의 창으로 조회 가능합니다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좌측 아이콘으로 새창으로 조회 가능합니다</a:t>
            </a:r>
            <a:r>
              <a:rPr lang="en-US" altLang="ko-KR" sz="1100" dirty="0"/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 err="1"/>
              <a:t>SplitView</a:t>
            </a:r>
            <a:r>
              <a:rPr lang="en-US" altLang="ko-KR" sz="1100" dirty="0"/>
              <a:t> : </a:t>
            </a:r>
            <a:r>
              <a:rPr lang="ko-KR" altLang="en-US" sz="1100" dirty="0"/>
              <a:t>목록 화면에서 </a:t>
            </a:r>
            <a:r>
              <a:rPr lang="ko-KR" altLang="en-US" sz="1100" dirty="0" err="1"/>
              <a:t>새창이</a:t>
            </a:r>
            <a:r>
              <a:rPr lang="ko-KR" altLang="en-US" sz="1100" dirty="0"/>
              <a:t> 아닌 우측에서 </a:t>
            </a:r>
            <a:r>
              <a:rPr lang="ko-KR" altLang="en-US" sz="1100" dirty="0" err="1"/>
              <a:t>나눠보기가</a:t>
            </a:r>
            <a:r>
              <a:rPr lang="ko-KR" altLang="en-US" sz="1100" dirty="0"/>
              <a:t> 가능합니다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좌측 아이콘으로 게시물을 닫을 수 있습니다</a:t>
            </a:r>
            <a:r>
              <a:rPr lang="en-US" altLang="ko-KR" sz="1100" dirty="0"/>
              <a:t>.)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52E45C0-B34C-4FFE-95DD-F9DE4D876453}"/>
              </a:ext>
            </a:extLst>
          </p:cNvPr>
          <p:cNvSpPr/>
          <p:nvPr/>
        </p:nvSpPr>
        <p:spPr>
          <a:xfrm flipH="1" flipV="1">
            <a:off x="4894970" y="2413294"/>
            <a:ext cx="196850" cy="2095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22F2409-878A-4527-B533-37D42DEB2E16}"/>
              </a:ext>
            </a:extLst>
          </p:cNvPr>
          <p:cNvSpPr/>
          <p:nvPr/>
        </p:nvSpPr>
        <p:spPr>
          <a:xfrm flipH="1" flipV="1">
            <a:off x="5085470" y="2413294"/>
            <a:ext cx="196850" cy="2095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E4CFA14E-06C8-45CA-95D4-9ED21DCE3BA6}"/>
              </a:ext>
            </a:extLst>
          </p:cNvPr>
          <p:cNvCxnSpPr>
            <a:cxnSpLocks/>
            <a:stCxn id="27" idx="0"/>
          </p:cNvCxnSpPr>
          <p:nvPr/>
        </p:nvCxnSpPr>
        <p:spPr>
          <a:xfrm>
            <a:off x="4993395" y="2622844"/>
            <a:ext cx="0" cy="207499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연결선: 꺾임 33">
            <a:extLst>
              <a:ext uri="{FF2B5EF4-FFF2-40B4-BE49-F238E27FC236}">
                <a16:creationId xmlns:a16="http://schemas.microsoft.com/office/drawing/2014/main" id="{AE57C205-E858-4BF1-ADCA-A866289E23AA}"/>
              </a:ext>
            </a:extLst>
          </p:cNvPr>
          <p:cNvCxnSpPr>
            <a:cxnSpLocks/>
            <a:stCxn id="28" idx="1"/>
          </p:cNvCxnSpPr>
          <p:nvPr/>
        </p:nvCxnSpPr>
        <p:spPr>
          <a:xfrm>
            <a:off x="5282320" y="2518069"/>
            <a:ext cx="1984375" cy="312274"/>
          </a:xfrm>
          <a:prstGeom prst="bentConnector3">
            <a:avLst>
              <a:gd name="adj1" fmla="val 100080"/>
            </a:avLst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9F1F6866-77D4-43C2-A2DC-23DBD1B1B103}"/>
              </a:ext>
            </a:extLst>
          </p:cNvPr>
          <p:cNvSpPr/>
          <p:nvPr/>
        </p:nvSpPr>
        <p:spPr>
          <a:xfrm flipH="1" flipV="1">
            <a:off x="3290280" y="3110217"/>
            <a:ext cx="143483" cy="15274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9C34DE6F-E85B-4B11-BA0E-0E3048FAAB45}"/>
              </a:ext>
            </a:extLst>
          </p:cNvPr>
          <p:cNvSpPr/>
          <p:nvPr/>
        </p:nvSpPr>
        <p:spPr>
          <a:xfrm flipH="1" flipV="1">
            <a:off x="7627513" y="3020212"/>
            <a:ext cx="171702" cy="18278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EB1CD75-9671-3CA8-4898-AB52D30B3564}"/>
              </a:ext>
            </a:extLst>
          </p:cNvPr>
          <p:cNvSpPr/>
          <p:nvPr/>
        </p:nvSpPr>
        <p:spPr>
          <a:xfrm flipH="1" flipV="1">
            <a:off x="3478399" y="3110217"/>
            <a:ext cx="143483" cy="15274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4817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35B2B18-9074-43B5-DAFC-5995F4013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511" y="2746431"/>
            <a:ext cx="5671559" cy="3722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상태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등록된 게시판의 상태를 체크합니다</a:t>
            </a:r>
            <a:r>
              <a:rPr lang="en-US" altLang="ko-KR" sz="1050" dirty="0"/>
              <a:t>. </a:t>
            </a:r>
            <a:r>
              <a:rPr lang="ko-KR" altLang="en-US" sz="1050" dirty="0"/>
              <a:t>예정</a:t>
            </a:r>
            <a:r>
              <a:rPr lang="en-US" altLang="ko-KR" sz="1050" dirty="0"/>
              <a:t>, </a:t>
            </a:r>
            <a:r>
              <a:rPr lang="ko-KR" altLang="en-US" sz="1050" dirty="0"/>
              <a:t>확인</a:t>
            </a:r>
            <a:r>
              <a:rPr lang="en-US" altLang="ko-KR" sz="1050" dirty="0"/>
              <a:t>, </a:t>
            </a:r>
            <a:r>
              <a:rPr lang="ko-KR" altLang="en-US" sz="1050" dirty="0"/>
              <a:t>진행</a:t>
            </a:r>
            <a:r>
              <a:rPr lang="en-US" altLang="ko-KR" sz="1050" dirty="0"/>
              <a:t>, </a:t>
            </a:r>
            <a:r>
              <a:rPr lang="ko-KR" altLang="en-US" sz="1050" dirty="0"/>
              <a:t>완료</a:t>
            </a:r>
            <a:r>
              <a:rPr lang="en-US" altLang="ko-KR" sz="1050" dirty="0"/>
              <a:t>, </a:t>
            </a:r>
            <a:r>
              <a:rPr lang="ko-KR" altLang="en-US" sz="1050" dirty="0"/>
              <a:t>보류 중 선택할 수 있습니다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상태게시판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예정</a:t>
            </a:r>
            <a:r>
              <a:rPr lang="en-US" altLang="ko-KR" sz="1100" dirty="0"/>
              <a:t>/</a:t>
            </a:r>
            <a:r>
              <a:rPr lang="ko-KR" altLang="en-US" sz="1100" dirty="0"/>
              <a:t>확인</a:t>
            </a:r>
            <a:r>
              <a:rPr lang="en-US" altLang="ko-KR" sz="1100" dirty="0"/>
              <a:t>/</a:t>
            </a:r>
            <a:r>
              <a:rPr lang="ko-KR" altLang="en-US" sz="1100" dirty="0"/>
              <a:t>진행</a:t>
            </a:r>
            <a:r>
              <a:rPr lang="en-US" altLang="ko-KR" sz="1100" dirty="0"/>
              <a:t>/</a:t>
            </a:r>
            <a:r>
              <a:rPr lang="ko-KR" altLang="en-US" sz="1100" dirty="0"/>
              <a:t>완료</a:t>
            </a:r>
            <a:r>
              <a:rPr lang="en-US" altLang="ko-KR" sz="1100" dirty="0"/>
              <a:t>/</a:t>
            </a:r>
            <a:r>
              <a:rPr lang="ko-KR" altLang="en-US" sz="1100" dirty="0"/>
              <a:t>보류 중 상태를 선택하면 리스트에  제공이 됩니다</a:t>
            </a:r>
            <a:r>
              <a:rPr lang="en-US" altLang="ko-KR" sz="1100" dirty="0"/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040C410-C8B6-408F-A68E-9F2A5644DBF2}"/>
              </a:ext>
            </a:extLst>
          </p:cNvPr>
          <p:cNvSpPr/>
          <p:nvPr/>
        </p:nvSpPr>
        <p:spPr>
          <a:xfrm>
            <a:off x="4649311" y="3957329"/>
            <a:ext cx="370364" cy="93614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D36F50-CE1B-4634-A646-3A13342D9953}"/>
              </a:ext>
            </a:extLst>
          </p:cNvPr>
          <p:cNvSpPr txBox="1"/>
          <p:nvPr/>
        </p:nvSpPr>
        <p:spPr>
          <a:xfrm>
            <a:off x="3135184" y="902873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상태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65D066-65A2-4F91-88B3-7FB7DFACBDB5}"/>
              </a:ext>
            </a:extLst>
          </p:cNvPr>
          <p:cNvSpPr txBox="1"/>
          <p:nvPr/>
        </p:nvSpPr>
        <p:spPr>
          <a:xfrm>
            <a:off x="3135182" y="1271425"/>
            <a:ext cx="8899163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전체</a:t>
            </a:r>
            <a:r>
              <a:rPr lang="en-US" altLang="ko-KR" sz="1100" dirty="0"/>
              <a:t>/</a:t>
            </a:r>
            <a:r>
              <a:rPr lang="ko-KR" altLang="en-US" sz="1100" dirty="0"/>
              <a:t>만료</a:t>
            </a:r>
            <a:r>
              <a:rPr lang="en-US" altLang="ko-KR" sz="1100" dirty="0"/>
              <a:t>/</a:t>
            </a:r>
            <a:r>
              <a:rPr lang="ko-KR" altLang="en-US" sz="1100" dirty="0"/>
              <a:t>폐기</a:t>
            </a:r>
            <a:r>
              <a:rPr lang="en-US" altLang="ko-KR" sz="1100" dirty="0"/>
              <a:t>/</a:t>
            </a:r>
            <a:r>
              <a:rPr lang="ko-KR" altLang="en-US" sz="1100" dirty="0"/>
              <a:t>승인요청 중 게시물의 상태를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전체 </a:t>
            </a:r>
            <a:r>
              <a:rPr lang="en-US" altLang="ko-KR" sz="1100" dirty="0"/>
              <a:t>: </a:t>
            </a:r>
            <a:r>
              <a:rPr lang="ko-KR" altLang="en-US" sz="1100" dirty="0"/>
              <a:t>게시물 전체를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만료 </a:t>
            </a:r>
            <a:r>
              <a:rPr lang="en-US" altLang="ko-KR" sz="1100" dirty="0"/>
              <a:t>: </a:t>
            </a:r>
            <a:r>
              <a:rPr lang="ko-KR" altLang="en-US" sz="1100" dirty="0"/>
              <a:t>기간이 만료된 게시물을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폐기 </a:t>
            </a:r>
            <a:r>
              <a:rPr lang="en-US" altLang="ko-KR" sz="1100" dirty="0"/>
              <a:t>: </a:t>
            </a:r>
            <a:r>
              <a:rPr lang="ko-KR" altLang="en-US" sz="1100" dirty="0"/>
              <a:t>폐기된 게시물을 제공합니다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폐기된 상태에서 복원 및 완전 삭제가 가능합니다</a:t>
            </a:r>
            <a:r>
              <a:rPr lang="en-US" altLang="ko-KR" sz="1100" dirty="0"/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승인요청 </a:t>
            </a:r>
            <a:r>
              <a:rPr lang="en-US" altLang="ko-KR" sz="1100" dirty="0"/>
              <a:t>: </a:t>
            </a:r>
            <a:r>
              <a:rPr lang="ko-KR" altLang="en-US" sz="1100" dirty="0"/>
              <a:t>관리자에게 승인요청을 한 게시물을 제공합니다</a:t>
            </a:r>
            <a:r>
              <a:rPr lang="en-US" altLang="ko-KR" sz="1100" dirty="0"/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2887C31-F992-850F-5F44-3DB6EAD0B2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34"/>
          <a:stretch/>
        </p:blipFill>
        <p:spPr>
          <a:xfrm>
            <a:off x="6057897" y="2759068"/>
            <a:ext cx="673200" cy="921466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4921B01E-D2BF-474A-BCF1-A8EA9C2818C6}"/>
              </a:ext>
            </a:extLst>
          </p:cNvPr>
          <p:cNvSpPr/>
          <p:nvPr/>
        </p:nvSpPr>
        <p:spPr>
          <a:xfrm>
            <a:off x="6127106" y="2826270"/>
            <a:ext cx="540393" cy="19553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3698672-7296-718F-2636-9183D6E62EEA}"/>
              </a:ext>
            </a:extLst>
          </p:cNvPr>
          <p:cNvSpPr/>
          <p:nvPr/>
        </p:nvSpPr>
        <p:spPr>
          <a:xfrm>
            <a:off x="6155531" y="3021532"/>
            <a:ext cx="511968" cy="56463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747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15629</TotalTime>
  <Words>1467</Words>
  <Application>Microsoft Office PowerPoint</Application>
  <PresentationFormat>와이드스크린</PresentationFormat>
  <Paragraphs>224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나눔고딕</vt:lpstr>
      <vt:lpstr>나눔스퀘어_ac Bold</vt:lpstr>
      <vt:lpstr>나눔스퀘어_ac ExtraBold</vt:lpstr>
      <vt:lpstr>나눔스퀘어_ac Light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유정 김</cp:lastModifiedBy>
  <cp:revision>608</cp:revision>
  <dcterms:created xsi:type="dcterms:W3CDTF">2021-01-26T03:26:19Z</dcterms:created>
  <dcterms:modified xsi:type="dcterms:W3CDTF">2023-10-31T07:42:15Z</dcterms:modified>
</cp:coreProperties>
</file>