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394" r:id="rId4"/>
    <p:sldId id="388" r:id="rId5"/>
    <p:sldId id="395" r:id="rId6"/>
    <p:sldId id="396" r:id="rId7"/>
    <p:sldId id="397" r:id="rId8"/>
    <p:sldId id="390" r:id="rId9"/>
    <p:sldId id="399" r:id="rId10"/>
    <p:sldId id="398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06" d="100"/>
          <a:sy n="106" d="100"/>
        </p:scale>
        <p:origin x="2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2022.04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자원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94632A5-764F-173F-39D7-360ACD476A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1033066"/>
            <a:ext cx="6775580" cy="21908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 분류관리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0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자원을 사용하기 위해서는 </a:t>
            </a:r>
            <a:r>
              <a:rPr lang="en-US" altLang="ko-KR" sz="1050" dirty="0"/>
              <a:t>[</a:t>
            </a:r>
            <a:r>
              <a:rPr lang="ko-KR" altLang="en-US" sz="1050" dirty="0"/>
              <a:t>관리메뉴 </a:t>
            </a:r>
            <a:r>
              <a:rPr lang="en-US" altLang="ko-KR" sz="1050" dirty="0"/>
              <a:t>-&gt; </a:t>
            </a:r>
            <a:r>
              <a:rPr lang="ko-KR" altLang="en-US" sz="1050" dirty="0"/>
              <a:t>분류관리 </a:t>
            </a:r>
            <a:r>
              <a:rPr lang="en-US" altLang="ko-KR" sz="1050" dirty="0"/>
              <a:t>-&gt; </a:t>
            </a:r>
            <a:r>
              <a:rPr lang="ko-KR" altLang="en-US" sz="1050" dirty="0"/>
              <a:t>사내자원</a:t>
            </a:r>
            <a:r>
              <a:rPr lang="en-US" altLang="ko-KR" sz="1050" dirty="0"/>
              <a:t>]</a:t>
            </a:r>
            <a:r>
              <a:rPr lang="ko-KR" altLang="en-US" sz="1050" dirty="0"/>
              <a:t>에서 자원의 분류와 자원을 생성해 주어야 합니다</a:t>
            </a:r>
            <a:r>
              <a:rPr lang="en-US" altLang="ko-KR" sz="1050" dirty="0"/>
              <a:t>. (</a:t>
            </a:r>
            <a:r>
              <a:rPr lang="ko-KR" altLang="en-US" sz="1050" dirty="0"/>
              <a:t>관리자</a:t>
            </a:r>
            <a:r>
              <a:rPr lang="en-US" altLang="ko-KR" sz="1050" dirty="0"/>
              <a:t>)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자원 분류관리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31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새폴더와</a:t>
            </a:r>
            <a:r>
              <a:rPr lang="ko-KR" altLang="en-US" sz="1100" dirty="0"/>
              <a:t> 새분류로 자원을 생성 및 수정할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5EF518D9-C2D9-4086-B695-0D38CDB23466}"/>
              </a:ext>
            </a:extLst>
          </p:cNvPr>
          <p:cNvSpPr/>
          <p:nvPr/>
        </p:nvSpPr>
        <p:spPr>
          <a:xfrm>
            <a:off x="8741320" y="1088231"/>
            <a:ext cx="528887" cy="26908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EC4C048A-BE75-4917-9594-89D3A2647D9C}"/>
              </a:ext>
            </a:extLst>
          </p:cNvPr>
          <p:cNvCxnSpPr>
            <a:cxnSpLocks/>
          </p:cNvCxnSpPr>
          <p:nvPr/>
        </p:nvCxnSpPr>
        <p:spPr>
          <a:xfrm flipH="1">
            <a:off x="7310438" y="1357313"/>
            <a:ext cx="1695325" cy="700087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5E6CC4B8-EB24-4C9E-A040-74E6F4F06C65}"/>
              </a:ext>
            </a:extLst>
          </p:cNvPr>
          <p:cNvSpPr/>
          <p:nvPr/>
        </p:nvSpPr>
        <p:spPr>
          <a:xfrm>
            <a:off x="9287610" y="1088231"/>
            <a:ext cx="540456" cy="26908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FD8FE1B0-673A-489D-9BEE-D7C3948E3FB9}"/>
              </a:ext>
            </a:extLst>
          </p:cNvPr>
          <p:cNvCxnSpPr>
            <a:cxnSpLocks/>
          </p:cNvCxnSpPr>
          <p:nvPr/>
        </p:nvCxnSpPr>
        <p:spPr>
          <a:xfrm>
            <a:off x="9566716" y="1357313"/>
            <a:ext cx="0" cy="700087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>
            <a:extLst>
              <a:ext uri="{FF2B5EF4-FFF2-40B4-BE49-F238E27FC236}">
                <a16:creationId xmlns:a16="http://schemas.microsoft.com/office/drawing/2014/main" id="{F7E3D193-CB52-3554-9323-D4ACABC8D1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9431" y="2128493"/>
            <a:ext cx="3347339" cy="2608956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BC5C2661-7AC8-55C6-A925-B53764156D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36770" y="2119650"/>
            <a:ext cx="3344201" cy="3436582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1361917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1889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1889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자원등록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예약하기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예약현황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자원 분류관리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C160A5A0-B2A4-6BEE-4998-501F295D2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4978" y="1522538"/>
            <a:ext cx="7348892" cy="45514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594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사내의 주요 자원을 등록하고</a:t>
            </a:r>
            <a:r>
              <a:rPr lang="en-US" altLang="ko-KR" sz="1050" dirty="0"/>
              <a:t>, </a:t>
            </a:r>
            <a:r>
              <a:rPr lang="ko-KR" altLang="en-US" sz="1050" dirty="0"/>
              <a:t>필요한 경우 등록 자원에 대한 예약관리를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회의실</a:t>
            </a:r>
            <a:r>
              <a:rPr lang="en-US" altLang="ko-KR" sz="1050" dirty="0"/>
              <a:t>, </a:t>
            </a:r>
            <a:r>
              <a:rPr lang="ko-KR" altLang="en-US" sz="1050" dirty="0"/>
              <a:t>자동차</a:t>
            </a:r>
            <a:r>
              <a:rPr lang="en-US" altLang="ko-KR" sz="1050" dirty="0"/>
              <a:t>, </a:t>
            </a:r>
            <a:r>
              <a:rPr lang="ko-KR" altLang="en-US" sz="1050" dirty="0" err="1"/>
              <a:t>빔프로젝터</a:t>
            </a:r>
            <a:r>
              <a:rPr lang="en-US" altLang="ko-KR" sz="1050" dirty="0"/>
              <a:t>, </a:t>
            </a:r>
            <a:r>
              <a:rPr lang="ko-KR" altLang="en-US" sz="1050" dirty="0"/>
              <a:t>노트북 등 사내의 주요 자원들을 다양한 분류를 통해서 관리할 수 있습니다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자원 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823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사내관리 메뉴를 클릭한 경우 자신이 조회가 가능한 모든 사내 자원에 대한 상태 정보를 제공합니다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- </a:t>
            </a:r>
            <a:r>
              <a:rPr lang="ko-KR" altLang="en-US" sz="1100" dirty="0"/>
              <a:t>자원상태라 함은 ‘</a:t>
            </a:r>
            <a:r>
              <a:rPr lang="ko-KR" altLang="en-US" sz="1100" dirty="0" err="1"/>
              <a:t>자원명</a:t>
            </a:r>
            <a:r>
              <a:rPr lang="en-US" altLang="ko-KR" sz="1100" dirty="0"/>
              <a:t>, </a:t>
            </a:r>
            <a:r>
              <a:rPr lang="ko-KR" altLang="en-US" sz="1100" dirty="0"/>
              <a:t>취득일</a:t>
            </a:r>
            <a:r>
              <a:rPr lang="en-US" altLang="ko-KR" sz="1100" dirty="0"/>
              <a:t>, </a:t>
            </a:r>
            <a:r>
              <a:rPr lang="ko-KR" altLang="en-US" sz="1100" dirty="0"/>
              <a:t>분류</a:t>
            </a:r>
            <a:r>
              <a:rPr lang="en-US" altLang="ko-KR" sz="1100" dirty="0"/>
              <a:t>, </a:t>
            </a:r>
            <a:r>
              <a:rPr lang="ko-KR" altLang="en-US" sz="1100" dirty="0"/>
              <a:t>상태’ 등을 의미하는데</a:t>
            </a:r>
            <a:r>
              <a:rPr lang="en-US" altLang="ko-KR" sz="1100" dirty="0"/>
              <a:t>, </a:t>
            </a:r>
            <a:r>
              <a:rPr lang="ko-KR" altLang="en-US" sz="1100" dirty="0"/>
              <a:t>여기서 ‘</a:t>
            </a:r>
            <a:r>
              <a:rPr lang="ko-KR" altLang="en-US" sz="1100" dirty="0" err="1"/>
              <a:t>상태’는</a:t>
            </a:r>
            <a:r>
              <a:rPr lang="ko-KR" altLang="en-US" sz="1100" dirty="0"/>
              <a:t> 그 자원을 예약할 수 있는지의 여부를 의미합니다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- </a:t>
            </a:r>
            <a:r>
              <a:rPr lang="ko-KR" altLang="en-US" sz="1100" dirty="0"/>
              <a:t>이는 관리자가 사내자원 분류를 생성한 후 사용 가능합니다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4C0C0C1D-104F-7E5F-A65B-70762D66A8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3533344"/>
            <a:ext cx="7686675" cy="27813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자원등록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35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사내의 자원을 등록합니다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o-KR" altLang="en-US" sz="1050" dirty="0"/>
              <a:t> </a:t>
            </a:r>
            <a:r>
              <a:rPr lang="en-US" altLang="ko-KR" sz="1050" dirty="0"/>
              <a:t>- </a:t>
            </a:r>
            <a:r>
              <a:rPr lang="ko-KR" altLang="en-US" sz="1050" dirty="0"/>
              <a:t>단</a:t>
            </a:r>
            <a:r>
              <a:rPr lang="en-US" altLang="ko-KR" sz="1050" dirty="0"/>
              <a:t>, </a:t>
            </a:r>
            <a:r>
              <a:rPr lang="ko-KR" altLang="en-US" sz="1050" dirty="0"/>
              <a:t>자원 등록은 관리자가 별도 권한 설정을 통해서 관리하기에 자원등록 버튼이 보이지 않는 사용자는 관리자에게 문의하여 주시기 바랍니다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자원등록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852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 자원의 사용 가능 여부를 선택합니다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사용가능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사용불가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폐기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기타 중에 선택합니다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예약 가능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 자원에 예약을 하면 즉시 예약 완료가 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중복 시간대 예약 불가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승인 필요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예약 신청이 접수되어도 아래 ‘</a:t>
            </a: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자원관리자’의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승인을 거쳐서 최종 예약이 완료됩니다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중복 예약 신청 접수는 가능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시간 설정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 자원을 사용할 수 있는 시간을 설정합니다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자원명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 자원에 대한 이름을 적습니다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자원코드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 자원의 별도 관리 코드명을 등록합니다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위치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 자원을 관리하는 위치에 대한 정보를 입력합니다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향후 자원을 이전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폐기 처리할 수 있으며 이에 대한 이력을 제공합니다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분류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 자원의 분류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(category)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를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취득일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자원으로 등록 시작일을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F966E920-BD4B-4F9C-6268-73742184C5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9702" y="4203945"/>
            <a:ext cx="2595958" cy="1344894"/>
          </a:xfrm>
          <a:prstGeom prst="rect">
            <a:avLst/>
          </a:prstGeom>
          <a:ln w="22225">
            <a:solidFill>
              <a:schemeClr val="accent4"/>
            </a:solidFill>
          </a:ln>
          <a:effectLst/>
        </p:spPr>
      </p:pic>
      <p:sp>
        <p:nvSpPr>
          <p:cNvPr id="14" name="직사각형 13">
            <a:extLst>
              <a:ext uri="{FF2B5EF4-FFF2-40B4-BE49-F238E27FC236}">
                <a16:creationId xmlns:a16="http://schemas.microsoft.com/office/drawing/2014/main" id="{234B3320-B3FA-7039-C92C-420E4CA95856}"/>
              </a:ext>
            </a:extLst>
          </p:cNvPr>
          <p:cNvSpPr/>
          <p:nvPr/>
        </p:nvSpPr>
        <p:spPr>
          <a:xfrm>
            <a:off x="6377374" y="4203945"/>
            <a:ext cx="697319" cy="30474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24A9269E-98D6-180E-D65F-892B8E6C0D79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7074693" y="4356317"/>
            <a:ext cx="138809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402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자원등록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35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사내의 자원을 등록합니다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o-KR" altLang="en-US" sz="1050" dirty="0"/>
              <a:t> </a:t>
            </a:r>
            <a:r>
              <a:rPr lang="en-US" altLang="ko-KR" sz="1050" dirty="0"/>
              <a:t>- </a:t>
            </a:r>
            <a:r>
              <a:rPr lang="ko-KR" altLang="en-US" sz="1050" dirty="0"/>
              <a:t>단</a:t>
            </a:r>
            <a:r>
              <a:rPr lang="en-US" altLang="ko-KR" sz="1050" dirty="0"/>
              <a:t>, </a:t>
            </a:r>
            <a:r>
              <a:rPr lang="ko-KR" altLang="en-US" sz="1050" dirty="0"/>
              <a:t>자원 등록은 관리자가 별도 권한 설정을 통해서 관리하기에 자원등록 버튼이 보이지 않는 사용자는 관리자에게 문의하여 주시기 바랍니다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자원등록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 자원이 예약 승인을 하는 경우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예약된 내역에 대한 승인 여부를 관리할 사용자를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여기에 지정된 사용자는 해당 자원에 대한 예약 신청이 접수되면 즉시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수신함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으로 예약 접수 알림 메일을 받게 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분류관리자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자원 분류를 관리자가 등록 시에 등록한 분류자가 관리자가 되도록 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새관리자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새로운 관리자를 조직도를 통해서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사용권한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‘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누구나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’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클릭 시 본 자원을 누구나 사용할 수 있음을 나타냅니다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본문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등록 자원에 대한 간략한 설명 또는 사용 방법에 대한 내용을 입력합니다</a:t>
            </a:r>
            <a:r>
              <a:rPr lang="en-US" altLang="ko-KR" sz="1100" dirty="0"/>
              <a:t>.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C9250FC1-2CD1-D864-3349-D9BAA470B5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211349"/>
            <a:ext cx="5121052" cy="44641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8D7CA497-18D8-4978-179C-A24147D984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4403" y="3056039"/>
            <a:ext cx="2531628" cy="133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557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>
            <a:extLst>
              <a:ext uri="{FF2B5EF4-FFF2-40B4-BE49-F238E27FC236}">
                <a16:creationId xmlns:a16="http://schemas.microsoft.com/office/drawing/2014/main" id="{96A7FE2D-3330-BA4E-07E2-022651993E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1753658"/>
            <a:ext cx="5477876" cy="32045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직사각형 14">
            <a:extLst>
              <a:ext uri="{FF2B5EF4-FFF2-40B4-BE49-F238E27FC236}">
                <a16:creationId xmlns:a16="http://schemas.microsoft.com/office/drawing/2014/main" id="{7A96452E-862F-48FB-8C4B-8943610A8BAF}"/>
              </a:ext>
            </a:extLst>
          </p:cNvPr>
          <p:cNvSpPr/>
          <p:nvPr/>
        </p:nvSpPr>
        <p:spPr>
          <a:xfrm>
            <a:off x="5889572" y="2644588"/>
            <a:ext cx="157176" cy="18886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0D657B41-3565-4310-908B-7807128A39A4}"/>
              </a:ext>
            </a:extLst>
          </p:cNvPr>
          <p:cNvCxnSpPr>
            <a:cxnSpLocks/>
          </p:cNvCxnSpPr>
          <p:nvPr/>
        </p:nvCxnSpPr>
        <p:spPr>
          <a:xfrm>
            <a:off x="8860919" y="2494390"/>
            <a:ext cx="0" cy="85725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57B7B745-EC3D-4363-B940-58DEF7CAD581}"/>
              </a:ext>
            </a:extLst>
          </p:cNvPr>
          <p:cNvSpPr/>
          <p:nvPr/>
        </p:nvSpPr>
        <p:spPr>
          <a:xfrm>
            <a:off x="8565335" y="2245995"/>
            <a:ext cx="587238" cy="24839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E2501B91-EA52-4963-AF04-A52D5C66D601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6046748" y="2739023"/>
            <a:ext cx="356933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51DF5C30-8D0E-4BCC-A5C0-58B3A6F3167C}"/>
              </a:ext>
            </a:extLst>
          </p:cNvPr>
          <p:cNvSpPr/>
          <p:nvPr/>
        </p:nvSpPr>
        <p:spPr>
          <a:xfrm>
            <a:off x="4944902" y="3306646"/>
            <a:ext cx="561977" cy="23570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756D60E9-9147-41EC-A967-834108A095E7}"/>
              </a:ext>
            </a:extLst>
          </p:cNvPr>
          <p:cNvSpPr/>
          <p:nvPr/>
        </p:nvSpPr>
        <p:spPr>
          <a:xfrm>
            <a:off x="8000046" y="1753076"/>
            <a:ext cx="559595" cy="23098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F92C8398-64FC-4520-A2F8-7A405598FF7F}"/>
              </a:ext>
            </a:extLst>
          </p:cNvPr>
          <p:cNvSpPr/>
          <p:nvPr/>
        </p:nvSpPr>
        <p:spPr>
          <a:xfrm>
            <a:off x="4328837" y="3831393"/>
            <a:ext cx="441599" cy="17920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C28CD0D3-7DC5-4706-B803-5E25ABA97F8C}"/>
              </a:ext>
            </a:extLst>
          </p:cNvPr>
          <p:cNvSpPr/>
          <p:nvPr/>
        </p:nvSpPr>
        <p:spPr>
          <a:xfrm>
            <a:off x="4766987" y="3831393"/>
            <a:ext cx="455888" cy="17920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예약하기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자원 상세정보 조회 하단에는 월별과 주별로 해당 자원에 대한 예약 내역을 제공합니다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예약하기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 자원을 예약해서 사용하기 위해서는 전체 자원현황에서 예약을 원하는 자원을 클릭하여 상세내역을 조회합니다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예약하기 버튼이 제공되지 않으면 해당 자원은 예약할 수 있는 자원이 아님을 의미합니다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‘</a:t>
            </a:r>
            <a:r>
              <a:rPr lang="ko-KR" altLang="en-US" sz="1100" dirty="0"/>
              <a:t>예약 승인 </a:t>
            </a:r>
            <a:r>
              <a:rPr lang="ko-KR" altLang="en-US" sz="1100" dirty="0" err="1"/>
              <a:t>필요’로</a:t>
            </a:r>
            <a:r>
              <a:rPr lang="ko-KR" altLang="en-US" sz="1100" dirty="0"/>
              <a:t> 제공되는 자원은 ‘</a:t>
            </a:r>
            <a:r>
              <a:rPr lang="ko-KR" altLang="en-US" sz="1100" dirty="0" err="1"/>
              <a:t>자원관리’에</a:t>
            </a:r>
            <a:r>
              <a:rPr lang="ko-KR" altLang="en-US" sz="1100" dirty="0"/>
              <a:t> 해당자의 승인을 통해서 예약이 최종 완료가 됩니다</a:t>
            </a:r>
            <a:r>
              <a:rPr lang="en-US" altLang="ko-KR" sz="1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  </a:t>
            </a:r>
            <a:r>
              <a:rPr lang="ko-KR" altLang="en-US" sz="1100" dirty="0"/>
              <a:t>그렇지 않은 자원들은 먼저 예약을 하면 자원예약 신청이 완료됩니다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52B870-39DD-4D8B-B5A9-A6A9D94801A4}"/>
              </a:ext>
            </a:extLst>
          </p:cNvPr>
          <p:cNvSpPr txBox="1"/>
          <p:nvPr/>
        </p:nvSpPr>
        <p:spPr>
          <a:xfrm>
            <a:off x="3135182" y="5081173"/>
            <a:ext cx="889916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이전 </a:t>
            </a:r>
            <a:r>
              <a:rPr lang="en-US" altLang="ko-KR" sz="1100" dirty="0"/>
              <a:t>: </a:t>
            </a:r>
            <a:r>
              <a:rPr lang="ko-KR" altLang="en-US" sz="1100" dirty="0"/>
              <a:t>본 자원에 대해서 위치가 변경되는 경우에 ‘변경할 위치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사유’를</a:t>
            </a:r>
            <a:r>
              <a:rPr lang="ko-KR" altLang="en-US" sz="1100" dirty="0"/>
              <a:t> 입력해 둡니다</a:t>
            </a:r>
            <a:r>
              <a:rPr lang="en-US" altLang="ko-KR" sz="1100" dirty="0"/>
              <a:t>. </a:t>
            </a:r>
            <a:r>
              <a:rPr lang="ko-KR" altLang="en-US" sz="1100" dirty="0"/>
              <a:t>향후 이력관리를 통해 서 조회가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이력조회 </a:t>
            </a:r>
            <a:r>
              <a:rPr lang="en-US" altLang="ko-KR" sz="1100" dirty="0"/>
              <a:t>: </a:t>
            </a:r>
            <a:r>
              <a:rPr lang="ko-KR" altLang="en-US" sz="1100" dirty="0"/>
              <a:t>본 자원에 대한 위치 이전</a:t>
            </a:r>
            <a:r>
              <a:rPr lang="en-US" altLang="ko-KR" sz="1100" dirty="0"/>
              <a:t>/</a:t>
            </a:r>
            <a:r>
              <a:rPr lang="ko-KR" altLang="en-US" sz="1100" dirty="0"/>
              <a:t>폐기에 대한 이력을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상세정보 </a:t>
            </a:r>
            <a:r>
              <a:rPr lang="en-US" altLang="ko-KR" sz="1100" dirty="0"/>
              <a:t>: </a:t>
            </a:r>
            <a:r>
              <a:rPr lang="ko-KR" altLang="en-US" sz="1100" dirty="0"/>
              <a:t>클릭 시 ‘코드</a:t>
            </a:r>
            <a:r>
              <a:rPr lang="en-US" altLang="ko-KR" sz="1100" dirty="0"/>
              <a:t>, </a:t>
            </a:r>
            <a:r>
              <a:rPr lang="ko-KR" altLang="en-US" sz="1100" dirty="0"/>
              <a:t>분류</a:t>
            </a:r>
            <a:r>
              <a:rPr lang="en-US" altLang="ko-KR" sz="1100" dirty="0"/>
              <a:t>, </a:t>
            </a:r>
            <a:r>
              <a:rPr lang="ko-KR" altLang="en-US" sz="1100" dirty="0"/>
              <a:t>자원관리</a:t>
            </a:r>
            <a:r>
              <a:rPr lang="en-US" altLang="ko-KR" sz="1100" dirty="0"/>
              <a:t>, </a:t>
            </a:r>
            <a:r>
              <a:rPr lang="ko-KR" altLang="en-US" sz="1100" dirty="0"/>
              <a:t>취득 날짜</a:t>
            </a:r>
            <a:r>
              <a:rPr lang="en-US" altLang="ko-KR" sz="1100" dirty="0"/>
              <a:t>, </a:t>
            </a:r>
            <a:r>
              <a:rPr lang="ko-KR" altLang="en-US" sz="1100" dirty="0"/>
              <a:t>작성일‘ 순으로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사용이력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본 자원의 사용이력을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오늘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당일 기준으로 예약현황을 제공합니다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주간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일주일 기준으로 예약현황을 제공합니다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9B3AC8BB-56FB-9193-85DC-CD0BCC359C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3242" y="2249236"/>
            <a:ext cx="3470686" cy="1466188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B4A44DDA-8769-240A-A256-38DAF03AAE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0074" y="2760377"/>
            <a:ext cx="3596785" cy="965271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1982836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38AF115F-E203-20B3-6C69-1004E7CA9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1245905"/>
            <a:ext cx="5517205" cy="19704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1C399709-A719-7F4A-2F44-F5AA876D61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2" y="3918657"/>
            <a:ext cx="3753885" cy="1568560"/>
          </a:xfrm>
          <a:prstGeom prst="rect">
            <a:avLst/>
          </a:prstGeom>
          <a:ln w="222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예약하기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자원 상세정보 조회 하단에는 월별과 주별로 해당 자원에 대한 예약 내역을 제공합니다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예약하기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사용이력 </a:t>
            </a:r>
            <a:r>
              <a:rPr lang="en-US" altLang="ko-KR" sz="1100" dirty="0"/>
              <a:t>: </a:t>
            </a:r>
            <a:r>
              <a:rPr lang="ko-KR" altLang="en-US" sz="1100" dirty="0"/>
              <a:t>본 자원에 대한 이력을 조회할 수 있습니다</a:t>
            </a:r>
            <a:r>
              <a:rPr lang="en-US" altLang="ko-KR" sz="1100" dirty="0"/>
              <a:t>.</a:t>
            </a:r>
            <a:r>
              <a:rPr lang="ko-KR" altLang="en-US" sz="1100" dirty="0"/>
              <a:t> 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사용통계 </a:t>
            </a:r>
            <a:r>
              <a:rPr lang="en-US" altLang="ko-KR" sz="1100" dirty="0"/>
              <a:t>: </a:t>
            </a:r>
            <a:r>
              <a:rPr lang="ko-KR" altLang="en-US" sz="1100" dirty="0"/>
              <a:t>당일 기준으로 예약현황을 그래프로 제공합니다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52B870-39DD-4D8B-B5A9-A6A9D94801A4}"/>
              </a:ext>
            </a:extLst>
          </p:cNvPr>
          <p:cNvSpPr txBox="1"/>
          <p:nvPr/>
        </p:nvSpPr>
        <p:spPr>
          <a:xfrm>
            <a:off x="3135182" y="343632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폐기 </a:t>
            </a:r>
            <a:r>
              <a:rPr lang="en-US" altLang="ko-KR" sz="1100" dirty="0"/>
              <a:t>: </a:t>
            </a:r>
            <a:r>
              <a:rPr lang="ko-KR" altLang="en-US" sz="1100" dirty="0"/>
              <a:t>본 자원에 대해서 폐기가 되는 경우에 ‘</a:t>
            </a:r>
            <a:r>
              <a:rPr lang="ko-KR" altLang="en-US" sz="1100" dirty="0" err="1"/>
              <a:t>사유’를</a:t>
            </a:r>
            <a:r>
              <a:rPr lang="ko-KR" altLang="en-US" sz="1100" dirty="0"/>
              <a:t> 입력해 둡니다</a:t>
            </a:r>
            <a:r>
              <a:rPr lang="en-US" altLang="ko-KR" sz="1100" dirty="0"/>
              <a:t>. </a:t>
            </a:r>
            <a:r>
              <a:rPr lang="ko-KR" altLang="en-US" sz="1100" dirty="0"/>
              <a:t>향후 이력관리를 통해서 조회가 가능합니다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436C9830-296A-4257-B4EC-010B3DF33725}"/>
              </a:ext>
            </a:extLst>
          </p:cNvPr>
          <p:cNvSpPr/>
          <p:nvPr/>
        </p:nvSpPr>
        <p:spPr>
          <a:xfrm>
            <a:off x="5298956" y="5170559"/>
            <a:ext cx="454143" cy="27933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1CAE79F6-ED4C-4795-A950-0F1FD1D57D4E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5753099" y="5310224"/>
            <a:ext cx="1309689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>
            <a:extLst>
              <a:ext uri="{FF2B5EF4-FFF2-40B4-BE49-F238E27FC236}">
                <a16:creationId xmlns:a16="http://schemas.microsoft.com/office/drawing/2014/main" id="{461419D4-1259-294A-C03F-BF5B400564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7388" y="3916073"/>
            <a:ext cx="3700000" cy="1568560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3974661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B86F4EF-FC80-DD49-37BD-16EFC0C6E8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1047055"/>
            <a:ext cx="4510297" cy="31681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예약하기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자원을 예약 하는 기능입니다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예약하기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31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     : </a:t>
            </a:r>
            <a:r>
              <a:rPr lang="ko-KR" altLang="en-US" sz="1100" dirty="0"/>
              <a:t>본 자원에서 예약을 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A55C5B-9CDE-4262-9FDB-0B621B4DA426}"/>
              </a:ext>
            </a:extLst>
          </p:cNvPr>
          <p:cNvSpPr txBox="1"/>
          <p:nvPr/>
        </p:nvSpPr>
        <p:spPr>
          <a:xfrm>
            <a:off x="3135184" y="43375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시작일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종료일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1A711B7-41A6-48DD-AA01-1CFAFD0CF74B}"/>
              </a:ext>
            </a:extLst>
          </p:cNvPr>
          <p:cNvSpPr txBox="1"/>
          <p:nvPr/>
        </p:nvSpPr>
        <p:spPr>
          <a:xfrm>
            <a:off x="3135183" y="4706088"/>
            <a:ext cx="8475972" cy="10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해당 자원을 예약하는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자동반납 </a:t>
            </a:r>
            <a:r>
              <a:rPr lang="en-US" altLang="ko-KR" sz="1100" dirty="0"/>
              <a:t>: </a:t>
            </a:r>
            <a:r>
              <a:rPr lang="ko-KR" altLang="en-US" sz="1100" dirty="0"/>
              <a:t>종료일이 되면 자동으로 반납 처리가 되어서 상태가 지연되지 않도록 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                 자원분류가 회의실인 경우 자동반납 체크는 변경을 못합니다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알림 </a:t>
            </a:r>
            <a:r>
              <a:rPr lang="en-US" altLang="ko-KR" sz="1100" dirty="0"/>
              <a:t>: </a:t>
            </a:r>
            <a:r>
              <a:rPr lang="ko-KR" altLang="en-US" sz="1100" dirty="0"/>
              <a:t>알림을 설정해 놓을 시 자원예약이 승인되면 자원예약에 대한 알림을 받을 수 있습니다</a:t>
            </a:r>
            <a:r>
              <a:rPr lang="en-US" altLang="ko-KR" sz="1100" dirty="0"/>
              <a:t>.</a:t>
            </a:r>
            <a:r>
              <a:rPr lang="ko-KR" altLang="en-US" sz="1100" dirty="0"/>
              <a:t> 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C73D4D-D61C-4D32-8F5B-08750ABA7767}"/>
              </a:ext>
            </a:extLst>
          </p:cNvPr>
          <p:cNvSpPr txBox="1"/>
          <p:nvPr/>
        </p:nvSpPr>
        <p:spPr>
          <a:xfrm>
            <a:off x="3135184" y="5806740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내용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9263B5F-50E5-4D7F-813C-72DFC871263C}"/>
              </a:ext>
            </a:extLst>
          </p:cNvPr>
          <p:cNvSpPr txBox="1"/>
          <p:nvPr/>
        </p:nvSpPr>
        <p:spPr>
          <a:xfrm>
            <a:off x="3135183" y="6175292"/>
            <a:ext cx="8475972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해당 자원의 예약과 관련된 사유 등의 설명을 입력합니다</a:t>
            </a:r>
            <a:r>
              <a:rPr lang="en-US" altLang="ko-KR" sz="1100" dirty="0"/>
              <a:t>.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C3E39DAB-62F3-1FC1-6D0F-E8DCDDFCA2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8154" y="609233"/>
            <a:ext cx="866896" cy="2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014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04EB8AA7-82C1-5DE5-1404-5156FD28D9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888" y="1389816"/>
            <a:ext cx="7117953" cy="46958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1594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월간형태와 당일 예약현황을 시간별로 등록된 모든 자원에 대한 예약 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 - </a:t>
            </a:r>
            <a:r>
              <a:rPr lang="ko-KR" altLang="en-US" sz="1050" dirty="0"/>
              <a:t>왼쪽에 분류된 회의실 자원을 클릭하면 회의실에 대한 예약 현황을 조회할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메뉴에 등록된 자원을 선택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예약현황</a:t>
            </a:r>
          </a:p>
        </p:txBody>
      </p:sp>
    </p:spTree>
    <p:extLst>
      <p:ext uri="{BB962C8B-B14F-4D97-AF65-F5344CB8AC3E}">
        <p14:creationId xmlns:p14="http://schemas.microsoft.com/office/powerpoint/2010/main" val="3581665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9582</TotalTime>
  <Words>770</Words>
  <Application>Microsoft Office PowerPoint</Application>
  <PresentationFormat>와이드스크린</PresentationFormat>
  <Paragraphs>91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8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김 유정</cp:lastModifiedBy>
  <cp:revision>428</cp:revision>
  <dcterms:created xsi:type="dcterms:W3CDTF">2021-01-26T03:26:19Z</dcterms:created>
  <dcterms:modified xsi:type="dcterms:W3CDTF">2022-09-26T05:13:58Z</dcterms:modified>
</cp:coreProperties>
</file>