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394" r:id="rId4"/>
    <p:sldId id="400" r:id="rId5"/>
    <p:sldId id="404" r:id="rId6"/>
    <p:sldId id="401" r:id="rId7"/>
    <p:sldId id="406" r:id="rId8"/>
    <p:sldId id="407" r:id="rId9"/>
    <p:sldId id="408" r:id="rId10"/>
    <p:sldId id="412" r:id="rId11"/>
    <p:sldId id="411" r:id="rId12"/>
    <p:sldId id="413" r:id="rId13"/>
    <p:sldId id="356" r:id="rId14"/>
    <p:sldId id="403" r:id="rId15"/>
    <p:sldId id="409" r:id="rId16"/>
    <p:sldId id="410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6" d="100"/>
          <a:sy n="106" d="100"/>
        </p:scale>
        <p:origin x="2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2022.04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DC0A42B-1A58-3A84-C53D-EEEF1E0A5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761271"/>
            <a:ext cx="7137462" cy="46978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09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</a:t>
            </a:r>
            <a:r>
              <a:rPr lang="ko-KR" altLang="en-US" sz="1050" dirty="0" err="1"/>
              <a:t>할일로</a:t>
            </a:r>
            <a:r>
              <a:rPr lang="ko-KR" altLang="en-US" sz="1050" dirty="0"/>
              <a:t> 등록한 모든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메인 화면에서 </a:t>
            </a:r>
            <a:r>
              <a:rPr lang="ko-KR" altLang="en-US" sz="1050" dirty="0" err="1"/>
              <a:t>할일을</a:t>
            </a:r>
            <a:r>
              <a:rPr lang="ko-KR" altLang="en-US" sz="1050" dirty="0"/>
              <a:t> 선택하면 목록 페이지를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할일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자신의 </a:t>
            </a:r>
            <a:r>
              <a:rPr lang="ko-KR" altLang="en-US" sz="1100" dirty="0" err="1"/>
              <a:t>할일들을</a:t>
            </a:r>
            <a:r>
              <a:rPr lang="ko-KR" altLang="en-US" sz="1100" dirty="0"/>
              <a:t> 등록하고 한눈에 목록으로 확인할 수 있도록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할일에서</a:t>
            </a:r>
            <a:r>
              <a:rPr lang="ko-KR" altLang="en-US" sz="1100" dirty="0"/>
              <a:t> 분류를 설정해 분류마다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할일의은</a:t>
            </a:r>
            <a:r>
              <a:rPr lang="ko-KR" altLang="en-US" sz="1100" dirty="0"/>
              <a:t> 예정</a:t>
            </a:r>
            <a:r>
              <a:rPr lang="en-US" altLang="ko-KR" sz="1100" dirty="0"/>
              <a:t> / </a:t>
            </a:r>
            <a:r>
              <a:rPr lang="ko-KR" altLang="en-US" sz="1100" dirty="0"/>
              <a:t>진행 </a:t>
            </a:r>
            <a:r>
              <a:rPr lang="en-US" altLang="ko-KR" sz="1100" dirty="0"/>
              <a:t>/ </a:t>
            </a:r>
            <a:r>
              <a:rPr lang="ko-KR" altLang="en-US" sz="1100" dirty="0"/>
              <a:t>완료 </a:t>
            </a:r>
            <a:r>
              <a:rPr lang="en-US" altLang="ko-KR" sz="1100" dirty="0"/>
              <a:t>/ </a:t>
            </a:r>
            <a:r>
              <a:rPr lang="ko-KR" altLang="en-US" sz="1100" dirty="0"/>
              <a:t>보류로 상태 지정이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목록화면에서 리스트를 선택해 여러 개의 </a:t>
            </a:r>
            <a:r>
              <a:rPr lang="ko-KR" altLang="en-US" sz="1100" dirty="0" err="1"/>
              <a:t>할일을</a:t>
            </a:r>
            <a:r>
              <a:rPr lang="ko-KR" altLang="en-US" sz="1100" dirty="0"/>
              <a:t> 한번에 분류 지정이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54AD449-1337-4B0F-8628-1A85D9DADADC}"/>
              </a:ext>
            </a:extLst>
          </p:cNvPr>
          <p:cNvSpPr/>
          <p:nvPr/>
        </p:nvSpPr>
        <p:spPr>
          <a:xfrm>
            <a:off x="5185480" y="2239394"/>
            <a:ext cx="577998" cy="19965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0447B9E9-1A11-4D61-A82E-6D1CCF572E88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5763478" y="2339220"/>
            <a:ext cx="107157" cy="1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>
            <a:extLst>
              <a:ext uri="{FF2B5EF4-FFF2-40B4-BE49-F238E27FC236}">
                <a16:creationId xmlns:a16="http://schemas.microsoft.com/office/drawing/2014/main" id="{8F605EE2-3619-450B-D42F-B8808C756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977" y="2251302"/>
            <a:ext cx="1665981" cy="747840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68281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:  </a:t>
            </a:r>
            <a:r>
              <a:rPr lang="ko-KR" altLang="en-US" sz="1100" dirty="0"/>
              <a:t>협업에 체크를 하면 전체일정에서 협업에서 사용되는 일정이 표시됩니다</a:t>
            </a:r>
            <a:r>
              <a:rPr lang="en-US" altLang="ko-KR" sz="1100" dirty="0"/>
              <a:t>.</a:t>
            </a:r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B2AAD06D-9632-79FF-236D-CA5395E54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266" y="615778"/>
            <a:ext cx="485775" cy="228600"/>
          </a:xfrm>
          <a:prstGeom prst="rect">
            <a:avLst/>
          </a:prstGeom>
        </p:spPr>
      </p:pic>
      <p:grpSp>
        <p:nvGrpSpPr>
          <p:cNvPr id="23" name="그룹 22">
            <a:extLst>
              <a:ext uri="{FF2B5EF4-FFF2-40B4-BE49-F238E27FC236}">
                <a16:creationId xmlns:a16="http://schemas.microsoft.com/office/drawing/2014/main" id="{2A69377B-E99A-6682-CF42-07656E4486DD}"/>
              </a:ext>
            </a:extLst>
          </p:cNvPr>
          <p:cNvGrpSpPr/>
          <p:nvPr/>
        </p:nvGrpSpPr>
        <p:grpSpPr>
          <a:xfrm>
            <a:off x="3130417" y="986304"/>
            <a:ext cx="6868989" cy="4925546"/>
            <a:chOff x="3130417" y="986304"/>
            <a:chExt cx="6868989" cy="4925546"/>
          </a:xfrm>
        </p:grpSpPr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6BFE0938-5D63-555E-6D7E-601A7A5460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30417" y="986304"/>
              <a:ext cx="6868989" cy="491370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0F7ABDBE-EBB3-447C-4A6E-6BC6178FC3BF}"/>
                </a:ext>
              </a:extLst>
            </p:cNvPr>
            <p:cNvSpPr/>
            <p:nvPr/>
          </p:nvSpPr>
          <p:spPr>
            <a:xfrm>
              <a:off x="4393264" y="1049927"/>
              <a:ext cx="447710" cy="234015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9E488406-80B7-2084-3C9C-39725C5F43E5}"/>
                </a:ext>
              </a:extLst>
            </p:cNvPr>
            <p:cNvSpPr/>
            <p:nvPr/>
          </p:nvSpPr>
          <p:spPr>
            <a:xfrm>
              <a:off x="6096000" y="3985318"/>
              <a:ext cx="2940050" cy="345381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555A862F-2697-09DE-0DE2-48F16B9338BE}"/>
                </a:ext>
              </a:extLst>
            </p:cNvPr>
            <p:cNvSpPr/>
            <p:nvPr/>
          </p:nvSpPr>
          <p:spPr>
            <a:xfrm>
              <a:off x="5133669" y="5534436"/>
              <a:ext cx="2911781" cy="377414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4932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:  </a:t>
            </a:r>
            <a:r>
              <a:rPr lang="ko-KR" altLang="en-US" sz="1100" dirty="0"/>
              <a:t>휴가에 체크를 하면 전체일정에서 휴가가 사용되는 일정이 표시됩니다</a:t>
            </a:r>
            <a:r>
              <a:rPr lang="en-US" altLang="ko-KR" sz="1100" dirty="0"/>
              <a:t>.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2FDF9D9F-0EF6-8989-6839-CEAD55C01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266" y="620525"/>
            <a:ext cx="495369" cy="219106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876515F-D553-F31C-FADC-C0B1CF22247C}"/>
              </a:ext>
            </a:extLst>
          </p:cNvPr>
          <p:cNvGrpSpPr/>
          <p:nvPr/>
        </p:nvGrpSpPr>
        <p:grpSpPr>
          <a:xfrm>
            <a:off x="3135182" y="980648"/>
            <a:ext cx="6868988" cy="4896704"/>
            <a:chOff x="3135182" y="980648"/>
            <a:chExt cx="6868988" cy="4896704"/>
          </a:xfrm>
        </p:grpSpPr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70F8D696-1FFF-DCD8-6C8A-A0F132BAF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35182" y="980648"/>
              <a:ext cx="6868988" cy="489670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D4D41E99-6ABB-C52A-34DF-551A15E33A66}"/>
                </a:ext>
              </a:extLst>
            </p:cNvPr>
            <p:cNvSpPr/>
            <p:nvPr/>
          </p:nvSpPr>
          <p:spPr>
            <a:xfrm>
              <a:off x="4865214" y="1069591"/>
              <a:ext cx="447710" cy="234015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F94C407E-C95B-57BB-6610-676C33D13A15}"/>
                </a:ext>
              </a:extLst>
            </p:cNvPr>
            <p:cNvSpPr/>
            <p:nvPr/>
          </p:nvSpPr>
          <p:spPr>
            <a:xfrm>
              <a:off x="4111319" y="5258211"/>
              <a:ext cx="1952931" cy="282164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941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84B04C6-A608-BFC5-0584-DEF0F8F4A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371" y="1384880"/>
            <a:ext cx="7296983" cy="47755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42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직접 등록한 모든 일정을 제공합니다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공개 여부와 무관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내일정은 </a:t>
            </a:r>
            <a:r>
              <a:rPr lang="ko-KR" altLang="en-US" sz="1050" dirty="0" err="1"/>
              <a:t>할일을</a:t>
            </a:r>
            <a:r>
              <a:rPr lang="ko-KR" altLang="en-US" sz="1050" dirty="0"/>
              <a:t>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등록된 일정은 월간</a:t>
            </a:r>
            <a:r>
              <a:rPr lang="en-US" altLang="ko-KR" sz="1050" dirty="0"/>
              <a:t>/</a:t>
            </a:r>
            <a:r>
              <a:rPr lang="ko-KR" altLang="en-US" sz="1050" dirty="0"/>
              <a:t>주간</a:t>
            </a:r>
            <a:r>
              <a:rPr lang="en-US" altLang="ko-KR" sz="1050" dirty="0"/>
              <a:t>/</a:t>
            </a:r>
            <a:r>
              <a:rPr lang="ko-KR" altLang="en-US" sz="1050" dirty="0"/>
              <a:t>목록 별로 각각 조회가 가능합니다</a:t>
            </a:r>
            <a:r>
              <a:rPr lang="en-US" altLang="ko-KR" sz="105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내일정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내일정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4213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E0B98F7E-014C-9057-23E7-EF5254F30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996352"/>
            <a:ext cx="6657748" cy="47837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월간일정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37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사내 직원들이 등록한 일정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일정만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공유일정은 협업을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여기도 보안등급은 적용이 되기에 자기의 보안 등급보다 높은 보안 등급으로 작성되어 있는 일정의 경우에는 제공이 되지 않습니다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등록된 일정은 월간</a:t>
            </a:r>
            <a:r>
              <a:rPr lang="en-US" altLang="ko-KR" sz="1050" dirty="0"/>
              <a:t>/</a:t>
            </a:r>
            <a:r>
              <a:rPr lang="ko-KR" altLang="en-US" sz="1050" dirty="0"/>
              <a:t>주간</a:t>
            </a:r>
            <a:r>
              <a:rPr lang="en-US" altLang="ko-KR" sz="1050" dirty="0"/>
              <a:t>/</a:t>
            </a:r>
            <a:r>
              <a:rPr lang="ko-KR" altLang="en-US" sz="1050" dirty="0"/>
              <a:t>목록 별로 각각 조회가 가능합니다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‘</a:t>
            </a:r>
            <a:r>
              <a:rPr lang="ko-KR" altLang="en-US" sz="1050" dirty="0"/>
              <a:t>중요‘ 표시가 된 일정은 시간</a:t>
            </a:r>
            <a:r>
              <a:rPr lang="en-US" altLang="ko-KR" sz="1050" dirty="0"/>
              <a:t>(</a:t>
            </a:r>
            <a:r>
              <a:rPr lang="ko-KR" altLang="en-US" sz="1050" dirty="0"/>
              <a:t>종일</a:t>
            </a:r>
            <a:r>
              <a:rPr lang="en-US" altLang="ko-KR" sz="1050" dirty="0"/>
              <a:t>)</a:t>
            </a:r>
            <a:r>
              <a:rPr lang="ko-KR" altLang="en-US" sz="1050" dirty="0"/>
              <a:t>의 색상이 빨간색으로 조회됩니다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공유일정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일정을 월간 일정 형태로 조회합니다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502861A-70E0-096D-9964-EC531F46A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846359"/>
            <a:ext cx="5302314" cy="42068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9B3EA3B-CAE8-2725-6989-1F2AA459D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6507" y="3942855"/>
            <a:ext cx="5805604" cy="19423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사내 직원들이 등록한 일정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일정만 제공합니다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공유일정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일정을 주간 일정 형태로 조회합니다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0A17BD-917F-4AF3-8B28-1739A6D7855F}"/>
              </a:ext>
            </a:extLst>
          </p:cNvPr>
          <p:cNvSpPr txBox="1"/>
          <p:nvPr/>
        </p:nvSpPr>
        <p:spPr>
          <a:xfrm>
            <a:off x="3135184" y="97845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목록일정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DC53BC-01BF-48AF-B30A-CD04BEA5E042}"/>
              </a:ext>
            </a:extLst>
          </p:cNvPr>
          <p:cNvSpPr txBox="1"/>
          <p:nvPr/>
        </p:nvSpPr>
        <p:spPr>
          <a:xfrm>
            <a:off x="3135182" y="134700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일정을 목록 일정 형태로 조회합니다</a:t>
            </a:r>
            <a:r>
              <a:rPr lang="en-US" altLang="ko-KR" sz="1100" dirty="0"/>
              <a:t>.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568832CD-7CA4-2DCD-F071-9D8071CB22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6111" y="1845989"/>
            <a:ext cx="2286000" cy="18954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F5F1B0C9-7F3C-34CD-2EE5-6BC1D86E5233}"/>
              </a:ext>
            </a:extLst>
          </p:cNvPr>
          <p:cNvSpPr/>
          <p:nvPr/>
        </p:nvSpPr>
        <p:spPr>
          <a:xfrm>
            <a:off x="10475125" y="2508832"/>
            <a:ext cx="910425" cy="3200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0CBF7A18-48CB-9333-787A-AE73AF2C9FC2}"/>
              </a:ext>
            </a:extLst>
          </p:cNvPr>
          <p:cNvCxnSpPr>
            <a:cxnSpLocks/>
          </p:cNvCxnSpPr>
          <p:nvPr/>
        </p:nvCxnSpPr>
        <p:spPr>
          <a:xfrm>
            <a:off x="10930337" y="2828925"/>
            <a:ext cx="0" cy="1450975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313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BFD885E1-24F3-E9E4-4D11-CBB364E3A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040624"/>
            <a:ext cx="6441722" cy="2682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내가 등록한 일정 중에 ‘</a:t>
            </a:r>
            <a:r>
              <a:rPr lang="ko-KR" altLang="en-US" sz="1050" dirty="0" err="1"/>
              <a:t>개인’으로</a:t>
            </a:r>
            <a:r>
              <a:rPr lang="ko-KR" altLang="en-US" sz="1050" dirty="0"/>
              <a:t> 설정한 일정의 분류관리를 제공합니다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분류관리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분류관리 </a:t>
            </a:r>
            <a:r>
              <a:rPr lang="en-US" altLang="ko-KR" sz="1100" dirty="0"/>
              <a:t>: </a:t>
            </a:r>
            <a:r>
              <a:rPr lang="ko-KR" altLang="en-US" sz="1100" dirty="0"/>
              <a:t>새분류와 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 err="1"/>
              <a:t>새분류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클릭하여 </a:t>
            </a:r>
            <a:r>
              <a:rPr lang="ko-KR" altLang="en-US" sz="1100" dirty="0" err="1"/>
              <a:t>내일정</a:t>
            </a:r>
            <a:r>
              <a:rPr lang="ko-KR" altLang="en-US" sz="1100" dirty="0"/>
              <a:t> 분류를 관리합니다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분류명 </a:t>
            </a:r>
            <a:r>
              <a:rPr lang="en-US" altLang="ko-KR" sz="1100" dirty="0"/>
              <a:t>: </a:t>
            </a:r>
            <a:r>
              <a:rPr lang="ko-KR" altLang="en-US" sz="1100" dirty="0"/>
              <a:t>내일정에 분류할 제목을 등록합니다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 err="1"/>
              <a:t>색지정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원하는 색상으로 지정해 분류를 구분하도록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분류수정 </a:t>
            </a:r>
            <a:r>
              <a:rPr lang="en-US" altLang="ko-KR" sz="1100" dirty="0"/>
              <a:t>:  </a:t>
            </a:r>
            <a:r>
              <a:rPr lang="ko-KR" altLang="en-US" sz="1100" dirty="0"/>
              <a:t>분류 수정을 제공합니다</a:t>
            </a:r>
            <a:r>
              <a:rPr lang="en-US" altLang="ko-KR" sz="1100" dirty="0"/>
              <a:t>. 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EC4DB4C-9843-484A-9048-61FD566B6F62}"/>
              </a:ext>
            </a:extLst>
          </p:cNvPr>
          <p:cNvSpPr/>
          <p:nvPr/>
        </p:nvSpPr>
        <p:spPr>
          <a:xfrm>
            <a:off x="8802604" y="2501573"/>
            <a:ext cx="696202" cy="27734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EAB421-86E4-4E9F-93D4-FBCC66B6A37A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내일정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_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A29ABC-0B70-4E45-8D4B-E6853D424F63}"/>
              </a:ext>
            </a:extLst>
          </p:cNvPr>
          <p:cNvSpPr txBox="1"/>
          <p:nvPr/>
        </p:nvSpPr>
        <p:spPr>
          <a:xfrm>
            <a:off x="3025645" y="5469846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이는 관리자가 공유일정관리 분류를 생성한 후 사용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FE1D78-DDA6-4E1E-BF0D-42AEA4B3F761}"/>
              </a:ext>
            </a:extLst>
          </p:cNvPr>
          <p:cNvSpPr txBox="1"/>
          <p:nvPr/>
        </p:nvSpPr>
        <p:spPr>
          <a:xfrm>
            <a:off x="3025647" y="5101294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공유일정분류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E6D79E38-3BB8-4E0E-90EC-673E2E1A1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2806" y="1661404"/>
            <a:ext cx="190500" cy="171450"/>
          </a:xfrm>
          <a:prstGeom prst="rect">
            <a:avLst/>
          </a:prstGeom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id="{80137D60-F239-4C41-8B9B-EA72BD8472C8}"/>
              </a:ext>
            </a:extLst>
          </p:cNvPr>
          <p:cNvSpPr/>
          <p:nvPr/>
        </p:nvSpPr>
        <p:spPr>
          <a:xfrm>
            <a:off x="3922546" y="3085348"/>
            <a:ext cx="184317" cy="16900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연결선: 꺾임 18">
            <a:extLst>
              <a:ext uri="{FF2B5EF4-FFF2-40B4-BE49-F238E27FC236}">
                <a16:creationId xmlns:a16="http://schemas.microsoft.com/office/drawing/2014/main" id="{9BADD58E-DB03-2989-A756-5F6520B06538}"/>
              </a:ext>
            </a:extLst>
          </p:cNvPr>
          <p:cNvCxnSpPr>
            <a:cxnSpLocks/>
            <a:stCxn id="20" idx="2"/>
          </p:cNvCxnSpPr>
          <p:nvPr/>
        </p:nvCxnSpPr>
        <p:spPr>
          <a:xfrm rot="16200000" flipH="1">
            <a:off x="5174605" y="2094451"/>
            <a:ext cx="1400078" cy="3719878"/>
          </a:xfrm>
          <a:prstGeom prst="bentConnector2">
            <a:avLst/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B8ABD1E1-F517-120B-1FC8-AD8CC86502BD}"/>
              </a:ext>
            </a:extLst>
          </p:cNvPr>
          <p:cNvSpPr/>
          <p:nvPr/>
        </p:nvSpPr>
        <p:spPr>
          <a:xfrm>
            <a:off x="5809142" y="2838329"/>
            <a:ext cx="3677757" cy="17146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F7D73B6-8F19-DA1F-7BED-4CD14D2BFD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8887" y="4160470"/>
            <a:ext cx="3960326" cy="98791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DEEFDFA3-897D-E151-043D-7A1FC664850D}"/>
              </a:ext>
            </a:extLst>
          </p:cNvPr>
          <p:cNvCxnSpPr>
            <a:cxnSpLocks/>
          </p:cNvCxnSpPr>
          <p:nvPr/>
        </p:nvCxnSpPr>
        <p:spPr>
          <a:xfrm>
            <a:off x="9158288" y="2778919"/>
            <a:ext cx="0" cy="150019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25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25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일정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, 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약속추가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공유일정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분류관리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모든 사용자들의 일정을 공유하고 관리하는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10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사내 전체 직원들이 공유하는 공개일정</a:t>
            </a:r>
            <a:r>
              <a:rPr lang="en-US" altLang="ko-KR" sz="1100" dirty="0"/>
              <a:t>, </a:t>
            </a:r>
            <a:r>
              <a:rPr lang="ko-KR" altLang="en-US" sz="1100" dirty="0"/>
              <a:t>개인의 사적 개인 일정들을 등록하고 한눈에 확인할 수 있도록 월간일정 </a:t>
            </a:r>
            <a:r>
              <a:rPr lang="en-US" altLang="ko-KR" sz="1100" dirty="0"/>
              <a:t>/ </a:t>
            </a:r>
            <a:r>
              <a:rPr lang="ko-KR" altLang="en-US" sz="1100" dirty="0"/>
              <a:t>주간일정 </a:t>
            </a:r>
            <a:r>
              <a:rPr lang="en-US" altLang="ko-KR" sz="1100" dirty="0"/>
              <a:t>/ </a:t>
            </a:r>
            <a:r>
              <a:rPr lang="ko-KR" altLang="en-US" sz="1100" dirty="0"/>
              <a:t>목록일정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일정에는 내 일정</a:t>
            </a:r>
            <a:r>
              <a:rPr lang="en-US" altLang="ko-KR" sz="1100" dirty="0"/>
              <a:t>, </a:t>
            </a:r>
            <a:r>
              <a:rPr lang="ko-KR" altLang="en-US" sz="1100" dirty="0"/>
              <a:t>공유일정으로 조회가 가능하며 따로 분류해 놓은 일정에서도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할일과</a:t>
            </a:r>
            <a:r>
              <a:rPr lang="ko-KR" altLang="en-US" sz="1100" dirty="0"/>
              <a:t> 협업</a:t>
            </a:r>
            <a:r>
              <a:rPr lang="en-US" altLang="ko-KR" sz="1100" dirty="0"/>
              <a:t>, </a:t>
            </a:r>
            <a:r>
              <a:rPr lang="ko-KR" altLang="en-US" sz="1100" dirty="0"/>
              <a:t>휴가를 등록하고 관리할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0DDE092-958B-9C30-C3F0-3498A1CF0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2404" y="1878656"/>
            <a:ext cx="6810434" cy="45059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EE484D25-3707-8D91-70F1-844E57960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3521015"/>
            <a:ext cx="7272670" cy="22851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약속 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일정을 등록하는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85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개인과</a:t>
            </a:r>
            <a:r>
              <a:rPr lang="ko-KR" altLang="en-US" sz="1100" dirty="0"/>
              <a:t> 공유 중 선택 시 분류를 지정합니다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개인 </a:t>
            </a:r>
            <a:r>
              <a:rPr lang="en-US" altLang="ko-KR" sz="1100" dirty="0"/>
              <a:t>: </a:t>
            </a:r>
            <a:r>
              <a:rPr lang="ko-KR" altLang="en-US" sz="1100" dirty="0"/>
              <a:t>등록자 자신의 개인일정</a:t>
            </a:r>
            <a:r>
              <a:rPr lang="en-US" altLang="ko-KR" sz="1100" dirty="0"/>
              <a:t>(</a:t>
            </a:r>
            <a:r>
              <a:rPr lang="ko-KR" altLang="en-US" sz="1100" dirty="0"/>
              <a:t>등록자 자신만 조회</a:t>
            </a:r>
            <a:r>
              <a:rPr lang="en-US" altLang="ko-KR" sz="1100" dirty="0"/>
              <a:t>)</a:t>
            </a:r>
            <a:r>
              <a:rPr lang="ko-KR" altLang="en-US" sz="1100" dirty="0"/>
              <a:t>으로 처리합니다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공유 </a:t>
            </a:r>
            <a:r>
              <a:rPr lang="en-US" altLang="ko-KR" sz="1100" dirty="0"/>
              <a:t>: </a:t>
            </a:r>
            <a:r>
              <a:rPr lang="ko-KR" altLang="en-US" sz="1100" dirty="0"/>
              <a:t>그룹웨어 사용자 모두가 조회할 수 있는 일정으로 처리합니다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참여자가 나타납니다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날짜 </a:t>
            </a:r>
            <a:r>
              <a:rPr lang="en-US" altLang="ko-KR" sz="1100" dirty="0"/>
              <a:t>: </a:t>
            </a:r>
            <a:r>
              <a:rPr lang="ko-KR" altLang="en-US" sz="1100" dirty="0"/>
              <a:t>등록 일정에 대한 기간을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반복 </a:t>
            </a:r>
            <a:r>
              <a:rPr lang="en-US" altLang="ko-KR" sz="1100" dirty="0"/>
              <a:t>: </a:t>
            </a:r>
            <a:r>
              <a:rPr lang="ko-KR" altLang="en-US" sz="1100" dirty="0"/>
              <a:t>등록 일정 기간 내에 일정 반복 기능을 적용합니다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매일</a:t>
            </a:r>
            <a:r>
              <a:rPr lang="en-US" altLang="ko-KR" sz="1100" dirty="0"/>
              <a:t>/</a:t>
            </a:r>
            <a:r>
              <a:rPr lang="ko-KR" altLang="en-US" sz="1100" dirty="0"/>
              <a:t>매주</a:t>
            </a:r>
            <a:r>
              <a:rPr lang="en-US" altLang="ko-KR" sz="1100" dirty="0"/>
              <a:t>/</a:t>
            </a:r>
            <a:r>
              <a:rPr lang="ko-KR" altLang="en-US" sz="1100" dirty="0"/>
              <a:t>매월</a:t>
            </a:r>
            <a:r>
              <a:rPr lang="en-US" altLang="ko-KR" sz="1100" dirty="0"/>
              <a:t>/</a:t>
            </a:r>
            <a:r>
              <a:rPr lang="ko-KR" altLang="en-US" sz="1100" dirty="0"/>
              <a:t>매년</a:t>
            </a:r>
            <a:r>
              <a:rPr lang="en-US" altLang="ko-KR" sz="1100" dirty="0"/>
              <a:t>/</a:t>
            </a:r>
            <a:r>
              <a:rPr lang="ko-KR" altLang="en-US" sz="1100" dirty="0"/>
              <a:t>월간 설정으로 반복 주기 설정이 가능합니다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일정의 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 </a:t>
            </a:r>
            <a:r>
              <a:rPr lang="en-US" altLang="ko-KR" sz="1100" dirty="0"/>
              <a:t>: </a:t>
            </a:r>
            <a:r>
              <a:rPr lang="ko-KR" altLang="en-US" sz="1100" dirty="0"/>
              <a:t>본 일정에 대한 중요도를 체크하면 일정 페이지에서 기간</a:t>
            </a:r>
            <a:r>
              <a:rPr lang="en-US" altLang="ko-KR" sz="1100" dirty="0"/>
              <a:t>(</a:t>
            </a:r>
            <a:r>
              <a:rPr lang="ko-KR" altLang="en-US" sz="1100" dirty="0"/>
              <a:t>시간</a:t>
            </a:r>
            <a:r>
              <a:rPr lang="en-US" altLang="ko-KR" sz="1100" dirty="0"/>
              <a:t>,</a:t>
            </a:r>
            <a:r>
              <a:rPr lang="ko-KR" altLang="en-US" sz="1100" dirty="0"/>
              <a:t>종일</a:t>
            </a:r>
            <a:r>
              <a:rPr lang="en-US" altLang="ko-KR" sz="1100" dirty="0"/>
              <a:t>)</a:t>
            </a:r>
            <a:r>
              <a:rPr lang="ko-KR" altLang="en-US" sz="1100" dirty="0"/>
              <a:t>이 빨간색으로 제공됩니다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장소 </a:t>
            </a:r>
            <a:r>
              <a:rPr lang="en-US" altLang="ko-KR" sz="1100" dirty="0"/>
              <a:t>: </a:t>
            </a:r>
            <a:r>
              <a:rPr lang="ko-KR" altLang="en-US" sz="1100" dirty="0"/>
              <a:t>등록일정과 관련된 장소가 있다면 장소 정보를 입력합니다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 </a:t>
            </a:r>
            <a:r>
              <a:rPr lang="en-US" altLang="ko-KR" sz="1100" dirty="0"/>
              <a:t>: </a:t>
            </a:r>
            <a:r>
              <a:rPr lang="ko-KR" altLang="en-US" sz="1100" dirty="0"/>
              <a:t>업로드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파일함에서</a:t>
            </a:r>
            <a:r>
              <a:rPr lang="ko-KR" altLang="en-US" sz="1100" dirty="0"/>
              <a:t> 일정에 관한 파일을 첨부할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+</a:t>
            </a:r>
            <a:r>
              <a:rPr lang="ko-KR" altLang="en-US" sz="1100" dirty="0"/>
              <a:t>버튼 클릭 시 파일을 옮겨올 수 있습니다</a:t>
            </a:r>
            <a:r>
              <a:rPr lang="en-US" altLang="ko-KR" sz="1100" dirty="0"/>
              <a:t>. [</a:t>
            </a:r>
            <a:r>
              <a:rPr lang="ko-KR" altLang="en-US" sz="1100" dirty="0"/>
              <a:t>드래그 앤 드롭 </a:t>
            </a:r>
            <a:r>
              <a:rPr lang="en-US" altLang="ko-KR" sz="1100" dirty="0"/>
              <a:t>(Drag-and-Drop)]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9E35E9EA-D35B-42E1-955A-AED56235AA98}"/>
              </a:ext>
            </a:extLst>
          </p:cNvPr>
          <p:cNvSpPr/>
          <p:nvPr/>
        </p:nvSpPr>
        <p:spPr>
          <a:xfrm>
            <a:off x="3148012" y="4128670"/>
            <a:ext cx="2366433" cy="2788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C7499612-85B3-45A5-9805-3C6B13A4AEB5}"/>
              </a:ext>
            </a:extLst>
          </p:cNvPr>
          <p:cNvSpPr/>
          <p:nvPr/>
        </p:nvSpPr>
        <p:spPr>
          <a:xfrm>
            <a:off x="3148013" y="4478306"/>
            <a:ext cx="359774" cy="2788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F8DCD00-F995-4469-9AFD-FFCCFDFF0CEF}"/>
              </a:ext>
            </a:extLst>
          </p:cNvPr>
          <p:cNvSpPr/>
          <p:nvPr/>
        </p:nvSpPr>
        <p:spPr>
          <a:xfrm>
            <a:off x="3148013" y="4820730"/>
            <a:ext cx="359774" cy="2788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118CC3C-4EEC-4F15-8F2A-FE5E5A994511}"/>
              </a:ext>
            </a:extLst>
          </p:cNvPr>
          <p:cNvSpPr/>
          <p:nvPr/>
        </p:nvSpPr>
        <p:spPr>
          <a:xfrm>
            <a:off x="3148013" y="5160773"/>
            <a:ext cx="359774" cy="2788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4DCB254-2E38-42DD-8BF4-B87A2A7B7490}"/>
              </a:ext>
            </a:extLst>
          </p:cNvPr>
          <p:cNvSpPr/>
          <p:nvPr/>
        </p:nvSpPr>
        <p:spPr>
          <a:xfrm>
            <a:off x="3148013" y="5490814"/>
            <a:ext cx="2176462" cy="2788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33C79FAE-87D0-417B-899B-827E52919EEA}"/>
              </a:ext>
            </a:extLst>
          </p:cNvPr>
          <p:cNvSpPr/>
          <p:nvPr/>
        </p:nvSpPr>
        <p:spPr>
          <a:xfrm>
            <a:off x="8193722" y="4498875"/>
            <a:ext cx="467678" cy="21409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6CA078AE-FC96-4294-86DD-8DC967D71D20}"/>
              </a:ext>
            </a:extLst>
          </p:cNvPr>
          <p:cNvSpPr/>
          <p:nvPr/>
        </p:nvSpPr>
        <p:spPr>
          <a:xfrm>
            <a:off x="9818676" y="4846050"/>
            <a:ext cx="478156" cy="23804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81750A4-1323-E136-0A70-9855E9ECF0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0074" y="3549741"/>
            <a:ext cx="980744" cy="33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8260E3CC-DE12-468C-AA0E-9A7030F4A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996407"/>
            <a:ext cx="7915275" cy="1381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약속 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일정을 등록하는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참여자 </a:t>
            </a:r>
            <a:r>
              <a:rPr lang="en-US" altLang="ko-KR" sz="1100" dirty="0"/>
              <a:t>: </a:t>
            </a:r>
            <a:r>
              <a:rPr lang="ko-KR" altLang="en-US" sz="1100" dirty="0"/>
              <a:t>본 등록일정의 일정 참조자에게 일정 등록에 대한 알림을 발송합니다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일정</a:t>
            </a:r>
            <a:r>
              <a:rPr lang="en-US" altLang="ko-KR" sz="1100" dirty="0"/>
              <a:t>/</a:t>
            </a:r>
            <a:r>
              <a:rPr lang="ko-KR" altLang="en-US" sz="1100" dirty="0"/>
              <a:t>알림에서 조회가 가능합니다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직접입력으로 지정이 가능합니다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알림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일정에 등록할 때 알림을 설정하는 기능입니다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알림은 ’</a:t>
            </a:r>
            <a:r>
              <a:rPr lang="en-US" altLang="ko-KR" sz="1100" dirty="0"/>
              <a:t>10</a:t>
            </a:r>
            <a:r>
              <a:rPr lang="ko-KR" altLang="en-US" sz="1100" dirty="0"/>
              <a:t>분전</a:t>
            </a:r>
            <a:r>
              <a:rPr lang="en-US" altLang="ko-KR" sz="1100" dirty="0"/>
              <a:t>/30</a:t>
            </a:r>
            <a:r>
              <a:rPr lang="ko-KR" altLang="en-US" sz="1100" dirty="0"/>
              <a:t>분전</a:t>
            </a:r>
            <a:r>
              <a:rPr lang="en-US" altLang="ko-KR" sz="1100" dirty="0"/>
              <a:t>/1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/2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/3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/1</a:t>
            </a:r>
            <a:r>
              <a:rPr lang="ko-KR" altLang="en-US" sz="1100" dirty="0"/>
              <a:t>일전</a:t>
            </a:r>
            <a:r>
              <a:rPr lang="en-US" altLang="ko-KR" sz="1100" dirty="0"/>
              <a:t>/2</a:t>
            </a:r>
            <a:r>
              <a:rPr lang="ko-KR" altLang="en-US" sz="1100" dirty="0"/>
              <a:t>일전’ 등이 있으며 여러 번의 알림을 추가할 수 있습니다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참여자 알림은 참여자에게도 알림이 뜨는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4DCB254-2E38-42DD-8BF4-B87A2A7B7490}"/>
              </a:ext>
            </a:extLst>
          </p:cNvPr>
          <p:cNvSpPr/>
          <p:nvPr/>
        </p:nvSpPr>
        <p:spPr>
          <a:xfrm>
            <a:off x="3148013" y="2046876"/>
            <a:ext cx="1566862" cy="27722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FCE90B3-62E8-4B53-AF39-27E506EA6011}"/>
              </a:ext>
            </a:extLst>
          </p:cNvPr>
          <p:cNvSpPr/>
          <p:nvPr/>
        </p:nvSpPr>
        <p:spPr>
          <a:xfrm>
            <a:off x="3148012" y="2396444"/>
            <a:ext cx="2962275" cy="27722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40B5FE9-0064-9F58-2DD1-7AC5AA46A0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3689" y="2944228"/>
            <a:ext cx="1274900" cy="36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3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C2FEDFE-6594-04E0-9EFA-DEBFE5308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285190"/>
            <a:ext cx="7616555" cy="49961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진행 상태와 ‘개인</a:t>
            </a:r>
            <a:r>
              <a:rPr lang="en-US" altLang="ko-KR" sz="1100" dirty="0"/>
              <a:t>/</a:t>
            </a:r>
            <a:r>
              <a:rPr lang="ko-KR" altLang="en-US" sz="1100" dirty="0" err="1"/>
              <a:t>공유’의</a:t>
            </a:r>
            <a:r>
              <a:rPr lang="ko-KR" altLang="en-US" sz="1100" dirty="0"/>
              <a:t> 일정 분류는 배경으로 구분하며 분류 관리에서 새분류와 분류수정을 제공하여 편리하게 관리할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등록된 일정은 월간</a:t>
            </a:r>
            <a:r>
              <a:rPr lang="en-US" altLang="ko-KR" sz="1100" dirty="0"/>
              <a:t>/</a:t>
            </a:r>
            <a:r>
              <a:rPr lang="ko-KR" altLang="en-US" sz="1100" dirty="0"/>
              <a:t>주간</a:t>
            </a:r>
            <a:r>
              <a:rPr lang="en-US" altLang="ko-KR" sz="1100" dirty="0"/>
              <a:t>/</a:t>
            </a:r>
            <a:r>
              <a:rPr lang="ko-KR" altLang="en-US" sz="1100" dirty="0"/>
              <a:t>목록 별로 각각 조회가 가능합니다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B826E1D6-F1E3-9BD8-1B3B-C519D97DC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808" y="2055543"/>
            <a:ext cx="6285778" cy="44674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이전 </a:t>
            </a:r>
            <a:r>
              <a:rPr lang="en-US" altLang="ko-KR" sz="1100" dirty="0"/>
              <a:t>: </a:t>
            </a:r>
            <a:r>
              <a:rPr lang="ko-KR" altLang="en-US" sz="1100" dirty="0"/>
              <a:t>현재 월 기준 </a:t>
            </a:r>
            <a:r>
              <a:rPr lang="en-US" altLang="ko-KR" sz="1100" dirty="0"/>
              <a:t>1 </a:t>
            </a:r>
            <a:r>
              <a:rPr lang="ko-KR" altLang="en-US" sz="1100" dirty="0"/>
              <a:t>달 앞을 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다음 </a:t>
            </a:r>
            <a:r>
              <a:rPr lang="en-US" altLang="ko-KR" sz="1100" dirty="0"/>
              <a:t>: </a:t>
            </a:r>
            <a:r>
              <a:rPr lang="ko-KR" altLang="en-US" sz="1100" dirty="0"/>
              <a:t>현재 월 기준 </a:t>
            </a:r>
            <a:r>
              <a:rPr lang="en-US" altLang="ko-KR" sz="1100" dirty="0"/>
              <a:t>1 </a:t>
            </a:r>
            <a:r>
              <a:rPr lang="ko-KR" altLang="en-US" sz="1100" dirty="0"/>
              <a:t>달 이후를 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페이지를 프린트합니다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일정추가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일정을 추가하는 페이지를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완료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일정을 선택 후 오른쪽 버튼을 체크할 시 일정의 제목에 가운데 줄이 가도록 지원합니다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C1CF0A1-8E1A-4075-8AAC-01DB463E88D1}"/>
              </a:ext>
            </a:extLst>
          </p:cNvPr>
          <p:cNvSpPr/>
          <p:nvPr/>
        </p:nvSpPr>
        <p:spPr>
          <a:xfrm>
            <a:off x="3228023" y="2551542"/>
            <a:ext cx="157162" cy="1676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0E754A8-517A-4DB8-B1D3-490ED4571582}"/>
              </a:ext>
            </a:extLst>
          </p:cNvPr>
          <p:cNvSpPr/>
          <p:nvPr/>
        </p:nvSpPr>
        <p:spPr>
          <a:xfrm>
            <a:off x="4322446" y="2551542"/>
            <a:ext cx="157162" cy="1676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06F080B-EE3B-4F93-B7CA-DCCC5C4594E7}"/>
              </a:ext>
            </a:extLst>
          </p:cNvPr>
          <p:cNvSpPr/>
          <p:nvPr/>
        </p:nvSpPr>
        <p:spPr>
          <a:xfrm>
            <a:off x="8782526" y="2567099"/>
            <a:ext cx="220650" cy="21896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9FCFCD28-16CD-4DA6-AADC-A3963925B97D}"/>
              </a:ext>
            </a:extLst>
          </p:cNvPr>
          <p:cNvSpPr/>
          <p:nvPr/>
        </p:nvSpPr>
        <p:spPr>
          <a:xfrm>
            <a:off x="9066908" y="2567099"/>
            <a:ext cx="220650" cy="21896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BBE4304-D189-4869-8558-62283423E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7576" y="657494"/>
            <a:ext cx="151090" cy="166199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18D6598-D2EA-40E4-B625-945A46BB3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1850" y="909526"/>
            <a:ext cx="143536" cy="181309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95E5D1AF-0BD1-4637-ADB4-8B3773466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467" y="1402457"/>
            <a:ext cx="173754" cy="173754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5DAAC3D9-043C-46F8-9B70-E7430D46BB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8537" y="1391126"/>
            <a:ext cx="181308" cy="196417"/>
          </a:xfrm>
          <a:prstGeom prst="rect">
            <a:avLst/>
          </a:prstGeom>
        </p:spPr>
      </p:pic>
      <p:pic>
        <p:nvPicPr>
          <p:cNvPr id="36" name="그림 35">
            <a:extLst>
              <a:ext uri="{FF2B5EF4-FFF2-40B4-BE49-F238E27FC236}">
                <a16:creationId xmlns:a16="http://schemas.microsoft.com/office/drawing/2014/main" id="{99A5FC49-778B-4CAF-BF92-7A7204A4BA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2466" y="1670411"/>
            <a:ext cx="156007" cy="156007"/>
          </a:xfrm>
          <a:prstGeom prst="rect">
            <a:avLst/>
          </a:prstGeom>
        </p:spPr>
      </p:pic>
      <p:pic>
        <p:nvPicPr>
          <p:cNvPr id="40" name="그림 39">
            <a:extLst>
              <a:ext uri="{FF2B5EF4-FFF2-40B4-BE49-F238E27FC236}">
                <a16:creationId xmlns:a16="http://schemas.microsoft.com/office/drawing/2014/main" id="{269F75A9-1441-4CA6-AC95-915F81229D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2466" y="1154388"/>
            <a:ext cx="173754" cy="189550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0E56F52D-6D4C-C069-1C71-33065C167ADB}"/>
              </a:ext>
            </a:extLst>
          </p:cNvPr>
          <p:cNvSpPr/>
          <p:nvPr/>
        </p:nvSpPr>
        <p:spPr>
          <a:xfrm>
            <a:off x="4066065" y="5660831"/>
            <a:ext cx="3696809" cy="79711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9CA2691C-F03C-DE73-4AEC-49CE9270C5FB}"/>
              </a:ext>
            </a:extLst>
          </p:cNvPr>
          <p:cNvSpPr/>
          <p:nvPr/>
        </p:nvSpPr>
        <p:spPr>
          <a:xfrm>
            <a:off x="4042253" y="5512594"/>
            <a:ext cx="877409" cy="14752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6F94E9DB-5F0E-5922-E5F5-3A3CCEDA15A8}"/>
              </a:ext>
            </a:extLst>
          </p:cNvPr>
          <p:cNvGrpSpPr/>
          <p:nvPr/>
        </p:nvGrpSpPr>
        <p:grpSpPr>
          <a:xfrm>
            <a:off x="4683593" y="5147971"/>
            <a:ext cx="219400" cy="235650"/>
            <a:chOff x="4739640" y="5219304"/>
            <a:chExt cx="192462" cy="206717"/>
          </a:xfrm>
        </p:grpSpPr>
        <p:pic>
          <p:nvPicPr>
            <p:cNvPr id="44" name="그림 43">
              <a:extLst>
                <a:ext uri="{FF2B5EF4-FFF2-40B4-BE49-F238E27FC236}">
                  <a16:creationId xmlns:a16="http://schemas.microsoft.com/office/drawing/2014/main" id="{04C487D1-CBC2-4252-5DF7-5F78D318E62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739641" y="5219304"/>
              <a:ext cx="192461" cy="206717"/>
            </a:xfrm>
            <a:prstGeom prst="rect">
              <a:avLst/>
            </a:prstGeom>
          </p:spPr>
        </p:pic>
        <p:sp>
          <p:nvSpPr>
            <p:cNvPr id="45" name="직사각형 44">
              <a:extLst>
                <a:ext uri="{FF2B5EF4-FFF2-40B4-BE49-F238E27FC236}">
                  <a16:creationId xmlns:a16="http://schemas.microsoft.com/office/drawing/2014/main" id="{245E56B2-130D-F146-32AB-892F63437818}"/>
                </a:ext>
              </a:extLst>
            </p:cNvPr>
            <p:cNvSpPr/>
            <p:nvPr/>
          </p:nvSpPr>
          <p:spPr>
            <a:xfrm>
              <a:off x="4739640" y="5234533"/>
              <a:ext cx="181665" cy="181904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46" name="연결선: 꺾임 45">
            <a:extLst>
              <a:ext uri="{FF2B5EF4-FFF2-40B4-BE49-F238E27FC236}">
                <a16:creationId xmlns:a16="http://schemas.microsoft.com/office/drawing/2014/main" id="{8545DE58-5CBD-BADE-00BB-A2CE89462F60}"/>
              </a:ext>
            </a:extLst>
          </p:cNvPr>
          <p:cNvCxnSpPr>
            <a:cxnSpLocks/>
            <a:stCxn id="47" idx="0"/>
          </p:cNvCxnSpPr>
          <p:nvPr/>
        </p:nvCxnSpPr>
        <p:spPr>
          <a:xfrm rot="16200000" flipV="1">
            <a:off x="6149196" y="4444117"/>
            <a:ext cx="119274" cy="2416415"/>
          </a:xfrm>
          <a:prstGeom prst="bentConnector2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8D89182C-DA89-192D-0382-2291B5045B37}"/>
              </a:ext>
            </a:extLst>
          </p:cNvPr>
          <p:cNvSpPr/>
          <p:nvPr/>
        </p:nvSpPr>
        <p:spPr>
          <a:xfrm>
            <a:off x="7341078" y="5711962"/>
            <a:ext cx="151923" cy="15339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368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F4D99E7B-2C01-369C-14AE-0F8B2DB84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265136"/>
            <a:ext cx="5250072" cy="39715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F559ED0B-E38F-5C8F-AB3D-AF0EAF7FF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2819" y="2889002"/>
            <a:ext cx="4944460" cy="328963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:  </a:t>
            </a:r>
            <a:r>
              <a:rPr lang="ko-KR" altLang="en-US" sz="1100" dirty="0"/>
              <a:t>주간일정을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: </a:t>
            </a:r>
            <a:r>
              <a:rPr lang="ko-KR" altLang="en-US" sz="1100" dirty="0"/>
              <a:t>일정 추가 페이지로 이동합니다</a:t>
            </a:r>
            <a:r>
              <a:rPr lang="en-US" altLang="ko-KR" sz="1100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F9632CC-3666-4300-BB9B-46D8F395E8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3503" y="622118"/>
            <a:ext cx="533400" cy="238125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54551B7A-713F-4EAA-8A9D-C225ACB9CA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3503" y="888339"/>
            <a:ext cx="181308" cy="19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378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:  </a:t>
            </a:r>
            <a:r>
              <a:rPr lang="ko-KR" altLang="en-US" sz="1100" dirty="0" err="1"/>
              <a:t>할일에</a:t>
            </a:r>
            <a:r>
              <a:rPr lang="ko-KR" altLang="en-US" sz="1100" dirty="0"/>
              <a:t> 체크를 하면 전체일정에서 </a:t>
            </a:r>
            <a:r>
              <a:rPr lang="ko-KR" altLang="en-US" sz="1100" dirty="0" err="1"/>
              <a:t>할일이</a:t>
            </a:r>
            <a:r>
              <a:rPr lang="ko-KR" altLang="en-US" sz="1100" dirty="0"/>
              <a:t> 표시됩니다</a:t>
            </a:r>
            <a:r>
              <a:rPr lang="en-US" altLang="ko-KR" sz="1100" dirty="0"/>
              <a:t>.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54AD449-1337-4B0F-8628-1A85D9DADADC}"/>
              </a:ext>
            </a:extLst>
          </p:cNvPr>
          <p:cNvSpPr/>
          <p:nvPr/>
        </p:nvSpPr>
        <p:spPr>
          <a:xfrm>
            <a:off x="3914740" y="1118535"/>
            <a:ext cx="447710" cy="2340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3077042-49F9-4DD1-B904-0D244B54454C}"/>
              </a:ext>
            </a:extLst>
          </p:cNvPr>
          <p:cNvSpPr/>
          <p:nvPr/>
        </p:nvSpPr>
        <p:spPr>
          <a:xfrm>
            <a:off x="4214019" y="3710940"/>
            <a:ext cx="5183981" cy="36337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3DA91DB-FE8A-4543-96E3-2ABD4335D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741" y="619474"/>
            <a:ext cx="514350" cy="257175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BD4018C8-AE4B-43D9-AFAB-ADB8FDFCE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79" y="1014579"/>
            <a:ext cx="6815065" cy="49224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6086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10216</TotalTime>
  <Words>1028</Words>
  <Application>Microsoft Office PowerPoint</Application>
  <PresentationFormat>와이드스크린</PresentationFormat>
  <Paragraphs>136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490</cp:revision>
  <dcterms:created xsi:type="dcterms:W3CDTF">2021-01-26T03:26:19Z</dcterms:created>
  <dcterms:modified xsi:type="dcterms:W3CDTF">2022-09-26T03:02:51Z</dcterms:modified>
</cp:coreProperties>
</file>