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00" r:id="rId3"/>
    <p:sldId id="401" r:id="rId4"/>
    <p:sldId id="402" r:id="rId5"/>
    <p:sldId id="403" r:id="rId6"/>
    <p:sldId id="404" r:id="rId7"/>
    <p:sldId id="405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>
        <p:scale>
          <a:sx n="100" d="100"/>
          <a:sy n="100" d="100"/>
        </p:scale>
        <p:origin x="-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2022-07-28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2022-07-28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2022-07-28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2022.04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6477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승인메일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_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옵션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5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131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외부로 메일 발송 시에 승인을 받아야 하는 메일과 관련된 기능을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[</a:t>
            </a:r>
            <a:r>
              <a:rPr lang="ko-KR" altLang="en-US" sz="1100" dirty="0"/>
              <a:t>승인하기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승인처리함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개인처리함</a:t>
            </a:r>
            <a:r>
              <a:rPr lang="en-US" altLang="ko-KR" sz="1100" dirty="0"/>
              <a:t> / </a:t>
            </a:r>
            <a:r>
              <a:rPr lang="ko-KR" altLang="en-US" sz="1100" dirty="0" err="1"/>
              <a:t>부서승인함</a:t>
            </a:r>
            <a:r>
              <a:rPr lang="ko-KR" altLang="en-US" sz="1100" dirty="0"/>
              <a:t> </a:t>
            </a:r>
            <a:r>
              <a:rPr lang="en-US" altLang="ko-KR" sz="1100" dirty="0"/>
              <a:t>/ </a:t>
            </a:r>
            <a:r>
              <a:rPr lang="ko-KR" altLang="en-US" sz="1100" dirty="0" err="1"/>
              <a:t>전체승인함</a:t>
            </a:r>
            <a:r>
              <a:rPr lang="en-US" altLang="ko-KR" sz="1100" dirty="0"/>
              <a:t>]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메일 발송 시에 승인 결정이 필요한 경우에는</a:t>
            </a:r>
            <a:r>
              <a:rPr lang="en-US" altLang="ko-KR" sz="1100" dirty="0"/>
              <a:t>, </a:t>
            </a:r>
            <a:r>
              <a:rPr lang="ko-KR" altLang="en-US" sz="1100" dirty="0"/>
              <a:t>아래와 같은 편지쓰기 화면에서 </a:t>
            </a:r>
            <a:r>
              <a:rPr lang="en-US" altLang="ko-KR" sz="1100" dirty="0"/>
              <a:t>‘ </a:t>
            </a:r>
            <a:r>
              <a:rPr lang="ko-KR" altLang="en-US" sz="1100" dirty="0"/>
              <a:t>승인</a:t>
            </a:r>
            <a:r>
              <a:rPr lang="en-US" altLang="ko-KR" sz="1100" dirty="0"/>
              <a:t>, </a:t>
            </a:r>
            <a:r>
              <a:rPr lang="ko-KR" altLang="en-US" sz="1100" dirty="0"/>
              <a:t>전송사유</a:t>
            </a:r>
            <a:r>
              <a:rPr lang="en-US" altLang="ko-KR" sz="1100" dirty="0"/>
              <a:t>‘ </a:t>
            </a:r>
            <a:r>
              <a:rPr lang="ko-KR" altLang="en-US" sz="1100" dirty="0"/>
              <a:t>입력 항목이 제공됩니다</a:t>
            </a:r>
            <a:r>
              <a:rPr lang="en-US" altLang="ko-KR" sz="1100" dirty="0"/>
              <a:t>.</a:t>
            </a:r>
          </a:p>
          <a:p>
            <a:pPr algn="just">
              <a:lnSpc>
                <a:spcPts val="1400"/>
              </a:lnSpc>
              <a:spcBef>
                <a:spcPts val="400"/>
              </a:spcBef>
              <a:spcAft>
                <a:spcPts val="100"/>
              </a:spcAft>
              <a:tabLst>
                <a:tab pos="435610" algn="l"/>
              </a:tabLst>
            </a:pPr>
            <a:r>
              <a:rPr lang="en-US" altLang="ko-KR" sz="1100" dirty="0"/>
              <a:t>  - </a:t>
            </a:r>
            <a:r>
              <a:rPr lang="ko-KR" altLang="en-US" sz="1100" dirty="0"/>
              <a:t>승인</a:t>
            </a:r>
            <a:r>
              <a:rPr lang="en-US" altLang="ko-KR" sz="1100" dirty="0"/>
              <a:t> :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대한 승인결정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(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승인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/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반려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)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처리를 해줄 승인자 정보를 입력하는데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기본값은 소속부서의 승인메일 처리 담당자입니다</a:t>
            </a:r>
            <a:r>
              <a:rPr lang="en-US" altLang="ko-KR" sz="1100" dirty="0">
                <a:solidFill>
                  <a:srgbClr val="000000"/>
                </a:solidFill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400"/>
              </a:lnSpc>
              <a:spcBef>
                <a:spcPts val="400"/>
              </a:spcBef>
              <a:spcAft>
                <a:spcPts val="100"/>
              </a:spcAft>
              <a:tabLst>
                <a:tab pos="435610" algn="l"/>
              </a:tabLst>
            </a:pPr>
            <a:r>
              <a:rPr lang="en-US" altLang="ko-KR" sz="110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   - </a:t>
            </a:r>
            <a:r>
              <a:rPr lang="ko-KR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전송사유</a:t>
            </a:r>
            <a:r>
              <a:rPr lang="en-US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 : </a:t>
            </a:r>
            <a:r>
              <a:rPr lang="ko-KR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메일을 발송하는 사유를 입력합니다</a:t>
            </a:r>
            <a:r>
              <a:rPr lang="en-US" altLang="ko-KR" sz="1100" dirty="0">
                <a:effectLst/>
                <a:latin typeface="나눔고딕" panose="020D0604000000000000" pitchFamily="50" charset="-127"/>
                <a:ea typeface="나눔고딕" panose="020D0604000000000000" pitchFamily="50" charset="-127"/>
                <a:cs typeface="Times New Roman" panose="02020603050405020304" pitchFamily="18" charset="0"/>
              </a:rPr>
              <a:t>.</a:t>
            </a:r>
            <a:endParaRPr lang="en-US" altLang="ko-KR" sz="1100" dirty="0"/>
          </a:p>
        </p:txBody>
      </p:sp>
      <p:pic>
        <p:nvPicPr>
          <p:cNvPr id="6" name="그림 5" descr="텍스트이(가) 표시된 사진&#10;&#10;자동 생성된 설명">
            <a:extLst>
              <a:ext uri="{FF2B5EF4-FFF2-40B4-BE49-F238E27FC236}">
                <a16:creationId xmlns:a16="http://schemas.microsoft.com/office/drawing/2014/main" id="{B02B9833-B8D4-4198-A48A-DEEC8F447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006570"/>
            <a:ext cx="6245481" cy="35191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38A458DB-D4BC-0587-988A-0E6983A4D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2026192"/>
            <a:ext cx="6245481" cy="1204687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442FCF2-AB07-68D6-A2D5-0145D1A83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79" y="4248151"/>
            <a:ext cx="6245481" cy="1277578"/>
          </a:xfrm>
          <a:prstGeom prst="rect">
            <a:avLst/>
          </a:prstGeom>
          <a:effectLst/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E3DB7AC-BE68-4892-A4ED-AB12293DEE10}"/>
              </a:ext>
            </a:extLst>
          </p:cNvPr>
          <p:cNvSpPr/>
          <p:nvPr/>
        </p:nvSpPr>
        <p:spPr>
          <a:xfrm>
            <a:off x="3181350" y="3470331"/>
            <a:ext cx="6124576" cy="77782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61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479DB3D-B3F6-2A44-DA9F-A450F5F79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74703"/>
            <a:ext cx="6923406" cy="45925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승인하기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승인을 해야 하는 승인메일 내역을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아래그림처럼 목록에서 일괄승인</a:t>
            </a:r>
            <a:r>
              <a:rPr lang="en-US" altLang="ko-KR" sz="1100" dirty="0"/>
              <a:t>/</a:t>
            </a:r>
            <a:r>
              <a:rPr lang="ko-KR" altLang="en-US" sz="1100" dirty="0" err="1"/>
              <a:t>일괄반려</a:t>
            </a:r>
            <a:r>
              <a:rPr lang="ko-KR" altLang="en-US" sz="1100" dirty="0"/>
              <a:t> 처리가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4750369" y="1672893"/>
            <a:ext cx="185962" cy="16038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82208" y="4624389"/>
            <a:ext cx="387298" cy="146132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E20470F-7491-5D3C-5282-50A8D8512C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075" y="1672893"/>
            <a:ext cx="628650" cy="485775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DCD1D9BC-5A2D-0681-DC8C-B55D9D3469D8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4936331" y="1753085"/>
            <a:ext cx="159544" cy="0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092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F3F8668-423C-51A6-4196-01D682AC9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271084"/>
            <a:ext cx="6363521" cy="38857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3" y="184636"/>
            <a:ext cx="3599913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승인하기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승인요청함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승인메일을 조회한 화면에서</a:t>
            </a:r>
            <a:r>
              <a:rPr lang="en-US" altLang="ko-KR" sz="1100" dirty="0"/>
              <a:t> </a:t>
            </a:r>
            <a:r>
              <a:rPr lang="ko-KR" altLang="en-US" sz="1100" dirty="0"/>
              <a:t>승인</a:t>
            </a:r>
            <a:r>
              <a:rPr lang="en-US" altLang="ko-KR" sz="1100" dirty="0"/>
              <a:t>/</a:t>
            </a:r>
            <a:r>
              <a:rPr lang="ko-KR" altLang="en-US" sz="1100" dirty="0"/>
              <a:t>반려가 가능합니다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승인자의 의견도 등록이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CEBA40-60F3-46C9-8C8A-7403ACBA9891}"/>
              </a:ext>
            </a:extLst>
          </p:cNvPr>
          <p:cNvSpPr txBox="1"/>
          <p:nvPr/>
        </p:nvSpPr>
        <p:spPr>
          <a:xfrm>
            <a:off x="3135183" y="5268199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/>
              <a:t>  -        : EML FILE</a:t>
            </a:r>
            <a:r>
              <a:rPr lang="ko-KR" altLang="en-US" sz="1100" dirty="0"/>
              <a:t>을 다운로드할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       : </a:t>
            </a:r>
            <a:r>
              <a:rPr lang="ko-KR" altLang="en-US" sz="1100" dirty="0"/>
              <a:t>본 메일을 인쇄합니다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3394358" y="1311531"/>
            <a:ext cx="695836" cy="25057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B2058895-F01A-BAEA-38D1-781C91AEB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938" y="2484138"/>
            <a:ext cx="4891776" cy="1766841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18" name="직사각형 17">
            <a:extLst>
              <a:ext uri="{FF2B5EF4-FFF2-40B4-BE49-F238E27FC236}">
                <a16:creationId xmlns:a16="http://schemas.microsoft.com/office/drawing/2014/main" id="{4FA410EC-89F4-0CAB-C30F-2AD49A90C424}"/>
              </a:ext>
            </a:extLst>
          </p:cNvPr>
          <p:cNvSpPr/>
          <p:nvPr/>
        </p:nvSpPr>
        <p:spPr>
          <a:xfrm>
            <a:off x="3539615" y="1582994"/>
            <a:ext cx="370398" cy="45059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EE8833E5-8325-77F6-2EFB-FBA0AFFD3479}"/>
              </a:ext>
            </a:extLst>
          </p:cNvPr>
          <p:cNvSpPr/>
          <p:nvPr/>
        </p:nvSpPr>
        <p:spPr>
          <a:xfrm>
            <a:off x="8715944" y="4485345"/>
            <a:ext cx="287562" cy="2866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D190700-F8C1-13D5-5780-C931AC023DA4}"/>
              </a:ext>
            </a:extLst>
          </p:cNvPr>
          <p:cNvSpPr/>
          <p:nvPr/>
        </p:nvSpPr>
        <p:spPr>
          <a:xfrm>
            <a:off x="9020744" y="4485345"/>
            <a:ext cx="287562" cy="28668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B5BA871C-8BC1-55CD-2F02-9F8446A680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8887" y="5299656"/>
            <a:ext cx="284439" cy="284439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764509CE-C042-7FD4-F0CA-DB7A49E25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8886" y="5592511"/>
            <a:ext cx="284439" cy="284439"/>
          </a:xfrm>
          <a:prstGeom prst="rect">
            <a:avLst/>
          </a:prstGeom>
        </p:spPr>
      </p:pic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8D88D237-7A9C-E353-BCC5-5608EEDCBACA}"/>
              </a:ext>
            </a:extLst>
          </p:cNvPr>
          <p:cNvCxnSpPr>
            <a:cxnSpLocks/>
            <a:stCxn id="19" idx="0"/>
          </p:cNvCxnSpPr>
          <p:nvPr/>
        </p:nvCxnSpPr>
        <p:spPr>
          <a:xfrm flipV="1">
            <a:off x="8859725" y="4329101"/>
            <a:ext cx="0" cy="156244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6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5A07F93-F27A-A242-560E-ADE00C6C0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69991"/>
            <a:ext cx="7510747" cy="44472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C71F874-7692-566A-0111-1C53541A1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857" y="3347697"/>
            <a:ext cx="5067615" cy="2475169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승인처리함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승인처리한 승인메일 내역을 제공합니다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승인메일 제목을 선택 시 처리된 승인메일 조회가 가능합니다</a:t>
            </a:r>
            <a:r>
              <a:rPr lang="en-US" altLang="ko-KR" sz="1100" dirty="0"/>
              <a:t>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C0E96AC-E0FA-448A-8DB4-32E74100F234}"/>
              </a:ext>
            </a:extLst>
          </p:cNvPr>
          <p:cNvSpPr/>
          <p:nvPr/>
        </p:nvSpPr>
        <p:spPr>
          <a:xfrm>
            <a:off x="6668345" y="1944451"/>
            <a:ext cx="627805" cy="16430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54584" y="4456631"/>
            <a:ext cx="441115" cy="13609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6920A70E-FE22-4708-98FB-3DCBAA00FEFD}"/>
              </a:ext>
            </a:extLst>
          </p:cNvPr>
          <p:cNvCxnSpPr>
            <a:cxnSpLocks/>
          </p:cNvCxnSpPr>
          <p:nvPr/>
        </p:nvCxnSpPr>
        <p:spPr>
          <a:xfrm>
            <a:off x="6977063" y="2108758"/>
            <a:ext cx="0" cy="1083469"/>
          </a:xfrm>
          <a:prstGeom prst="straightConnector1">
            <a:avLst/>
          </a:prstGeom>
          <a:ln w="19050" cmpd="sng">
            <a:solidFill>
              <a:schemeClr val="accent4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46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77F2743C-FCCA-98E0-81D7-7FA767C39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1083163"/>
            <a:ext cx="7069865" cy="4648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개인승인함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승인을 신청한 메일에 대한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제공됩니다</a:t>
            </a:r>
            <a:r>
              <a:rPr lang="en-US" altLang="ko-KR" sz="1100" dirty="0"/>
              <a:t>.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397615CC-7DBB-42C7-93B0-20C7BD18940F}"/>
              </a:ext>
            </a:extLst>
          </p:cNvPr>
          <p:cNvSpPr/>
          <p:nvPr/>
        </p:nvSpPr>
        <p:spPr>
          <a:xfrm>
            <a:off x="3206959" y="4268049"/>
            <a:ext cx="588663" cy="65763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2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75C3012-AF46-9939-7811-632E5517D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997815"/>
            <a:ext cx="7615241" cy="16524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메일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메일 발송 시에 승인을 받아야 하는 승인메일 기능을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메일승인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[</a:t>
            </a:r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옵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]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73847-F506-440E-B1C9-E6A30BFEDDC6}"/>
              </a:ext>
            </a:extLst>
          </p:cNvPr>
          <p:cNvSpPr txBox="1"/>
          <p:nvPr/>
        </p:nvSpPr>
        <p:spPr>
          <a:xfrm>
            <a:off x="3135184" y="184636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부서승인함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B9E51-4320-46BA-A338-B66C6D2FF6EC}"/>
              </a:ext>
            </a:extLst>
          </p:cNvPr>
          <p:cNvSpPr txBox="1"/>
          <p:nvPr/>
        </p:nvSpPr>
        <p:spPr>
          <a:xfrm>
            <a:off x="3135183" y="553188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자신이 소속된 부서에서 승인을 신청한 메일에 대한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제공합니다</a:t>
            </a:r>
            <a:r>
              <a:rPr lang="en-US" altLang="ko-KR" sz="1100" dirty="0"/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2DBFD2-1325-4660-ACF0-83C633F872BB}"/>
              </a:ext>
            </a:extLst>
          </p:cNvPr>
          <p:cNvSpPr txBox="1"/>
          <p:nvPr/>
        </p:nvSpPr>
        <p:spPr>
          <a:xfrm>
            <a:off x="3135184" y="2781339"/>
            <a:ext cx="2351216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메일승인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옵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]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전체승인함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73ACA8-574E-43EF-8337-3FC1AA4D8114}"/>
              </a:ext>
            </a:extLst>
          </p:cNvPr>
          <p:cNvSpPr txBox="1"/>
          <p:nvPr/>
        </p:nvSpPr>
        <p:spPr>
          <a:xfrm>
            <a:off x="3135183" y="3149891"/>
            <a:ext cx="8695344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승인메일이 처리된</a:t>
            </a:r>
            <a:r>
              <a:rPr lang="en-US" altLang="ko-KR" sz="1100" dirty="0"/>
              <a:t>, </a:t>
            </a:r>
            <a:r>
              <a:rPr lang="ko-KR" altLang="en-US" sz="1100" dirty="0"/>
              <a:t>처리되고 있는 모든 내역을 </a:t>
            </a:r>
            <a:r>
              <a:rPr lang="ko-KR" altLang="en-US" sz="1100" dirty="0" err="1"/>
              <a:t>상태별</a:t>
            </a:r>
            <a:r>
              <a:rPr lang="en-US" altLang="ko-KR" sz="1100" dirty="0"/>
              <a:t>(</a:t>
            </a:r>
            <a:r>
              <a:rPr lang="ko-KR" altLang="en-US" sz="1100" dirty="0"/>
              <a:t>진행함</a:t>
            </a:r>
            <a:r>
              <a:rPr lang="en-US" altLang="ko-KR" sz="1100" dirty="0"/>
              <a:t>/</a:t>
            </a:r>
            <a:r>
              <a:rPr lang="ko-KR" altLang="en-US" sz="1100" dirty="0"/>
              <a:t>완료함</a:t>
            </a:r>
            <a:r>
              <a:rPr lang="en-US" altLang="ko-KR" sz="1100" dirty="0"/>
              <a:t>/</a:t>
            </a:r>
            <a:r>
              <a:rPr lang="ko-KR" altLang="en-US" sz="1100" dirty="0"/>
              <a:t>반려함</a:t>
            </a:r>
            <a:r>
              <a:rPr lang="en-US" altLang="ko-KR" sz="1100" dirty="0"/>
              <a:t>)</a:t>
            </a:r>
            <a:r>
              <a:rPr lang="ko-KR" altLang="en-US" sz="1100" dirty="0"/>
              <a:t>로 제공됩니다</a:t>
            </a:r>
            <a:r>
              <a:rPr lang="en-US" altLang="ko-KR" sz="1100" dirty="0"/>
              <a:t>.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9EBB7827-9E36-4E29-A1DA-67F7F22AA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8" y="3594517"/>
            <a:ext cx="7615241" cy="11116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1183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13960</TotalTime>
  <Words>341</Words>
  <Application>Microsoft Office PowerPoint</Application>
  <PresentationFormat>와이드스크린</PresentationFormat>
  <Paragraphs>43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나눔스퀘어_ac Bold</vt:lpstr>
      <vt:lpstr>나눔스퀘어_ac ExtraBold</vt:lpstr>
      <vt:lpstr>Arial</vt:lpstr>
      <vt:lpstr>Wingdings</vt:lpstr>
      <vt:lpstr>나눔고딕</vt:lpstr>
      <vt:lpstr>맑은 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427</cp:revision>
  <dcterms:created xsi:type="dcterms:W3CDTF">2021-01-26T03:26:19Z</dcterms:created>
  <dcterms:modified xsi:type="dcterms:W3CDTF">2022-07-28T08:19:22Z</dcterms:modified>
</cp:coreProperties>
</file>