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55" r:id="rId4"/>
    <p:sldId id="381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400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8" r:id="rId21"/>
    <p:sldId id="399" r:id="rId22"/>
    <p:sldId id="382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5850" autoAdjust="0"/>
  </p:normalViewPr>
  <p:slideViewPr>
    <p:cSldViewPr snapToGrid="0">
      <p:cViewPr varScale="1">
        <p:scale>
          <a:sx n="106" d="100"/>
          <a:sy n="10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2022-09-26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899F76A-DA04-4A6F-B45C-D89A0212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2036834"/>
            <a:ext cx="6410851" cy="2131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그룹웨어에서 기본적으로 제공하는 메뉴로서</a:t>
            </a:r>
            <a:r>
              <a:rPr lang="en-US" altLang="ko-KR" sz="1100" dirty="0"/>
              <a:t>, ‘</a:t>
            </a:r>
            <a:r>
              <a:rPr lang="ko-KR" altLang="en-US" sz="1100" dirty="0"/>
              <a:t>보관함</a:t>
            </a:r>
            <a:r>
              <a:rPr lang="en-US" altLang="ko-KR" sz="1100" dirty="0"/>
              <a:t>(</a:t>
            </a:r>
            <a:r>
              <a:rPr lang="ko-KR" altLang="en-US" sz="1100" dirty="0"/>
              <a:t>사용자 폴더</a:t>
            </a:r>
            <a:r>
              <a:rPr lang="en-US" altLang="ko-KR" sz="1100" dirty="0"/>
              <a:t>)’</a:t>
            </a:r>
            <a:r>
              <a:rPr lang="ko-KR" altLang="en-US" sz="1100" dirty="0"/>
              <a:t>을 추가하여 수신한 메일들을 분류하여 관리할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백업 </a:t>
            </a:r>
            <a:r>
              <a:rPr lang="en-US" altLang="ko-KR" sz="1100" dirty="0"/>
              <a:t>: </a:t>
            </a:r>
            <a:r>
              <a:rPr lang="ko-KR" altLang="en-US" sz="1100" dirty="0"/>
              <a:t>목록에서 원하는 메일을 선택한 후 개인 </a:t>
            </a:r>
            <a:r>
              <a:rPr lang="en-US" altLang="ko-KR" sz="1100" dirty="0"/>
              <a:t>PC</a:t>
            </a:r>
            <a:r>
              <a:rPr lang="ko-KR" altLang="en-US" sz="1100" dirty="0"/>
              <a:t>로 메일을 다운로드합니다</a:t>
            </a:r>
            <a:r>
              <a:rPr lang="en-US" altLang="ko-KR" sz="1100" dirty="0"/>
              <a:t>. (</a:t>
            </a:r>
            <a:r>
              <a:rPr lang="en-US" altLang="ko-KR" sz="1100" dirty="0" err="1"/>
              <a:t>eml</a:t>
            </a:r>
            <a:r>
              <a:rPr lang="en-US" altLang="ko-KR" sz="1100" dirty="0"/>
              <a:t> </a:t>
            </a:r>
            <a:r>
              <a:rPr lang="ko-KR" altLang="en-US" sz="1100" dirty="0"/>
              <a:t>파일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복원 </a:t>
            </a:r>
            <a:r>
              <a:rPr lang="en-US" altLang="ko-KR" sz="1100" dirty="0"/>
              <a:t>: </a:t>
            </a:r>
            <a:r>
              <a:rPr lang="ko-KR" altLang="en-US" sz="1100" dirty="0"/>
              <a:t>개인 </a:t>
            </a:r>
            <a:r>
              <a:rPr lang="en-US" altLang="ko-KR" sz="1100" dirty="0"/>
              <a:t>pc</a:t>
            </a:r>
            <a:r>
              <a:rPr lang="ko-KR" altLang="en-US" sz="1100" dirty="0"/>
              <a:t>로 내려 받은</a:t>
            </a:r>
            <a:r>
              <a:rPr lang="en-US" altLang="ko-KR" sz="1100" dirty="0"/>
              <a:t>(</a:t>
            </a:r>
            <a:r>
              <a:rPr lang="ko-KR" altLang="en-US" sz="1100" dirty="0"/>
              <a:t>백업한</a:t>
            </a:r>
            <a:r>
              <a:rPr lang="en-US" altLang="ko-KR" sz="1100" dirty="0"/>
              <a:t>) </a:t>
            </a:r>
            <a:r>
              <a:rPr lang="ko-KR" altLang="en-US" sz="1100" dirty="0"/>
              <a:t>메일</a:t>
            </a:r>
            <a:r>
              <a:rPr lang="en-US" altLang="ko-KR" sz="1100" dirty="0"/>
              <a:t>(</a:t>
            </a:r>
            <a:r>
              <a:rPr lang="en-US" altLang="ko-KR" sz="1100" dirty="0" err="1"/>
              <a:t>eml</a:t>
            </a:r>
            <a:r>
              <a:rPr lang="en-US" altLang="ko-KR" sz="1100" dirty="0"/>
              <a:t> </a:t>
            </a:r>
            <a:r>
              <a:rPr lang="ko-KR" altLang="en-US" sz="1100" dirty="0"/>
              <a:t>파일</a:t>
            </a:r>
            <a:r>
              <a:rPr lang="en-US" altLang="ko-KR" sz="1100" dirty="0"/>
              <a:t>)</a:t>
            </a:r>
            <a:r>
              <a:rPr lang="ko-KR" altLang="en-US" sz="1100" dirty="0"/>
              <a:t>을 그룹웨어 서버로 업로드하여 웹에서 메일을 관리합니다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POP3 </a:t>
            </a:r>
            <a:r>
              <a:rPr lang="ko-KR" altLang="en-US" sz="1100" dirty="0"/>
              <a:t>수신 </a:t>
            </a:r>
            <a:r>
              <a:rPr lang="en-US" altLang="ko-KR" sz="1100" dirty="0"/>
              <a:t>: </a:t>
            </a:r>
            <a:r>
              <a:rPr lang="ko-KR" altLang="en-US" sz="1100" dirty="0"/>
              <a:t>외부에 있는 메일을 당겨오는 기능으로</a:t>
            </a:r>
            <a:r>
              <a:rPr lang="en-US" altLang="ko-KR" sz="1100" dirty="0"/>
              <a:t>, [</a:t>
            </a:r>
            <a:r>
              <a:rPr lang="ko-KR" altLang="en-US" sz="1100" dirty="0" err="1"/>
              <a:t>내정보</a:t>
            </a:r>
            <a:r>
              <a:rPr lang="en-US" altLang="ko-KR" sz="1100" dirty="0"/>
              <a:t>/</a:t>
            </a:r>
            <a:r>
              <a:rPr lang="ko-KR" altLang="en-US" sz="1100" dirty="0"/>
              <a:t>환경설정</a:t>
            </a:r>
            <a:r>
              <a:rPr lang="en-US" altLang="ko-KR" sz="1100" dirty="0"/>
              <a:t>/</a:t>
            </a:r>
            <a:r>
              <a:rPr lang="ko-KR" altLang="en-US" sz="1100" dirty="0"/>
              <a:t>전자우편</a:t>
            </a:r>
            <a:r>
              <a:rPr lang="en-US" altLang="ko-KR" sz="1100" dirty="0"/>
              <a:t>/</a:t>
            </a:r>
            <a:r>
              <a:rPr lang="ko-KR" altLang="en-US" sz="1100" dirty="0"/>
              <a:t>외부메일계정</a:t>
            </a:r>
            <a:r>
              <a:rPr lang="en-US" altLang="ko-KR" sz="1100" dirty="0"/>
              <a:t>(POP3)</a:t>
            </a:r>
            <a:r>
              <a:rPr lang="ko-KR" altLang="en-US" sz="1100" dirty="0"/>
              <a:t>설정</a:t>
            </a:r>
            <a:r>
              <a:rPr lang="en-US" altLang="ko-KR" sz="1100" dirty="0"/>
              <a:t>]</a:t>
            </a:r>
            <a:r>
              <a:rPr lang="ko-KR" altLang="en-US" sz="1100" dirty="0"/>
              <a:t>에서 해당 메일 서버 정보를 미리 입력해 두어야 합니다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수신함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90A088-51A0-49AC-8CD9-FD7764EE9897}"/>
              </a:ext>
            </a:extLst>
          </p:cNvPr>
          <p:cNvSpPr/>
          <p:nvPr/>
        </p:nvSpPr>
        <p:spPr>
          <a:xfrm>
            <a:off x="4166860" y="2116908"/>
            <a:ext cx="146317" cy="1849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353F2C21-E1CB-493E-A547-CB3FE521704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313177" y="2209392"/>
            <a:ext cx="42862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BF15973-DB50-45FE-AB8E-3971FD6AAF22}"/>
              </a:ext>
            </a:extLst>
          </p:cNvPr>
          <p:cNvSpPr txBox="1"/>
          <p:nvPr/>
        </p:nvSpPr>
        <p:spPr>
          <a:xfrm>
            <a:off x="3135184" y="4319589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+10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더보기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99F00-8BB2-45C3-BCD7-015B966B2058}"/>
              </a:ext>
            </a:extLst>
          </p:cNvPr>
          <p:cNvSpPr txBox="1"/>
          <p:nvPr/>
        </p:nvSpPr>
        <p:spPr>
          <a:xfrm>
            <a:off x="3135183" y="4688141"/>
            <a:ext cx="8695344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메일 목록에서 </a:t>
            </a:r>
            <a:r>
              <a:rPr lang="en-US" altLang="ko-KR" sz="1100" dirty="0"/>
              <a:t>+10</a:t>
            </a:r>
            <a:r>
              <a:rPr lang="ko-KR" altLang="en-US" sz="1100" dirty="0"/>
              <a:t>개 더보기를 한번 선택하면 그 밑의 게시물들은 스크롤 자동 가져오기가 실행 가능합니다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C9D4B9-CAD5-4F1D-B778-4132B725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5136194"/>
            <a:ext cx="5618828" cy="1225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116E650-659F-4B18-A1E6-E39919818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574" y="5480054"/>
            <a:ext cx="5618828" cy="1225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07DB62E-EAB3-42B7-A09E-AF6D77D86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626" y="6371244"/>
            <a:ext cx="1032450" cy="306743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3055E2AE-28E0-4970-B143-1E692268F509}"/>
              </a:ext>
            </a:extLst>
          </p:cNvPr>
          <p:cNvSpPr/>
          <p:nvPr/>
        </p:nvSpPr>
        <p:spPr>
          <a:xfrm>
            <a:off x="5737922" y="6403454"/>
            <a:ext cx="274258" cy="2557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F480A75-45EE-46ED-9567-F3FDD1E9924B}"/>
              </a:ext>
            </a:extLst>
          </p:cNvPr>
          <p:cNvSpPr/>
          <p:nvPr/>
        </p:nvSpPr>
        <p:spPr>
          <a:xfrm>
            <a:off x="3170933" y="6046266"/>
            <a:ext cx="896241" cy="24232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C8825F0-73C3-4D75-AA59-43D506670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291" y="2116908"/>
            <a:ext cx="847725" cy="7524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8BBCAD4-92A3-4A09-8617-541DA1E7E7A8}"/>
              </a:ext>
            </a:extLst>
          </p:cNvPr>
          <p:cNvSpPr/>
          <p:nvPr/>
        </p:nvSpPr>
        <p:spPr>
          <a:xfrm>
            <a:off x="6127969" y="6448051"/>
            <a:ext cx="351412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38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FD1EB61-B106-861A-5F0D-E5015319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43" y="3558827"/>
            <a:ext cx="2928316" cy="907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5BF5783-7121-00C6-6450-6516420A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19" y="3546816"/>
            <a:ext cx="2879528" cy="918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CDEB7A1-C1BB-E63C-9F45-CFA21113E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543" y="4567061"/>
            <a:ext cx="3701653" cy="68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BC1952F-FB72-4A6D-9D60-B91EF6CE1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0" y="3547443"/>
            <a:ext cx="1457325" cy="1638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삭제 </a:t>
            </a:r>
            <a:r>
              <a:rPr lang="en-US" altLang="ko-KR" sz="1100" dirty="0"/>
              <a:t>: </a:t>
            </a:r>
            <a:r>
              <a:rPr lang="ko-KR" altLang="en-US" sz="1100" dirty="0"/>
              <a:t>선택한 메일을 삭제합니다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삭제된 메일은 폐기함으로 가게 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</a:t>
            </a:r>
            <a:r>
              <a:rPr lang="ko-KR" altLang="en-US" sz="1100" dirty="0"/>
              <a:t>단</a:t>
            </a:r>
            <a:r>
              <a:rPr lang="en-US" altLang="ko-KR" sz="1100" dirty="0"/>
              <a:t>, [My/</a:t>
            </a:r>
            <a:r>
              <a:rPr lang="ko-KR" altLang="en-US" sz="1100" dirty="0"/>
              <a:t>환경설정</a:t>
            </a:r>
            <a:r>
              <a:rPr lang="en-US" altLang="ko-KR" sz="1100" dirty="0"/>
              <a:t>/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메일옵션</a:t>
            </a:r>
            <a:r>
              <a:rPr lang="en-US" altLang="ko-KR" sz="1100" dirty="0"/>
              <a:t>]</a:t>
            </a:r>
            <a:r>
              <a:rPr lang="ko-KR" altLang="en-US" sz="1100" dirty="0"/>
              <a:t>에서 삭제 옵션을 ‘</a:t>
            </a:r>
            <a:r>
              <a:rPr lang="ko-KR" altLang="en-US" sz="1100" dirty="0" err="1"/>
              <a:t>즉시삭제’를</a:t>
            </a:r>
            <a:r>
              <a:rPr lang="ko-KR" altLang="en-US" sz="1100" dirty="0"/>
              <a:t> 체크한 경우</a:t>
            </a:r>
            <a:r>
              <a:rPr lang="en-US" altLang="ko-KR" sz="1100" dirty="0"/>
              <a:t>, </a:t>
            </a:r>
            <a:r>
              <a:rPr lang="ko-KR" altLang="en-US" sz="1100" dirty="0"/>
              <a:t>본 삭제 기능을 사용하게 되면 휴지통으로 가지 않고 완전히 삭제됩니다</a:t>
            </a:r>
            <a:r>
              <a:rPr lang="en-US" altLang="ko-KR" sz="1100" dirty="0"/>
              <a:t>.(</a:t>
            </a:r>
            <a:r>
              <a:rPr lang="ko-KR" altLang="en-US" sz="1100" dirty="0"/>
              <a:t>복구불가</a:t>
            </a:r>
            <a:r>
              <a:rPr lang="en-US" altLang="ko-KR" sz="1100" dirty="0"/>
              <a:t>)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수신거부 </a:t>
            </a:r>
            <a:r>
              <a:rPr lang="en-US" altLang="ko-KR" sz="1100" dirty="0"/>
              <a:t>: </a:t>
            </a:r>
            <a:r>
              <a:rPr lang="ko-KR" altLang="en-US" sz="1100" dirty="0"/>
              <a:t>수신한 메일 중 수신을 거부하고 싶은 메일 주소에 대해 등록할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해당 메일을 체크한 후 수신거부 버튼을 누르면 개인 수신 거부 리스트에 등록이 되며</a:t>
            </a:r>
            <a:r>
              <a:rPr lang="en-US" altLang="ko-KR" sz="1100" dirty="0"/>
              <a:t>, [</a:t>
            </a:r>
            <a:r>
              <a:rPr lang="ko-KR" altLang="en-US" sz="1100" dirty="0"/>
              <a:t>환경설정</a:t>
            </a:r>
            <a:r>
              <a:rPr lang="en-US" altLang="ko-KR" sz="1100" dirty="0"/>
              <a:t>/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메일수신거부</a:t>
            </a:r>
            <a:r>
              <a:rPr lang="en-US" altLang="ko-KR" sz="1100" dirty="0"/>
              <a:t>] </a:t>
            </a:r>
            <a:r>
              <a:rPr lang="ko-KR" altLang="en-US" sz="1100" dirty="0"/>
              <a:t>에서 거부목록을 확인할 수 있습니다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이동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메일을 다른 편지함으로 이동하는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이동을 원하는 메일을 선택하고 </a:t>
            </a:r>
            <a:r>
              <a:rPr lang="en-US" altLang="ko-KR" sz="1100" dirty="0"/>
              <a:t>[</a:t>
            </a:r>
            <a:r>
              <a:rPr lang="ko-KR" altLang="en-US" sz="1100" dirty="0"/>
              <a:t>이동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누른 후에 아래와 같은 화면에서 ‘</a:t>
            </a:r>
            <a:r>
              <a:rPr lang="ko-KR" altLang="en-US" sz="1100" dirty="0" err="1"/>
              <a:t>폴더선택’을</a:t>
            </a:r>
            <a:r>
              <a:rPr lang="ko-KR" altLang="en-US" sz="1100" dirty="0"/>
              <a:t> 하고 </a:t>
            </a:r>
            <a:r>
              <a:rPr lang="en-US" altLang="ko-KR" sz="1100" dirty="0"/>
              <a:t>[</a:t>
            </a:r>
            <a:r>
              <a:rPr lang="ko-KR" altLang="en-US" sz="1100" dirty="0"/>
              <a:t>확인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클릭하면 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위 </a:t>
            </a:r>
            <a:r>
              <a:rPr lang="en-US" altLang="ko-KR" sz="1100" dirty="0"/>
              <a:t>[</a:t>
            </a:r>
            <a:r>
              <a:rPr lang="ko-KR" altLang="en-US" sz="1100" dirty="0"/>
              <a:t>이동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클릭한 경우의 화면에서 ‘</a:t>
            </a:r>
            <a:r>
              <a:rPr lang="en-US" altLang="ko-KR" sz="1100" dirty="0"/>
              <a:t>+</a:t>
            </a:r>
            <a:r>
              <a:rPr lang="ko-KR" altLang="en-US" sz="1100" dirty="0" err="1"/>
              <a:t>새폴더</a:t>
            </a:r>
            <a:r>
              <a:rPr lang="ko-KR" altLang="en-US" sz="1100" dirty="0"/>
              <a:t>’ 부분에 생성될 폴더명을 입력하면 폴더가 추가됩니다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전달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메일을 다른 사람에서 전달하는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메일 목록에서 여러 개 메일을 선택 후 첨부링크로 메일을 보낼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수신함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90A088-51A0-49AC-8CD9-FD7764EE9897}"/>
              </a:ext>
            </a:extLst>
          </p:cNvPr>
          <p:cNvSpPr/>
          <p:nvPr/>
        </p:nvSpPr>
        <p:spPr>
          <a:xfrm>
            <a:off x="3192989" y="3588691"/>
            <a:ext cx="278874" cy="2723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26C82F8-4971-4862-89B3-0F537B6FC2C6}"/>
              </a:ext>
            </a:extLst>
          </p:cNvPr>
          <p:cNvSpPr/>
          <p:nvPr/>
        </p:nvSpPr>
        <p:spPr>
          <a:xfrm>
            <a:off x="3450161" y="3864917"/>
            <a:ext cx="1043258" cy="125000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B60417E-3875-4EE3-A39C-D91F1FEF19EE}"/>
              </a:ext>
            </a:extLst>
          </p:cNvPr>
          <p:cNvSpPr/>
          <p:nvPr/>
        </p:nvSpPr>
        <p:spPr>
          <a:xfrm>
            <a:off x="3559252" y="3588693"/>
            <a:ext cx="549153" cy="27236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6E5902E8-698D-4EDC-ABF6-12EB12ACF8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75427" y="4051492"/>
            <a:ext cx="645335" cy="210209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1051B4-DA92-46AB-AE27-90BAC3C7B029}"/>
              </a:ext>
            </a:extLst>
          </p:cNvPr>
          <p:cNvSpPr txBox="1"/>
          <p:nvPr/>
        </p:nvSpPr>
        <p:spPr>
          <a:xfrm>
            <a:off x="3135183" y="5428771"/>
            <a:ext cx="869534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읽음으로 </a:t>
            </a:r>
            <a:r>
              <a:rPr lang="en-US" altLang="ko-KR" sz="1100" dirty="0"/>
              <a:t>: </a:t>
            </a:r>
            <a:r>
              <a:rPr lang="ko-KR" altLang="en-US" sz="1100" dirty="0"/>
              <a:t>목록에서 체크한 메일을 읽은 메일로 처리합니다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읽지않음으로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목록에서 체크한 메일을 읽지 않은 메일로 처리합니다</a:t>
            </a:r>
            <a:r>
              <a:rPr lang="en-US" altLang="ko-KR" sz="1100" dirty="0"/>
              <a:t>.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CF3B100-2B45-4595-8938-232C2D79365D}"/>
              </a:ext>
            </a:extLst>
          </p:cNvPr>
          <p:cNvSpPr/>
          <p:nvPr/>
        </p:nvSpPr>
        <p:spPr>
          <a:xfrm>
            <a:off x="3528269" y="4156596"/>
            <a:ext cx="381744" cy="21559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9478DC7C-4283-4753-B6C0-B41F712B8695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910013" y="4006755"/>
            <a:ext cx="937530" cy="257638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90E810F-50C1-4D73-A9D0-5C22AE3EB3B6}"/>
              </a:ext>
            </a:extLst>
          </p:cNvPr>
          <p:cNvSpPr/>
          <p:nvPr/>
        </p:nvSpPr>
        <p:spPr>
          <a:xfrm>
            <a:off x="3528269" y="4380434"/>
            <a:ext cx="381744" cy="21559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67619E61-C019-41B5-9362-67BD7709F1E0}"/>
              </a:ext>
            </a:extLst>
          </p:cNvPr>
          <p:cNvCxnSpPr>
            <a:cxnSpLocks/>
          </p:cNvCxnSpPr>
          <p:nvPr/>
        </p:nvCxnSpPr>
        <p:spPr>
          <a:xfrm>
            <a:off x="3910013" y="4481968"/>
            <a:ext cx="942656" cy="42353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5D20537-A851-40F9-5490-716BDEF560CE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 flipV="1">
            <a:off x="7775859" y="4006128"/>
            <a:ext cx="98960" cy="631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2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85BE38E-71A6-F6AE-9B6D-5BA25176A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97" y="2986085"/>
            <a:ext cx="3957684" cy="3174914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A423723-9981-B946-82E8-4FE3AA6B0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297" y="2983701"/>
            <a:ext cx="4087389" cy="3174914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87E3068-1DA8-F5A7-BDD6-ED5DF0D47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597" y="1211696"/>
            <a:ext cx="6636717" cy="1458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빠른 조회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WinView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목록에서 전체 화면의 창으로 조회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새창으로 조회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 err="1"/>
              <a:t>SplitView</a:t>
            </a:r>
            <a:r>
              <a:rPr lang="en-US" altLang="ko-KR" sz="1100" dirty="0"/>
              <a:t> : </a:t>
            </a:r>
            <a:r>
              <a:rPr lang="ko-KR" altLang="en-US" sz="1100" dirty="0"/>
              <a:t>목록 화면에서 </a:t>
            </a:r>
            <a:r>
              <a:rPr lang="ko-KR" altLang="en-US" sz="1100" dirty="0" err="1"/>
              <a:t>새창이</a:t>
            </a:r>
            <a:r>
              <a:rPr lang="ko-KR" altLang="en-US" sz="1100" dirty="0"/>
              <a:t> 아닌 우측에서 </a:t>
            </a:r>
            <a:r>
              <a:rPr lang="ko-KR" altLang="en-US" sz="1100" dirty="0" err="1"/>
              <a:t>나눠보기가</a:t>
            </a:r>
            <a:r>
              <a:rPr lang="ko-KR" altLang="en-US" sz="1100" dirty="0"/>
              <a:t>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좌측 아이콘으로 게시물을 닫을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수신함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E49D152-B92B-4F90-86DD-FA835592DD96}"/>
              </a:ext>
            </a:extLst>
          </p:cNvPr>
          <p:cNvSpPr/>
          <p:nvPr/>
        </p:nvSpPr>
        <p:spPr>
          <a:xfrm flipH="1" flipV="1">
            <a:off x="6457106" y="2419350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06A1DE10-0622-4A8B-96F5-690EB1DCB35B}"/>
              </a:ext>
            </a:extLst>
          </p:cNvPr>
          <p:cNvSpPr/>
          <p:nvPr/>
        </p:nvSpPr>
        <p:spPr>
          <a:xfrm flipH="1" flipV="1">
            <a:off x="6647606" y="2419350"/>
            <a:ext cx="196850" cy="2095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45" name="연결선: 꺾임 44">
            <a:extLst>
              <a:ext uri="{FF2B5EF4-FFF2-40B4-BE49-F238E27FC236}">
                <a16:creationId xmlns:a16="http://schemas.microsoft.com/office/drawing/2014/main" id="{2141D6C6-125C-4790-9B1F-22C03EBD52D5}"/>
              </a:ext>
            </a:extLst>
          </p:cNvPr>
          <p:cNvCxnSpPr>
            <a:cxnSpLocks/>
            <a:stCxn id="41" idx="1"/>
          </p:cNvCxnSpPr>
          <p:nvPr/>
        </p:nvCxnSpPr>
        <p:spPr>
          <a:xfrm>
            <a:off x="6844456" y="2524125"/>
            <a:ext cx="904148" cy="461960"/>
          </a:xfrm>
          <a:prstGeom prst="bentConnector3">
            <a:avLst>
              <a:gd name="adj1" fmla="val 99865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DF18325-E216-43FD-94F4-64D81BF0154F}"/>
              </a:ext>
            </a:extLst>
          </p:cNvPr>
          <p:cNvSpPr/>
          <p:nvPr/>
        </p:nvSpPr>
        <p:spPr>
          <a:xfrm flipH="1" flipV="1">
            <a:off x="3270143" y="3101779"/>
            <a:ext cx="143483" cy="15274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160B8202-C81B-4B35-ABDA-1E933811D178}"/>
              </a:ext>
            </a:extLst>
          </p:cNvPr>
          <p:cNvSpPr/>
          <p:nvPr/>
        </p:nvSpPr>
        <p:spPr>
          <a:xfrm flipH="1" flipV="1">
            <a:off x="9098299" y="2987916"/>
            <a:ext cx="171702" cy="182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D3ACCED6-C259-44BD-A4AA-B47C47E74019}"/>
              </a:ext>
            </a:extLst>
          </p:cNvPr>
          <p:cNvCxnSpPr>
            <a:cxnSpLocks/>
            <a:stCxn id="40" idx="0"/>
          </p:cNvCxnSpPr>
          <p:nvPr/>
        </p:nvCxnSpPr>
        <p:spPr>
          <a:xfrm rot="5400000">
            <a:off x="5912010" y="2344947"/>
            <a:ext cx="359569" cy="927475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220920-64CD-FF87-67B0-E24D9E2E90DD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7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33629B07-49E0-4A66-9535-D43BA07C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3409950"/>
            <a:ext cx="4637219" cy="1640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7A8EE77-7877-4CDE-A1AD-5E91C0A47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1234037"/>
            <a:ext cx="2960819" cy="726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항목을 선택합니다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제목 </a:t>
            </a:r>
            <a:r>
              <a:rPr lang="en-US" altLang="ko-KR" sz="1100" dirty="0"/>
              <a:t>/ </a:t>
            </a:r>
            <a:r>
              <a:rPr lang="ko-KR" altLang="en-US" sz="1100" dirty="0" err="1"/>
              <a:t>받는사람</a:t>
            </a:r>
            <a:r>
              <a:rPr lang="ko-KR" altLang="en-US" sz="1100" dirty="0"/>
              <a:t> </a:t>
            </a:r>
            <a:r>
              <a:rPr lang="en-US" altLang="ko-KR" sz="1100" dirty="0"/>
              <a:t>/ </a:t>
            </a:r>
            <a:r>
              <a:rPr lang="ko-KR" altLang="en-US" sz="1100" dirty="0" err="1"/>
              <a:t>보낸사람</a:t>
            </a:r>
            <a:r>
              <a:rPr lang="ko-KR" altLang="en-US" sz="1100" dirty="0"/>
              <a:t> </a:t>
            </a:r>
            <a:r>
              <a:rPr lang="en-US" altLang="ko-KR" sz="1100" dirty="0"/>
              <a:t>/ </a:t>
            </a:r>
            <a:r>
              <a:rPr lang="ko-KR" altLang="en-US" sz="1100" dirty="0"/>
              <a:t>본문</a:t>
            </a:r>
            <a:r>
              <a:rPr lang="en-US" altLang="ko-KR" sz="1100" dirty="0"/>
              <a:t>/</a:t>
            </a:r>
            <a:r>
              <a:rPr lang="ko-KR" altLang="en-US" sz="1100" dirty="0"/>
              <a:t>메모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일정 아이콘을 클릭하면 바로 아래에 기간을 검색할 수 있는 기능이 나타납니다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전체</a:t>
            </a:r>
            <a:r>
              <a:rPr lang="en-US" altLang="ko-KR" sz="1100" dirty="0"/>
              <a:t>/</a:t>
            </a:r>
            <a:r>
              <a:rPr lang="ko-KR" altLang="en-US" sz="1100" dirty="0"/>
              <a:t>오늘</a:t>
            </a:r>
            <a:r>
              <a:rPr lang="en-US" altLang="ko-KR" sz="1100" dirty="0"/>
              <a:t>/</a:t>
            </a:r>
            <a:r>
              <a:rPr lang="ko-KR" altLang="en-US" sz="1100" dirty="0"/>
              <a:t>일주일</a:t>
            </a:r>
            <a:r>
              <a:rPr lang="en-US" altLang="ko-KR" sz="1100" dirty="0"/>
              <a:t>/1</a:t>
            </a:r>
            <a:r>
              <a:rPr lang="ko-KR" altLang="en-US" sz="1100" dirty="0"/>
              <a:t>개월</a:t>
            </a:r>
            <a:r>
              <a:rPr lang="en-US" altLang="ko-KR" sz="1100" dirty="0"/>
              <a:t>/3</a:t>
            </a:r>
            <a:r>
              <a:rPr lang="ko-KR" altLang="en-US" sz="1100" dirty="0"/>
              <a:t>개월</a:t>
            </a:r>
            <a:r>
              <a:rPr lang="en-US" altLang="ko-KR" sz="1100" dirty="0"/>
              <a:t>/6</a:t>
            </a:r>
            <a:r>
              <a:rPr lang="ko-KR" altLang="en-US" sz="1100" dirty="0"/>
              <a:t>개월</a:t>
            </a:r>
            <a:r>
              <a:rPr lang="en-US" altLang="ko-KR" sz="1100" dirty="0"/>
              <a:t>/1</a:t>
            </a:r>
            <a:r>
              <a:rPr lang="ko-KR" altLang="en-US" sz="1100" dirty="0"/>
              <a:t>년</a:t>
            </a:r>
            <a:r>
              <a:rPr lang="en-US" altLang="ko-KR" sz="1100" dirty="0"/>
              <a:t>/</a:t>
            </a:r>
            <a:r>
              <a:rPr lang="ko-KR" altLang="en-US" sz="1100" dirty="0"/>
              <a:t>선택</a:t>
            </a:r>
            <a:r>
              <a:rPr lang="en-US" altLang="ko-KR" sz="1100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수신함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8570FF-72B9-46BB-B4CC-A0580FA3065D}"/>
              </a:ext>
            </a:extLst>
          </p:cNvPr>
          <p:cNvSpPr txBox="1"/>
          <p:nvPr/>
        </p:nvSpPr>
        <p:spPr>
          <a:xfrm>
            <a:off x="3135184" y="2060619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중요메일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FC37F-56DC-44FE-9139-11B9BB0CA6AE}"/>
              </a:ext>
            </a:extLst>
          </p:cNvPr>
          <p:cNvSpPr txBox="1"/>
          <p:nvPr/>
        </p:nvSpPr>
        <p:spPr>
          <a:xfrm>
            <a:off x="3135183" y="2429171"/>
            <a:ext cx="8695344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중요메일 </a:t>
            </a:r>
            <a:r>
              <a:rPr lang="en-US" altLang="ko-KR" sz="1100" dirty="0"/>
              <a:t>: </a:t>
            </a:r>
            <a:r>
              <a:rPr lang="ko-KR" altLang="en-US" sz="1100" dirty="0"/>
              <a:t>중요메일에 대해서 별표 체크를 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첨부파일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메일에 파일이 첨부되어 있는지 여부를 나타냅니다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메모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메일에 메모를 작성했을 시 목록에서 메일 표시 여부를 나타냅니다</a:t>
            </a:r>
            <a:r>
              <a:rPr lang="en-US" altLang="ko-KR" sz="1100" dirty="0"/>
              <a:t>.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02BCE63-DA9A-424E-B8D0-ABA77F3EB74B}"/>
              </a:ext>
            </a:extLst>
          </p:cNvPr>
          <p:cNvSpPr/>
          <p:nvPr/>
        </p:nvSpPr>
        <p:spPr>
          <a:xfrm>
            <a:off x="3538162" y="4405297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7C4A48A-CF63-4D41-AFF5-CD83FEA35C78}"/>
              </a:ext>
            </a:extLst>
          </p:cNvPr>
          <p:cNvSpPr/>
          <p:nvPr/>
        </p:nvSpPr>
        <p:spPr>
          <a:xfrm>
            <a:off x="3845343" y="4407826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63495D2-1590-457A-B4CD-FFAA31CCB9B5}"/>
              </a:ext>
            </a:extLst>
          </p:cNvPr>
          <p:cNvSpPr/>
          <p:nvPr/>
        </p:nvSpPr>
        <p:spPr>
          <a:xfrm>
            <a:off x="3538162" y="4848209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046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F11C6A7-065A-BAC5-514E-446B6263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2234183"/>
            <a:ext cx="5441794" cy="225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하나의 메일을 조회하면 제공되는 화면입니다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삭제 </a:t>
            </a:r>
            <a:r>
              <a:rPr lang="en-US" altLang="ko-KR" sz="1100" dirty="0"/>
              <a:t>: </a:t>
            </a:r>
            <a:r>
              <a:rPr lang="ko-KR" altLang="en-US" sz="1100" dirty="0"/>
              <a:t>본 메일을 삭제합니다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읽지않음으로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본 메일을 읽지 않음으로 변경합니다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이동 </a:t>
            </a:r>
            <a:r>
              <a:rPr lang="en-US" altLang="ko-KR" sz="1100" dirty="0"/>
              <a:t>: </a:t>
            </a:r>
            <a:r>
              <a:rPr lang="ko-KR" altLang="en-US" sz="1100" dirty="0"/>
              <a:t>본 메일을 </a:t>
            </a:r>
            <a:r>
              <a:rPr lang="ko-KR" altLang="en-US" sz="1100" dirty="0" err="1"/>
              <a:t>메일함</a:t>
            </a:r>
            <a:r>
              <a:rPr lang="ko-KR" altLang="en-US" sz="1100" dirty="0"/>
              <a:t> 폴더에 이동할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이전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메일의 목록에서 이전 메일을 바로 조회 가능합니다</a:t>
            </a:r>
            <a:r>
              <a:rPr lang="en-US" altLang="ko-KR" sz="1100" dirty="0"/>
              <a:t>.  </a:t>
            </a:r>
            <a:r>
              <a:rPr lang="ko-KR" altLang="en-US" sz="1100" dirty="0"/>
              <a:t>다음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메일의 목록에서 다음 메일을 바로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빠른회신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발송자를 수신자로 기본 지정해서 메일을 팝업으로 띄워 바로 발송합니다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수신함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02BCE63-DA9A-424E-B8D0-ABA77F3EB74B}"/>
              </a:ext>
            </a:extLst>
          </p:cNvPr>
          <p:cNvSpPr/>
          <p:nvPr/>
        </p:nvSpPr>
        <p:spPr>
          <a:xfrm>
            <a:off x="3369663" y="2238805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7C4A48A-CF63-4D41-AFF5-CD83FEA35C78}"/>
              </a:ext>
            </a:extLst>
          </p:cNvPr>
          <p:cNvSpPr/>
          <p:nvPr/>
        </p:nvSpPr>
        <p:spPr>
          <a:xfrm>
            <a:off x="3613344" y="2238805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3A5224D-74B9-48D1-9C01-EE8B4445ABBD}"/>
              </a:ext>
            </a:extLst>
          </p:cNvPr>
          <p:cNvSpPr/>
          <p:nvPr/>
        </p:nvSpPr>
        <p:spPr>
          <a:xfrm>
            <a:off x="3881631" y="2238805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F5F2B40-2C66-4B13-99A6-8DAE804EF761}"/>
              </a:ext>
            </a:extLst>
          </p:cNvPr>
          <p:cNvSpPr/>
          <p:nvPr/>
        </p:nvSpPr>
        <p:spPr>
          <a:xfrm>
            <a:off x="8296909" y="2238806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CCA07-252C-43B7-8393-07FB9F219B34}"/>
              </a:ext>
            </a:extLst>
          </p:cNvPr>
          <p:cNvSpPr txBox="1"/>
          <p:nvPr/>
        </p:nvSpPr>
        <p:spPr>
          <a:xfrm>
            <a:off x="3135184" y="4564372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편지쓰기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90AE6-3D8A-498D-84FE-DB2DE53D9492}"/>
              </a:ext>
            </a:extLst>
          </p:cNvPr>
          <p:cNvSpPr txBox="1"/>
          <p:nvPr/>
        </p:nvSpPr>
        <p:spPr>
          <a:xfrm>
            <a:off x="3135183" y="4952444"/>
            <a:ext cx="8695344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편지쓰기 </a:t>
            </a:r>
            <a:r>
              <a:rPr lang="en-US" altLang="ko-KR" sz="1100" dirty="0"/>
              <a:t>: </a:t>
            </a:r>
            <a:r>
              <a:rPr lang="ko-KR" altLang="en-US" sz="1100" dirty="0"/>
              <a:t>메일 작성 페이지로 이동합니다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내게쓰기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내게쓰기</a:t>
            </a:r>
            <a:r>
              <a:rPr lang="ko-KR" altLang="en-US" sz="1100" dirty="0"/>
              <a:t> 작성 페이지로 이동합니다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회신 </a:t>
            </a:r>
            <a:r>
              <a:rPr lang="en-US" altLang="ko-KR" sz="1100" dirty="0"/>
              <a:t>: </a:t>
            </a:r>
            <a:r>
              <a:rPr lang="ko-KR" altLang="en-US" sz="1100" dirty="0"/>
              <a:t>발송자를 수신자로 기본 지정해서 메일을 발송하는 경우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전체회신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발송자</a:t>
            </a:r>
            <a:r>
              <a:rPr lang="en-US" altLang="ko-KR" sz="1100" dirty="0"/>
              <a:t>, </a:t>
            </a:r>
            <a:r>
              <a:rPr lang="ko-KR" altLang="en-US" sz="1100" dirty="0"/>
              <a:t>참조자들 모두를 수신자</a:t>
            </a:r>
            <a:r>
              <a:rPr lang="en-US" altLang="ko-KR" sz="1100" dirty="0"/>
              <a:t>, </a:t>
            </a:r>
            <a:r>
              <a:rPr lang="ko-KR" altLang="en-US" sz="1100" dirty="0"/>
              <a:t>참조자로 지정해서 메일 발송하는 경우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전달 </a:t>
            </a:r>
            <a:r>
              <a:rPr lang="en-US" altLang="ko-KR" sz="1100" dirty="0"/>
              <a:t>: </a:t>
            </a:r>
            <a:r>
              <a:rPr lang="ko-KR" altLang="en-US" sz="1100" dirty="0"/>
              <a:t>수신한 메일을 또다른 사용자에게 메일 발송하는 경우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첨부로 전달 </a:t>
            </a:r>
            <a:r>
              <a:rPr lang="en-US" altLang="ko-KR" sz="1100" dirty="0"/>
              <a:t>: </a:t>
            </a:r>
            <a:r>
              <a:rPr lang="ko-KR" altLang="en-US" sz="1100" dirty="0"/>
              <a:t>수신 메일 원본</a:t>
            </a:r>
            <a:r>
              <a:rPr lang="en-US" altLang="ko-KR" sz="1100" dirty="0"/>
              <a:t>(.</a:t>
            </a:r>
            <a:r>
              <a:rPr lang="en-US" altLang="ko-KR" sz="1100" dirty="0" err="1"/>
              <a:t>eml</a:t>
            </a:r>
            <a:r>
              <a:rPr lang="en-US" altLang="ko-KR" sz="1100" dirty="0"/>
              <a:t>)</a:t>
            </a:r>
            <a:r>
              <a:rPr lang="ko-KR" altLang="en-US" sz="1100" dirty="0"/>
              <a:t>을 첨부파일로 자동 첨부처리하고 새로운 편지 내용을 작성하도록 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 (</a:t>
            </a:r>
            <a:r>
              <a:rPr lang="ko-KR" altLang="en-US" sz="1100" dirty="0"/>
              <a:t>원본 메일에 대한 훼손을 하지 않았다는 의미로 작성 시 적당함</a:t>
            </a:r>
            <a:r>
              <a:rPr lang="en-US" altLang="ko-KR" sz="1100" dirty="0"/>
              <a:t>)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E6E5799-497B-420A-90D9-BBE611A3BB4C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508149" y="2341963"/>
            <a:ext cx="38882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40B016-C22F-4F55-818B-5073A927EAA8}"/>
              </a:ext>
            </a:extLst>
          </p:cNvPr>
          <p:cNvSpPr/>
          <p:nvPr/>
        </p:nvSpPr>
        <p:spPr>
          <a:xfrm>
            <a:off x="8030209" y="2238806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207ED52-29AB-4ADC-9D32-B5D84AD6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955" y="2234183"/>
            <a:ext cx="847725" cy="14192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FEAC1F4B-A00D-BC6A-50DD-D1A0C57A91E3}"/>
              </a:ext>
            </a:extLst>
          </p:cNvPr>
          <p:cNvSpPr/>
          <p:nvPr/>
        </p:nvSpPr>
        <p:spPr>
          <a:xfrm>
            <a:off x="4134043" y="2238805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8B186CB-33E1-0A02-6E2C-01EAE8BDB258}"/>
              </a:ext>
            </a:extLst>
          </p:cNvPr>
          <p:cNvSpPr/>
          <p:nvPr/>
        </p:nvSpPr>
        <p:spPr>
          <a:xfrm>
            <a:off x="4376930" y="2238805"/>
            <a:ext cx="211240" cy="2063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64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AE8529B-45FC-405C-814C-81C24616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1809503"/>
            <a:ext cx="5951670" cy="627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첨부삭제 </a:t>
            </a:r>
            <a:r>
              <a:rPr lang="en-US" altLang="ko-KR" sz="1100" dirty="0"/>
              <a:t>: </a:t>
            </a:r>
            <a:r>
              <a:rPr lang="ko-KR" altLang="en-US" sz="1100" dirty="0"/>
              <a:t>첨부된 파일을 삭제합니다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첨부삭제 시 목록에 빨간 </a:t>
            </a:r>
            <a:r>
              <a:rPr lang="en-US" altLang="ko-KR" sz="1100" dirty="0"/>
              <a:t>X</a:t>
            </a:r>
            <a:r>
              <a:rPr lang="ko-KR" altLang="en-US" sz="1100" dirty="0"/>
              <a:t>로 나타납니다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메일헤더</a:t>
            </a:r>
            <a:r>
              <a:rPr lang="ko-KR" altLang="en-US" sz="1100" dirty="0"/>
              <a:t> </a:t>
            </a:r>
            <a:r>
              <a:rPr lang="en-US" altLang="ko-KR" sz="1100" dirty="0"/>
              <a:t>: EML FILE</a:t>
            </a:r>
            <a:r>
              <a:rPr lang="ko-KR" altLang="en-US" sz="1100" dirty="0"/>
              <a:t>을 다운로드할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인쇄 </a:t>
            </a:r>
            <a:r>
              <a:rPr lang="en-US" altLang="ko-KR" sz="1100" dirty="0"/>
              <a:t>: </a:t>
            </a:r>
            <a:r>
              <a:rPr lang="ko-KR" altLang="en-US" sz="1100" dirty="0"/>
              <a:t>본 메일을 인쇄합니다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스크랩 </a:t>
            </a:r>
            <a:r>
              <a:rPr lang="en-US" altLang="ko-KR" sz="1100" dirty="0"/>
              <a:t>: </a:t>
            </a:r>
            <a:r>
              <a:rPr lang="ko-KR" altLang="en-US" sz="1100" dirty="0"/>
              <a:t>다른 메뉴와 연동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 </a:t>
            </a:r>
            <a:r>
              <a:rPr lang="ko-KR" altLang="en-US" sz="1100" dirty="0"/>
              <a:t>하는 기능입니다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수신함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7C4A48A-CF63-4D41-AFF5-CD83FEA35C78}"/>
              </a:ext>
            </a:extLst>
          </p:cNvPr>
          <p:cNvSpPr/>
          <p:nvPr/>
        </p:nvSpPr>
        <p:spPr>
          <a:xfrm>
            <a:off x="8055763" y="2072862"/>
            <a:ext cx="295275" cy="2895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CCA07-252C-43B7-8393-07FB9F219B34}"/>
              </a:ext>
            </a:extLst>
          </p:cNvPr>
          <p:cNvSpPr txBox="1"/>
          <p:nvPr/>
        </p:nvSpPr>
        <p:spPr>
          <a:xfrm>
            <a:off x="3135184" y="2546119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 복사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F90AE6-3D8A-498D-84FE-DB2DE53D9492}"/>
              </a:ext>
            </a:extLst>
          </p:cNvPr>
          <p:cNvSpPr txBox="1"/>
          <p:nvPr/>
        </p:nvSpPr>
        <p:spPr>
          <a:xfrm>
            <a:off x="3135183" y="2914671"/>
            <a:ext cx="8695344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할일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할일로</a:t>
            </a:r>
            <a:r>
              <a:rPr lang="ko-KR" altLang="en-US" sz="1100" dirty="0"/>
              <a:t> 스크랩합니다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즐겨찾기 </a:t>
            </a:r>
            <a:r>
              <a:rPr lang="en-US" altLang="ko-KR" sz="1100" dirty="0"/>
              <a:t>: </a:t>
            </a:r>
            <a:r>
              <a:rPr lang="ko-KR" altLang="en-US" sz="1100" dirty="0"/>
              <a:t>즐겨찾기 메뉴로 스크랩 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게시판 </a:t>
            </a:r>
            <a:r>
              <a:rPr lang="en-US" altLang="ko-KR" sz="1100" dirty="0"/>
              <a:t>: </a:t>
            </a:r>
            <a:r>
              <a:rPr lang="ko-KR" altLang="en-US" sz="1100" dirty="0"/>
              <a:t>게시판으로 스크랩합니다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일정 </a:t>
            </a:r>
            <a:r>
              <a:rPr lang="en-US" altLang="ko-KR" sz="1100" dirty="0"/>
              <a:t>: </a:t>
            </a:r>
            <a:r>
              <a:rPr lang="ko-KR" altLang="en-US" sz="1100" dirty="0"/>
              <a:t>일정으로 등록합니다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문서관리 </a:t>
            </a:r>
            <a:r>
              <a:rPr lang="en-US" altLang="ko-KR" sz="1100" dirty="0"/>
              <a:t>: </a:t>
            </a:r>
            <a:r>
              <a:rPr lang="ko-KR" altLang="en-US" sz="1100" dirty="0"/>
              <a:t>문서관리로 스크랩 합니다</a:t>
            </a:r>
            <a:r>
              <a:rPr lang="en-US" altLang="ko-KR" sz="1100" dirty="0"/>
              <a:t>. * 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협업 </a:t>
            </a:r>
            <a:r>
              <a:rPr lang="en-US" altLang="ko-KR" sz="1100" dirty="0"/>
              <a:t>: </a:t>
            </a:r>
            <a:r>
              <a:rPr lang="ko-KR" altLang="en-US" sz="1100" dirty="0"/>
              <a:t>협업의 프로젝트로 스크랩합니다</a:t>
            </a:r>
            <a:r>
              <a:rPr lang="en-US" altLang="ko-KR" sz="11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363375C-EE2D-4330-A23E-C8FC09940A6B}"/>
              </a:ext>
            </a:extLst>
          </p:cNvPr>
          <p:cNvSpPr/>
          <p:nvPr/>
        </p:nvSpPr>
        <p:spPr>
          <a:xfrm>
            <a:off x="8385965" y="2072862"/>
            <a:ext cx="295275" cy="2895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958E802-A9FA-49AE-945B-489877AAA366}"/>
              </a:ext>
            </a:extLst>
          </p:cNvPr>
          <p:cNvSpPr/>
          <p:nvPr/>
        </p:nvSpPr>
        <p:spPr>
          <a:xfrm>
            <a:off x="8710612" y="2072862"/>
            <a:ext cx="295275" cy="2895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842FF37-E9A2-45C2-B1F8-3F0AEA9C784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9005887" y="2217642"/>
            <a:ext cx="44291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BB80DB0-1064-43D1-A203-7DF458B6C608}"/>
              </a:ext>
            </a:extLst>
          </p:cNvPr>
          <p:cNvSpPr/>
          <p:nvPr/>
        </p:nvSpPr>
        <p:spPr>
          <a:xfrm>
            <a:off x="7722388" y="2072862"/>
            <a:ext cx="295275" cy="2895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80EDE1B-C193-4F69-9D3E-A07850070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335" y="2072862"/>
            <a:ext cx="704850" cy="14192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9045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D0920E9-937F-94E3-4ECF-4D48C3452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787" y="1413268"/>
            <a:ext cx="7315199" cy="4565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BB79A2-4C16-4083-AD7E-8F60A7F70010}"/>
              </a:ext>
            </a:extLst>
          </p:cNvPr>
          <p:cNvSpPr txBox="1"/>
          <p:nvPr/>
        </p:nvSpPr>
        <p:spPr>
          <a:xfrm>
            <a:off x="3135184" y="184636"/>
            <a:ext cx="235121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DADD0-A498-40F8-9DA9-87924A311239}"/>
              </a:ext>
            </a:extLst>
          </p:cNvPr>
          <p:cNvSpPr txBox="1"/>
          <p:nvPr/>
        </p:nvSpPr>
        <p:spPr>
          <a:xfrm>
            <a:off x="3135183" y="553188"/>
            <a:ext cx="869534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예약 메일 취소 시 송신함은 삭제되지 않고 취소한 날짜를 남깁니다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조회일 클릭 시 </a:t>
            </a:r>
            <a:r>
              <a:rPr lang="en-US" altLang="ko-KR" sz="1100" dirty="0"/>
              <a:t>‘</a:t>
            </a:r>
            <a:r>
              <a:rPr lang="ko-KR" altLang="en-US" sz="1100" dirty="0" err="1"/>
              <a:t>받는사람</a:t>
            </a:r>
            <a:r>
              <a:rPr lang="en-US" altLang="ko-KR" sz="1100" dirty="0"/>
              <a:t>, </a:t>
            </a:r>
            <a:r>
              <a:rPr lang="ko-KR" altLang="en-US" sz="1100" dirty="0"/>
              <a:t>상채</a:t>
            </a:r>
            <a:r>
              <a:rPr lang="en-US" altLang="ko-KR" sz="1100" dirty="0"/>
              <a:t>, </a:t>
            </a:r>
            <a:r>
              <a:rPr lang="ko-KR" altLang="en-US" sz="1100" dirty="0"/>
              <a:t>조회일을 조회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발송한 메일 목록을 보여주는 편지함으로</a:t>
            </a:r>
            <a:r>
              <a:rPr lang="en-US" altLang="ko-KR" sz="1050" dirty="0"/>
              <a:t>, </a:t>
            </a:r>
            <a:r>
              <a:rPr lang="ko-KR" altLang="en-US" sz="1050" dirty="0"/>
              <a:t>수신함과 동일한 형태의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송신함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9214B0D-E258-4579-B088-82A6DEFE75BF}"/>
              </a:ext>
            </a:extLst>
          </p:cNvPr>
          <p:cNvSpPr/>
          <p:nvPr/>
        </p:nvSpPr>
        <p:spPr>
          <a:xfrm>
            <a:off x="10334624" y="2615324"/>
            <a:ext cx="400049" cy="1698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473303A-05ED-4CC6-AA9D-77C35C8227C1}"/>
              </a:ext>
            </a:extLst>
          </p:cNvPr>
          <p:cNvSpPr/>
          <p:nvPr/>
        </p:nvSpPr>
        <p:spPr>
          <a:xfrm>
            <a:off x="7213600" y="2768600"/>
            <a:ext cx="2990850" cy="2413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0714FB53-F0A3-4D3E-BDB9-CBB52FB8806A}"/>
              </a:ext>
            </a:extLst>
          </p:cNvPr>
          <p:cNvCxnSpPr>
            <a:cxnSpLocks/>
          </p:cNvCxnSpPr>
          <p:nvPr/>
        </p:nvCxnSpPr>
        <p:spPr>
          <a:xfrm rot="5400000">
            <a:off x="10268491" y="2797343"/>
            <a:ext cx="251331" cy="227012"/>
          </a:xfrm>
          <a:prstGeom prst="bentConnector3">
            <a:avLst>
              <a:gd name="adj1" fmla="val 101163"/>
            </a:avLst>
          </a:prstGeom>
          <a:ln w="2222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84993DE-424B-4F43-AF76-53227740EB53}"/>
              </a:ext>
            </a:extLst>
          </p:cNvPr>
          <p:cNvSpPr/>
          <p:nvPr/>
        </p:nvSpPr>
        <p:spPr>
          <a:xfrm>
            <a:off x="9290050" y="4840289"/>
            <a:ext cx="1444624" cy="1698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24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47254DF-619D-9545-C882-613D1BD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2104002"/>
            <a:ext cx="6618420" cy="2475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송신 메일을 조회하면 제공되는 화면입니다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주요 항목에 대한 설명은 수신 메일 조회 화면을 참고 바랍니다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이전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메일의 목록에서 이전 메일을 바로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다음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메일의 목록에서 다음 메일을 바로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   : </a:t>
            </a:r>
            <a:r>
              <a:rPr lang="ko-KR" altLang="en-US" sz="1100" dirty="0"/>
              <a:t>본 메일을 다시 재전송하고자 하는 경우 사용합니다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송신함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F042D40-F64E-4775-AD18-5E71516EAA60}"/>
              </a:ext>
            </a:extLst>
          </p:cNvPr>
          <p:cNvSpPr/>
          <p:nvPr/>
        </p:nvSpPr>
        <p:spPr>
          <a:xfrm>
            <a:off x="9427102" y="2104002"/>
            <a:ext cx="262895" cy="25780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D291F78-54B2-456B-B35B-BF0EEDB9D1B1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9689997" y="2232906"/>
            <a:ext cx="44291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1D399B78-EE1F-4A10-B8C8-BED9190D3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068" y="2104002"/>
            <a:ext cx="866775" cy="1657350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0DAC5475-36B4-4BC7-B2B3-B240E2F0C0FA}"/>
              </a:ext>
            </a:extLst>
          </p:cNvPr>
          <p:cNvSpPr/>
          <p:nvPr/>
        </p:nvSpPr>
        <p:spPr>
          <a:xfrm>
            <a:off x="10301542" y="3506907"/>
            <a:ext cx="591257" cy="25780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5FB8D50-0A1C-48C9-AB15-3FEBEC90B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30" y="1637537"/>
            <a:ext cx="523948" cy="228632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3C0FFB5D-1247-0010-B1D6-FC93C9796E4D}"/>
              </a:ext>
            </a:extLst>
          </p:cNvPr>
          <p:cNvSpPr/>
          <p:nvPr/>
        </p:nvSpPr>
        <p:spPr>
          <a:xfrm>
            <a:off x="3988327" y="2104002"/>
            <a:ext cx="262895" cy="25780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B7FA3831-02D6-8615-4AEA-148524C5CCF9}"/>
              </a:ext>
            </a:extLst>
          </p:cNvPr>
          <p:cNvSpPr/>
          <p:nvPr/>
        </p:nvSpPr>
        <p:spPr>
          <a:xfrm>
            <a:off x="3707339" y="2104002"/>
            <a:ext cx="262895" cy="25780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B496F61-90A8-A66A-FC25-44974794C38C}"/>
              </a:ext>
            </a:extLst>
          </p:cNvPr>
          <p:cNvSpPr/>
          <p:nvPr/>
        </p:nvSpPr>
        <p:spPr>
          <a:xfrm>
            <a:off x="3426352" y="2104002"/>
            <a:ext cx="262895" cy="257807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241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85738F1-21B2-40F7-9C71-2BBCAA821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9" y="3080576"/>
            <a:ext cx="7113721" cy="2843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발송한 메일에 대해서 수신자 전체에 대한 수신확인을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수신함은 사용자가 외부로부터 받은 메일들을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송신함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5EB08-4E9C-4F6E-BCF5-7BB7670086D1}"/>
              </a:ext>
            </a:extLst>
          </p:cNvPr>
          <p:cNvSpPr txBox="1"/>
          <p:nvPr/>
        </p:nvSpPr>
        <p:spPr>
          <a:xfrm>
            <a:off x="3135184" y="971656"/>
            <a:ext cx="275126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상태별로 추출하는 기능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7890FE-42E5-46C3-8FB8-7DC80CD97383}"/>
              </a:ext>
            </a:extLst>
          </p:cNvPr>
          <p:cNvSpPr txBox="1"/>
          <p:nvPr/>
        </p:nvSpPr>
        <p:spPr>
          <a:xfrm>
            <a:off x="3135183" y="1340208"/>
            <a:ext cx="8695344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전송중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메일이 아직 발송메일 서버에서 발송이 되지 않은 상태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읽지않음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발송한 메일이 수신자에게 전달된 상태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일반적으로는 조회하지 않은 상태이 나</a:t>
            </a:r>
            <a:r>
              <a:rPr lang="en-US" altLang="ko-KR" sz="1100" dirty="0"/>
              <a:t>, </a:t>
            </a:r>
            <a:r>
              <a:rPr lang="ko-KR" altLang="en-US" sz="1100" dirty="0"/>
              <a:t>수신 측의 보안정책에 따라서 수신을 했음에도 불구하고 미조회로 제공이 될 수 있음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수신확인 </a:t>
            </a:r>
            <a:r>
              <a:rPr lang="en-US" altLang="ko-KR" sz="1100" dirty="0"/>
              <a:t>: </a:t>
            </a:r>
            <a:r>
              <a:rPr lang="ko-KR" altLang="en-US" sz="1100" dirty="0"/>
              <a:t>수신자가 메일을 조회한 상태 </a:t>
            </a:r>
            <a:r>
              <a:rPr lang="en-US" altLang="ko-KR" sz="1100" dirty="0"/>
              <a:t>- </a:t>
            </a:r>
            <a:r>
              <a:rPr lang="ko-KR" altLang="en-US" sz="1100" dirty="0"/>
              <a:t>예약 </a:t>
            </a:r>
            <a:r>
              <a:rPr lang="en-US" altLang="ko-KR" sz="1100" dirty="0"/>
              <a:t>: </a:t>
            </a:r>
            <a:r>
              <a:rPr lang="ko-KR" altLang="en-US" sz="1100" dirty="0"/>
              <a:t>예약 발송 설정한 상태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전송실패 </a:t>
            </a:r>
            <a:r>
              <a:rPr lang="en-US" altLang="ko-KR" sz="1100" dirty="0"/>
              <a:t>: </a:t>
            </a:r>
            <a:r>
              <a:rPr lang="ko-KR" altLang="en-US" sz="1100" dirty="0"/>
              <a:t>수신 메일서버의 문제나 네트웍 등 다양한 이유로 메일 발송이 실패가 된 상태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예약 </a:t>
            </a:r>
            <a:r>
              <a:rPr lang="en-US" altLang="ko-KR" sz="1100" dirty="0"/>
              <a:t>: </a:t>
            </a:r>
            <a:r>
              <a:rPr lang="ko-KR" altLang="en-US" sz="1100" dirty="0"/>
              <a:t>발송할 메일을 예약 걸어 놓은 상태</a:t>
            </a:r>
            <a:endParaRPr lang="en-US" altLang="ko-KR" sz="11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C999EED-6660-3163-0E20-BA3ABD9C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157" y="3550215"/>
            <a:ext cx="871537" cy="32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39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메일을 삭제한 경우에는 폐기함에 저장이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/>
              <a:t> - </a:t>
            </a:r>
            <a:r>
              <a:rPr lang="ko-KR" altLang="en-US" sz="1050" dirty="0"/>
              <a:t>단</a:t>
            </a:r>
            <a:r>
              <a:rPr lang="en-US" altLang="ko-KR" sz="1050" dirty="0"/>
              <a:t>, [My/</a:t>
            </a:r>
            <a:r>
              <a:rPr lang="ko-KR" altLang="en-US" sz="1050" dirty="0"/>
              <a:t>환경설정</a:t>
            </a:r>
            <a:r>
              <a:rPr lang="en-US" altLang="ko-KR" sz="1050" dirty="0"/>
              <a:t>/</a:t>
            </a:r>
            <a:r>
              <a:rPr lang="ko-KR" altLang="en-US" sz="1050" dirty="0"/>
              <a:t>메일</a:t>
            </a:r>
            <a:r>
              <a:rPr lang="en-US" altLang="ko-KR" sz="1050" dirty="0"/>
              <a:t>/</a:t>
            </a:r>
            <a:r>
              <a:rPr lang="ko-KR" altLang="en-US" sz="1050" dirty="0"/>
              <a:t>메일옵션</a:t>
            </a:r>
            <a:r>
              <a:rPr lang="en-US" altLang="ko-KR" sz="1050" dirty="0"/>
              <a:t>]</a:t>
            </a:r>
            <a:r>
              <a:rPr lang="ko-KR" altLang="en-US" sz="1050" dirty="0"/>
              <a:t>에서 삭제옵션을 ‘</a:t>
            </a:r>
            <a:r>
              <a:rPr lang="ko-KR" altLang="en-US" sz="1050" dirty="0" err="1"/>
              <a:t>즉시삭제’로</a:t>
            </a:r>
            <a:r>
              <a:rPr lang="ko-KR" altLang="en-US" sz="1050" dirty="0"/>
              <a:t> 선택한 경우</a:t>
            </a:r>
            <a:r>
              <a:rPr lang="en-US" altLang="ko-KR" sz="1050" dirty="0"/>
              <a:t>, </a:t>
            </a:r>
            <a:r>
              <a:rPr lang="ko-KR" altLang="en-US" sz="1050" dirty="0"/>
              <a:t>삭제하면 폐기함 으로 가지 않고 완전히 삭제됩니다</a:t>
            </a:r>
            <a:r>
              <a:rPr lang="en-US" altLang="ko-KR" sz="1050" dirty="0"/>
              <a:t>. (</a:t>
            </a:r>
            <a:r>
              <a:rPr lang="ko-KR" altLang="en-US" sz="1050" dirty="0"/>
              <a:t>복구불가</a:t>
            </a:r>
            <a:r>
              <a:rPr lang="en-US" altLang="ko-KR" sz="1050" dirty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/>
              <a:t>완전삭제의 경우에는 폐기함에 저장되지 않고 완전히 삭제가 되어 복원이 되지 않습니다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폐기함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E2481-61E0-41BC-99D2-5BAD7DA6D03B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휴지통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8D69AC-EDBD-4DFE-9D49-A93AA1F5F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03" y="1344191"/>
            <a:ext cx="6872156" cy="4776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095A35A-AFEC-503C-AAB0-B8447C70D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055" y="1789288"/>
            <a:ext cx="428625" cy="2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336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849208" cy="336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편지쓰기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읽지않음</a:t>
            </a:r>
            <a:r>
              <a:rPr lang="en-US" altLang="ko-KR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/</a:t>
            </a: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중요</a:t>
            </a:r>
            <a:r>
              <a:rPr lang="en-US" altLang="ko-KR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/</a:t>
            </a: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임시보관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사내메일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수신함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송신함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폐기함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 err="1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스팸함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보관함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91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관리자가 등록한 스팸 차단 패턴에 따라 필터링 된 메일들이 쌓이게 됩니다</a:t>
            </a:r>
            <a:r>
              <a:rPr lang="en-US" altLang="ko-KR" sz="1050" dirty="0"/>
              <a:t>. (</a:t>
            </a:r>
            <a:r>
              <a:rPr lang="ko-KR" altLang="en-US" sz="1050" dirty="0"/>
              <a:t>스팸 차단 패턴은 관리자 계정이 설정</a:t>
            </a:r>
            <a:r>
              <a:rPr lang="en-US" altLang="ko-KR" sz="1050" dirty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자신이 수신거부를 한 메일도 본 </a:t>
            </a:r>
            <a:r>
              <a:rPr lang="ko-KR" altLang="en-US" sz="1050" dirty="0" err="1"/>
              <a:t>스팸메일함에</a:t>
            </a:r>
            <a:r>
              <a:rPr lang="ko-KR" altLang="en-US" sz="1050" dirty="0"/>
              <a:t> 저장이 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/>
              <a:t>스팸메일함에</a:t>
            </a:r>
            <a:r>
              <a:rPr lang="ko-KR" altLang="en-US" sz="1050" dirty="0"/>
              <a:t> 저장된 메일 중 선택하여 수신함으로 이동이 가능합니다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폐기함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E2481-61E0-41BC-99D2-5BAD7DA6D03B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스팸함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B0D62F-F87D-4ACD-9104-270F3F1DC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371" y="1344191"/>
            <a:ext cx="6640369" cy="4621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FDF258-67C8-4AEB-B704-59DBE21D165E}"/>
              </a:ext>
            </a:extLst>
          </p:cNvPr>
          <p:cNvSpPr/>
          <p:nvPr/>
        </p:nvSpPr>
        <p:spPr>
          <a:xfrm>
            <a:off x="10133011" y="1755362"/>
            <a:ext cx="557213" cy="19408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AA9BE73-6A41-4401-99D9-5D3E712B350A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0411618" y="1949450"/>
            <a:ext cx="0" cy="5905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56A8DFBC-368B-FA06-96A9-042FDAC45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99" y="2659498"/>
            <a:ext cx="4847707" cy="89668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751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546F1B5-D759-4699-8D85-2E2B90D1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9" y="2008411"/>
            <a:ext cx="7130612" cy="2979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사용자가 별도의 편지함을 만들어서 메일을 관리합니다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보관함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73847-F506-440E-B1C9-E6A30BFEDDC6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편지함관리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B9E51-4320-46BA-A338-B66C6D2FF6EC}"/>
              </a:ext>
            </a:extLst>
          </p:cNvPr>
          <p:cNvSpPr txBox="1"/>
          <p:nvPr/>
        </p:nvSpPr>
        <p:spPr>
          <a:xfrm>
            <a:off x="3135183" y="553188"/>
            <a:ext cx="8695344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보관함을 추가하는 사용하는 방법은 </a:t>
            </a:r>
            <a:r>
              <a:rPr lang="en-US" altLang="ko-KR" sz="1100" dirty="0"/>
              <a:t>2 </a:t>
            </a:r>
            <a:r>
              <a:rPr lang="ko-KR" altLang="en-US" sz="1100" dirty="0"/>
              <a:t>가지입니다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[My/</a:t>
            </a:r>
            <a:r>
              <a:rPr lang="ko-KR" altLang="en-US" sz="1100" dirty="0"/>
              <a:t>환경설정</a:t>
            </a:r>
            <a:r>
              <a:rPr lang="en-US" altLang="ko-KR" sz="1100" dirty="0"/>
              <a:t>/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편지함 관리</a:t>
            </a:r>
            <a:r>
              <a:rPr lang="en-US" altLang="ko-KR" sz="1100" dirty="0"/>
              <a:t>]</a:t>
            </a:r>
            <a:r>
              <a:rPr lang="ko-KR" altLang="en-US" sz="1100" dirty="0"/>
              <a:t>에서 사용자 보관함을 추가합니다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보관함 옆에 설정 아이콘을 클릭하여 편지함 관리를 설정할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수신함 목록페이지에서 </a:t>
            </a:r>
            <a:r>
              <a:rPr lang="en-US" altLang="ko-KR" sz="1100" dirty="0"/>
              <a:t>[</a:t>
            </a:r>
            <a:r>
              <a:rPr lang="ko-KR" altLang="en-US" sz="1100" dirty="0"/>
              <a:t>이동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클릭한 화면에서 </a:t>
            </a:r>
            <a:r>
              <a:rPr lang="en-US" altLang="ko-KR" sz="1100" dirty="0"/>
              <a:t>[</a:t>
            </a:r>
            <a:r>
              <a:rPr lang="ko-KR" altLang="en-US" sz="1100" dirty="0"/>
              <a:t>폴더추가</a:t>
            </a:r>
            <a:r>
              <a:rPr lang="en-US" altLang="ko-KR" sz="1100" dirty="0"/>
              <a:t>]</a:t>
            </a:r>
            <a:r>
              <a:rPr lang="ko-KR" altLang="en-US" sz="1100" dirty="0"/>
              <a:t>에 폴더명을 입력합니다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보관함에 수정버튼이 없는 편지함들에 대한 삭제는 반드시 </a:t>
            </a:r>
            <a:r>
              <a:rPr lang="en-US" altLang="ko-KR" sz="1100" dirty="0"/>
              <a:t>[My/</a:t>
            </a:r>
            <a:r>
              <a:rPr lang="ko-KR" altLang="en-US" sz="1100" dirty="0"/>
              <a:t>환경설정</a:t>
            </a:r>
            <a:r>
              <a:rPr lang="en-US" altLang="ko-KR" sz="1100" dirty="0"/>
              <a:t>/</a:t>
            </a:r>
            <a:r>
              <a:rPr lang="ko-KR" altLang="en-US" sz="1100" dirty="0"/>
              <a:t>메일</a:t>
            </a:r>
            <a:r>
              <a:rPr lang="en-US" altLang="ko-KR" sz="1100" dirty="0"/>
              <a:t>/</a:t>
            </a:r>
            <a:r>
              <a:rPr lang="ko-KR" altLang="en-US" sz="1100" dirty="0"/>
              <a:t>편지함 관리</a:t>
            </a:r>
            <a:r>
              <a:rPr lang="en-US" altLang="ko-KR" sz="1100" dirty="0"/>
              <a:t>] </a:t>
            </a:r>
            <a:r>
              <a:rPr lang="ko-KR" altLang="en-US" sz="1100" dirty="0"/>
              <a:t>에서 해야 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C3D0CBD-0059-4B6D-97BD-6B988ECDE149}"/>
              </a:ext>
            </a:extLst>
          </p:cNvPr>
          <p:cNvSpPr/>
          <p:nvPr/>
        </p:nvSpPr>
        <p:spPr>
          <a:xfrm>
            <a:off x="4305776" y="4373508"/>
            <a:ext cx="176213" cy="166688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868BF4B-296E-4017-B18E-9FE84E3E0082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481989" y="4456852"/>
            <a:ext cx="52863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86415BF-A002-4E80-A33B-0F0AE1CDE435}"/>
              </a:ext>
            </a:extLst>
          </p:cNvPr>
          <p:cNvSpPr/>
          <p:nvPr/>
        </p:nvSpPr>
        <p:spPr>
          <a:xfrm>
            <a:off x="8747345" y="2658907"/>
            <a:ext cx="484204" cy="979238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E8BAE4E-86F7-4F65-B70A-B458551A452E}"/>
              </a:ext>
            </a:extLst>
          </p:cNvPr>
          <p:cNvSpPr/>
          <p:nvPr/>
        </p:nvSpPr>
        <p:spPr>
          <a:xfrm>
            <a:off x="4205288" y="2747982"/>
            <a:ext cx="319087" cy="47145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7DFF3530-A97E-4C20-B2E4-6C6EC2E674D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524375" y="2983708"/>
            <a:ext cx="481013" cy="79209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514D780-81A0-43B5-937D-9ED6329A0BCA}"/>
              </a:ext>
            </a:extLst>
          </p:cNvPr>
          <p:cNvSpPr/>
          <p:nvPr/>
        </p:nvSpPr>
        <p:spPr>
          <a:xfrm>
            <a:off x="5281613" y="3693338"/>
            <a:ext cx="566737" cy="17143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AFE9F9A-1F79-4D21-5732-66CE5867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513" y="2385063"/>
            <a:ext cx="643331" cy="24124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E541042-21C1-BC3D-ADF5-AE28A54A6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55" y="3334523"/>
            <a:ext cx="4744373" cy="32480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20147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970484-CEA4-5443-8036-3CC4DC56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641689"/>
            <a:ext cx="5084686" cy="4047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92224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2290797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이동할 폴더에서 </a:t>
            </a:r>
            <a:r>
              <a:rPr lang="en-US" altLang="ko-KR" sz="1100" dirty="0"/>
              <a:t>(@</a:t>
            </a:r>
            <a:r>
              <a:rPr lang="ko-KR" altLang="en-US" sz="1100" dirty="0"/>
              <a:t>메일전달</a:t>
            </a:r>
            <a:r>
              <a:rPr lang="en-US" altLang="ko-KR" sz="1100" dirty="0"/>
              <a:t>)</a:t>
            </a:r>
            <a:r>
              <a:rPr lang="ko-KR" altLang="en-US" sz="1100" dirty="0"/>
              <a:t>을 선택하면 필터링에 적용된 메일이 지정해둔 메일 주소로 전달이 됩니다</a:t>
            </a:r>
            <a:r>
              <a:rPr lang="en-US" altLang="ko-KR" sz="1100" dirty="0"/>
              <a:t>.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메일필터링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자신에게 수신되는 메일을 사용자 보관함</a:t>
            </a:r>
            <a:r>
              <a:rPr lang="en-US" altLang="ko-KR" sz="1100" dirty="0"/>
              <a:t>(</a:t>
            </a:r>
            <a:r>
              <a:rPr lang="ko-KR" altLang="en-US" sz="1100" dirty="0"/>
              <a:t>편지함</a:t>
            </a:r>
            <a:r>
              <a:rPr lang="en-US" altLang="ko-KR" sz="1100" dirty="0"/>
              <a:t>)</a:t>
            </a:r>
            <a:r>
              <a:rPr lang="ko-KR" altLang="en-US" sz="1100" dirty="0"/>
              <a:t>과 연결하여 분류를 하는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추가</a:t>
            </a:r>
            <a:r>
              <a:rPr lang="en-US" altLang="ko-KR" sz="1100" dirty="0"/>
              <a:t>]</a:t>
            </a:r>
            <a:r>
              <a:rPr lang="ko-KR" altLang="en-US" sz="1100" dirty="0"/>
              <a:t>버튼을 통해서 다음과 같이 작업을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적당한 필터명을 입력합니다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- 4</a:t>
            </a:r>
            <a:r>
              <a:rPr lang="ko-KR" altLang="en-US" sz="1100" dirty="0"/>
              <a:t>가지 옵션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보낸사람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받는사람</a:t>
            </a:r>
            <a:r>
              <a:rPr lang="en-US" altLang="ko-KR" sz="1100" dirty="0"/>
              <a:t>, </a:t>
            </a:r>
            <a:r>
              <a:rPr lang="ko-KR" altLang="en-US" sz="1100" dirty="0"/>
              <a:t>메일제목</a:t>
            </a:r>
            <a:r>
              <a:rPr lang="en-US" altLang="ko-KR" sz="1100" dirty="0"/>
              <a:t>, </a:t>
            </a:r>
            <a:r>
              <a:rPr lang="ko-KR" altLang="en-US" sz="1100" dirty="0"/>
              <a:t>이동할 폴더</a:t>
            </a:r>
            <a:r>
              <a:rPr lang="en-US" altLang="ko-KR" sz="1100" dirty="0"/>
              <a:t>)</a:t>
            </a:r>
            <a:r>
              <a:rPr lang="ko-KR" altLang="en-US" sz="1100" dirty="0"/>
              <a:t>에 원하는 내용을 입력합니다</a:t>
            </a:r>
            <a:r>
              <a:rPr lang="en-US" altLang="ko-KR" sz="1100" dirty="0"/>
              <a:t>. (4</a:t>
            </a:r>
            <a:r>
              <a:rPr lang="ko-KR" altLang="en-US" sz="1100" dirty="0"/>
              <a:t>가지 옵션간 에는 </a:t>
            </a:r>
            <a:r>
              <a:rPr lang="en-US" altLang="ko-KR" sz="1100" dirty="0"/>
              <a:t>AND </a:t>
            </a:r>
            <a:r>
              <a:rPr lang="ko-KR" altLang="en-US" sz="1100" dirty="0"/>
              <a:t>조건이 적용됩니다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이 필터에 적용되는 메일을 저장할 메일 폴더를 설정합니다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휴가현황은 관리자가 미리 지정해 놓은 각 </a:t>
            </a:r>
            <a:r>
              <a:rPr lang="ko-KR" altLang="en-US" sz="1050" dirty="0" err="1"/>
              <a:t>사원별</a:t>
            </a:r>
            <a:r>
              <a:rPr lang="ko-KR" altLang="en-US" sz="1050" dirty="0"/>
              <a:t> 연차설정과 다양한 휴가 코드 </a:t>
            </a:r>
            <a:r>
              <a:rPr lang="en-US" altLang="ko-KR" sz="1050" dirty="0"/>
              <a:t>(</a:t>
            </a:r>
            <a:r>
              <a:rPr lang="ko-KR" altLang="en-US" sz="1050" dirty="0"/>
              <a:t>연차</a:t>
            </a:r>
            <a:r>
              <a:rPr lang="en-US" altLang="ko-KR" sz="1050" dirty="0"/>
              <a:t>,</a:t>
            </a:r>
            <a:r>
              <a:rPr lang="ko-KR" altLang="en-US" sz="1050" dirty="0"/>
              <a:t>공가</a:t>
            </a:r>
            <a:r>
              <a:rPr lang="en-US" altLang="ko-KR" sz="1050" dirty="0"/>
              <a:t>, </a:t>
            </a:r>
            <a:r>
              <a:rPr lang="ko-KR" altLang="en-US" sz="1050" dirty="0"/>
              <a:t>경 </a:t>
            </a:r>
            <a:r>
              <a:rPr lang="ko-KR" altLang="en-US" sz="1050" dirty="0" err="1"/>
              <a:t>조휴가</a:t>
            </a:r>
            <a:r>
              <a:rPr lang="en-US" altLang="ko-KR" sz="1050" dirty="0"/>
              <a:t>, </a:t>
            </a:r>
            <a:r>
              <a:rPr lang="ko-KR" altLang="en-US" sz="1050" dirty="0"/>
              <a:t>출산휴가 등</a:t>
            </a:r>
            <a:r>
              <a:rPr lang="en-US" altLang="ko-KR" sz="1050" dirty="0"/>
              <a:t>) </a:t>
            </a:r>
            <a:r>
              <a:rPr lang="ko-KR" altLang="en-US" sz="1050" dirty="0"/>
              <a:t>등록을 통해 전자결재와 연동되어 휴가현황을 제공합니다</a:t>
            </a:r>
            <a:r>
              <a:rPr lang="en-US" altLang="ko-KR" sz="1050" dirty="0"/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각 개인별과 전체 사용자</a:t>
            </a:r>
            <a:r>
              <a:rPr lang="en-US" altLang="ko-KR" sz="1050" dirty="0"/>
              <a:t>(</a:t>
            </a:r>
            <a:r>
              <a:rPr lang="ko-KR" altLang="en-US" sz="1050" dirty="0"/>
              <a:t>부서별</a:t>
            </a:r>
            <a:r>
              <a:rPr lang="en-US" altLang="ko-KR" sz="1050" dirty="0"/>
              <a:t>) </a:t>
            </a:r>
            <a:r>
              <a:rPr lang="ko-KR" altLang="en-US" sz="1050" dirty="0"/>
              <a:t>에 대한 휴가 현황을 제공합니다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설정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B130C0D-858F-4D28-ABF9-EFB0BA2EB50C}"/>
              </a:ext>
            </a:extLst>
          </p:cNvPr>
          <p:cNvSpPr/>
          <p:nvPr/>
        </p:nvSpPr>
        <p:spPr>
          <a:xfrm>
            <a:off x="5401720" y="6497944"/>
            <a:ext cx="1037179" cy="1195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541D830-F055-46FE-9D59-BAE402D9849D}"/>
              </a:ext>
            </a:extLst>
          </p:cNvPr>
          <p:cNvSpPr/>
          <p:nvPr/>
        </p:nvSpPr>
        <p:spPr>
          <a:xfrm>
            <a:off x="4350780" y="4194374"/>
            <a:ext cx="1016557" cy="105866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2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/>
              <a:t> 메일</a:t>
            </a:r>
            <a:r>
              <a:rPr lang="en-US" altLang="ko-KR" sz="1050" dirty="0"/>
              <a:t>(</a:t>
            </a:r>
            <a:r>
              <a:rPr lang="ko-KR" altLang="en-US" sz="1050" dirty="0"/>
              <a:t>전자우편</a:t>
            </a:r>
            <a:r>
              <a:rPr lang="en-US" altLang="ko-KR" sz="1050" dirty="0"/>
              <a:t>)</a:t>
            </a:r>
            <a:r>
              <a:rPr lang="ko-KR" altLang="en-US" sz="1050" dirty="0"/>
              <a:t>은 그룹웨어 사용자가 내부 임직원 또는 외부인</a:t>
            </a:r>
            <a:r>
              <a:rPr lang="en-US" altLang="ko-KR" sz="1050" dirty="0"/>
              <a:t>(</a:t>
            </a:r>
            <a:r>
              <a:rPr lang="ko-KR" altLang="en-US" sz="1050" dirty="0"/>
              <a:t>거래처</a:t>
            </a:r>
            <a:r>
              <a:rPr lang="en-US" altLang="ko-KR" sz="1050" dirty="0"/>
              <a:t>, </a:t>
            </a:r>
            <a:r>
              <a:rPr lang="ko-KR" altLang="en-US" sz="1050" dirty="0"/>
              <a:t>지인 등</a:t>
            </a:r>
            <a:r>
              <a:rPr lang="en-US" altLang="ko-KR" sz="1050" dirty="0"/>
              <a:t>)</a:t>
            </a:r>
            <a:r>
              <a:rPr lang="ko-KR" altLang="en-US" sz="1050" dirty="0"/>
              <a:t>과 의사소통을 하기 위한 통신 수단 기능을 제공합니다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 개요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FA34B-382F-465A-9E58-0E5E9115EC1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34F5C3F-DDFE-2141-68DE-89F637C6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73" y="1344191"/>
            <a:ext cx="6965983" cy="483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44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75717B2-93F0-ED3A-046A-642653E8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39" y="1327450"/>
            <a:ext cx="6979074" cy="494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보내는 사람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기본은 </a:t>
            </a:r>
            <a:r>
              <a:rPr lang="en-US" altLang="ko-KR" sz="1100" dirty="0"/>
              <a:t>[</a:t>
            </a:r>
            <a:r>
              <a:rPr lang="ko-KR" altLang="en-US" sz="1100" dirty="0"/>
              <a:t>메일 </a:t>
            </a:r>
            <a:r>
              <a:rPr lang="en-US" altLang="ko-KR" sz="1100" dirty="0"/>
              <a:t>id@</a:t>
            </a:r>
            <a:r>
              <a:rPr lang="ko-KR" altLang="en-US" sz="1100" dirty="0"/>
              <a:t>고객사 도메인명</a:t>
            </a:r>
            <a:r>
              <a:rPr lang="en-US" altLang="ko-KR" sz="1100" dirty="0"/>
              <a:t>]</a:t>
            </a:r>
            <a:r>
              <a:rPr lang="ko-KR" altLang="en-US" sz="1100" dirty="0"/>
              <a:t>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[My&gt;</a:t>
            </a:r>
            <a:r>
              <a:rPr lang="ko-KR" altLang="en-US" sz="1100" dirty="0"/>
              <a:t>환경설정</a:t>
            </a:r>
            <a:r>
              <a:rPr lang="en-US" altLang="ko-KR" sz="1100" dirty="0"/>
              <a:t>&gt;</a:t>
            </a:r>
            <a:r>
              <a:rPr lang="ko-KR" altLang="en-US" sz="1100" dirty="0"/>
              <a:t>설정</a:t>
            </a:r>
            <a:r>
              <a:rPr lang="en-US" altLang="ko-KR" sz="1100" dirty="0"/>
              <a:t>&gt;</a:t>
            </a:r>
            <a:r>
              <a:rPr lang="ko-KR" altLang="en-US" sz="1100" dirty="0"/>
              <a:t>메일</a:t>
            </a:r>
            <a:r>
              <a:rPr lang="en-US" altLang="ko-KR" sz="1100" dirty="0"/>
              <a:t>&gt;</a:t>
            </a:r>
            <a:r>
              <a:rPr lang="ko-KR" altLang="en-US" sz="1100" dirty="0"/>
              <a:t>메일옵션</a:t>
            </a:r>
            <a:r>
              <a:rPr lang="en-US" altLang="ko-KR" sz="1100" dirty="0"/>
              <a:t>&gt;</a:t>
            </a:r>
            <a:r>
              <a:rPr lang="ko-KR" altLang="en-US" sz="1100" dirty="0"/>
              <a:t>표시메일</a:t>
            </a:r>
            <a:r>
              <a:rPr lang="en-US" altLang="ko-KR" sz="1100" dirty="0"/>
              <a:t>]</a:t>
            </a:r>
            <a:r>
              <a:rPr lang="ko-KR" altLang="en-US" sz="1100" dirty="0"/>
              <a:t>에서 추가</a:t>
            </a:r>
            <a:r>
              <a:rPr lang="en-US" altLang="ko-KR" sz="1100" dirty="0"/>
              <a:t>, </a:t>
            </a:r>
            <a:r>
              <a:rPr lang="ko-KR" altLang="en-US" sz="1100" dirty="0"/>
              <a:t>삭제 등 미리 설정할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그룹웨어 내부 사용자 및 외부인에게 편지를 보내기 위한 작성 화면입니다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편지쓰기</a:t>
            </a:r>
          </a:p>
        </p:txBody>
      </p:sp>
    </p:spTree>
    <p:extLst>
      <p:ext uri="{BB962C8B-B14F-4D97-AF65-F5344CB8AC3E}">
        <p14:creationId xmlns:p14="http://schemas.microsoft.com/office/powerpoint/2010/main" val="134223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715E14C-C861-4768-B1F2-AD5682B2F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5905322"/>
            <a:ext cx="5998813" cy="741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A76D22-9E94-4733-A41B-7095608F8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4220669"/>
            <a:ext cx="5998814" cy="731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BE173CC-F8F3-4BE1-B726-D4140CB95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2" y="1770890"/>
            <a:ext cx="5998814" cy="1634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받는 사람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메일 수신자 이름 또는 </a:t>
            </a:r>
            <a:r>
              <a:rPr lang="en-US" altLang="ko-KR" sz="1100" dirty="0"/>
              <a:t>email </a:t>
            </a:r>
            <a:r>
              <a:rPr lang="ko-KR" altLang="en-US" sz="1100" dirty="0"/>
              <a:t>주소를 입력합니다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주소록에 등록된 사용자인 경우에는 이메일 주소 이외에 주소록에 등록된 이름으로 직접 입력으로 지정할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그룹웨어 사용자들은 주소록에 등록되어 있지 않아도 이름을 직접 입력하여 지정할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주소록에 저장된 내용이 동명이 있을 경우 받는 사람에 이름을 입력하면 아래와 같은 화면이 나타납니다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그룹웨어 내부 사용자 및 외부인에게 편지를 보내기 위한 작성 화면입니다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편지쓰기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79E3E4E-CEA0-4F75-A319-104F6DBFD21B}"/>
              </a:ext>
            </a:extLst>
          </p:cNvPr>
          <p:cNvSpPr/>
          <p:nvPr/>
        </p:nvSpPr>
        <p:spPr>
          <a:xfrm>
            <a:off x="4148854" y="2147883"/>
            <a:ext cx="2804395" cy="120491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E7612-630C-4A25-AD42-68DA53D448AC}"/>
              </a:ext>
            </a:extLst>
          </p:cNvPr>
          <p:cNvSpPr txBox="1"/>
          <p:nvPr/>
        </p:nvSpPr>
        <p:spPr>
          <a:xfrm>
            <a:off x="3135183" y="3527616"/>
            <a:ext cx="869534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지정된 수신자를 제거하는 방법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</a:t>
            </a: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수신자로 입력된 주소 뒤에 </a:t>
            </a:r>
            <a:r>
              <a:rPr lang="en-US" altLang="ko-KR" sz="1100" dirty="0"/>
              <a:t>X </a:t>
            </a:r>
            <a:r>
              <a:rPr lang="ko-KR" altLang="en-US" sz="1100" dirty="0"/>
              <a:t>를 클릭하여 삭제할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F426D58-5F60-4CD9-BAFF-181514228F03}"/>
              </a:ext>
            </a:extLst>
          </p:cNvPr>
          <p:cNvSpPr/>
          <p:nvPr/>
        </p:nvSpPr>
        <p:spPr>
          <a:xfrm>
            <a:off x="5881989" y="4673743"/>
            <a:ext cx="166387" cy="1628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DC431-A169-4FF7-8D56-1228E1F11632}"/>
              </a:ext>
            </a:extLst>
          </p:cNvPr>
          <p:cNvSpPr txBox="1"/>
          <p:nvPr/>
        </p:nvSpPr>
        <p:spPr>
          <a:xfrm>
            <a:off x="3135183" y="4999064"/>
            <a:ext cx="8695344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지정된 수신자 주소형식 체크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</a:t>
            </a: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아래와 같이 수신자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받는사람</a:t>
            </a:r>
            <a:r>
              <a:rPr lang="en-US" altLang="ko-KR" sz="1100" dirty="0"/>
              <a:t>, </a:t>
            </a:r>
            <a:r>
              <a:rPr lang="ko-KR" altLang="en-US" sz="1100" dirty="0"/>
              <a:t>참조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비밀참조</a:t>
            </a:r>
            <a:r>
              <a:rPr lang="en-US" altLang="ko-KR" sz="1100" dirty="0"/>
              <a:t>)</a:t>
            </a:r>
            <a:r>
              <a:rPr lang="ko-KR" altLang="en-US" sz="1100" dirty="0"/>
              <a:t>에 메일주소 형식을 체크하여 메일주소 형식에 맞지 않으면 붉은색으로 표시되며 메일이 발송되지 않습니다</a:t>
            </a:r>
            <a:r>
              <a:rPr lang="en-US" altLang="ko-KR" sz="1100" dirty="0"/>
              <a:t>. 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4868C7B-7460-4886-9DAC-9AF8EAC063AB}"/>
              </a:ext>
            </a:extLst>
          </p:cNvPr>
          <p:cNvSpPr/>
          <p:nvPr/>
        </p:nvSpPr>
        <p:spPr>
          <a:xfrm>
            <a:off x="4166395" y="6323805"/>
            <a:ext cx="681830" cy="2484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14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46A53A8-878F-69CF-A4E3-C002F575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764358"/>
            <a:ext cx="5561797" cy="4326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받는 사람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주소록에서 수신자 지정 </a:t>
            </a:r>
            <a:r>
              <a:rPr lang="en-US" altLang="ko-KR" sz="1100" dirty="0"/>
              <a:t>- </a:t>
            </a:r>
            <a:r>
              <a:rPr lang="ko-KR" altLang="en-US" sz="1100" dirty="0"/>
              <a:t>주소록</a:t>
            </a:r>
            <a:r>
              <a:rPr lang="en-US" altLang="ko-KR" sz="1100" dirty="0"/>
              <a:t>(</a:t>
            </a:r>
            <a:r>
              <a:rPr lang="ko-KR" altLang="en-US" sz="1100" dirty="0"/>
              <a:t>개인</a:t>
            </a:r>
            <a:r>
              <a:rPr lang="en-US" altLang="ko-KR" sz="1100" dirty="0"/>
              <a:t>,</a:t>
            </a:r>
            <a:r>
              <a:rPr lang="ko-KR" altLang="en-US" sz="1100" dirty="0"/>
              <a:t>공개</a:t>
            </a:r>
            <a:r>
              <a:rPr lang="en-US" altLang="ko-KR" sz="1100" dirty="0"/>
              <a:t>)</a:t>
            </a:r>
            <a:r>
              <a:rPr lang="ko-KR" altLang="en-US" sz="1100" dirty="0"/>
              <a:t>을 활용하여 수신자를 지정할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조직도에서 상위 부서를 지정하면 해당 부서 이하 모든 사용자에게 메일이 발송됩니다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- </a:t>
            </a:r>
            <a:r>
              <a:rPr lang="ko-KR" altLang="en-US" sz="1100" dirty="0"/>
              <a:t>위와 같은 화면에서 왼쪽의 </a:t>
            </a:r>
            <a:r>
              <a:rPr lang="en-US" altLang="ko-KR" sz="1100" dirty="0"/>
              <a:t>[</a:t>
            </a:r>
            <a:r>
              <a:rPr lang="ko-KR" altLang="en-US" sz="1100" dirty="0" err="1"/>
              <a:t>내그룹</a:t>
            </a:r>
            <a:r>
              <a:rPr lang="ko-KR" altLang="en-US" sz="1100" dirty="0"/>
              <a:t> </a:t>
            </a:r>
            <a:r>
              <a:rPr lang="en-US" altLang="ko-KR" sz="1100" dirty="0"/>
              <a:t>| </a:t>
            </a:r>
            <a:r>
              <a:rPr lang="ko-KR" altLang="en-US" sz="1100" dirty="0"/>
              <a:t>조직도 </a:t>
            </a:r>
            <a:r>
              <a:rPr lang="en-US" altLang="ko-KR" sz="1100" dirty="0"/>
              <a:t>| </a:t>
            </a:r>
            <a:r>
              <a:rPr lang="ko-KR" altLang="en-US" sz="1100" dirty="0"/>
              <a:t>내주소록 </a:t>
            </a:r>
            <a:r>
              <a:rPr lang="en-US" altLang="ko-KR" sz="1100" dirty="0"/>
              <a:t>| </a:t>
            </a:r>
            <a:r>
              <a:rPr lang="ko-KR" altLang="en-US" sz="1100" dirty="0"/>
              <a:t>공유주소록</a:t>
            </a:r>
            <a:r>
              <a:rPr lang="en-US" altLang="ko-KR" sz="1100" dirty="0"/>
              <a:t>] </a:t>
            </a:r>
            <a:r>
              <a:rPr lang="ko-KR" altLang="en-US" sz="1100" dirty="0"/>
              <a:t>중 원하는 주소록을 선택한 후 나타난 주소록 목록에서 선택하여 추가하고 싶은 부분에 각각 추가하여 주면 되며</a:t>
            </a:r>
            <a:r>
              <a:rPr lang="en-US" altLang="ko-KR" sz="1100" dirty="0"/>
              <a:t>, </a:t>
            </a:r>
            <a:r>
              <a:rPr lang="ko-KR" altLang="en-US" sz="1100" dirty="0"/>
              <a:t>선택한 주소록 외에 직접 입력하여 추가할 수도 있습니다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그룹웨어 내부 사용자 및 외부인에게 편지를 보내기 위한 작성 화면입니다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편지쓰기</a:t>
            </a:r>
          </a:p>
        </p:txBody>
      </p:sp>
    </p:spTree>
    <p:extLst>
      <p:ext uri="{BB962C8B-B14F-4D97-AF65-F5344CB8AC3E}">
        <p14:creationId xmlns:p14="http://schemas.microsoft.com/office/powerpoint/2010/main" val="417734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받는사람의</a:t>
            </a:r>
            <a:r>
              <a:rPr lang="ko-KR" altLang="en-US" sz="1100" dirty="0"/>
              <a:t> </a:t>
            </a:r>
            <a:r>
              <a:rPr lang="en-US" altLang="ko-KR" sz="1100" dirty="0"/>
              <a:t>+ </a:t>
            </a:r>
            <a:r>
              <a:rPr lang="ko-KR" altLang="en-US" sz="1100" dirty="0"/>
              <a:t>버튼을 누를 시 참조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비밀참조가</a:t>
            </a:r>
            <a:r>
              <a:rPr lang="ko-KR" altLang="en-US" sz="1100" dirty="0"/>
              <a:t> 표시됩니다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다른 사람에게 메일을 함께 보내고 싶을 때 이곳에 함께 보내고자 하는 사람의 메일주소를 직접 입력하거나 위와 같이 주소록 버튼을 이용해 추가할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참조자는 수신자 목록에 표시됩니다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그룹웨어 내부 사용자 및 외부인에게 편지를 보내기 위한 작성 화면입니다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편지쓰기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0266C-B589-4E92-9B16-1A1BCC9E3B07}"/>
              </a:ext>
            </a:extLst>
          </p:cNvPr>
          <p:cNvSpPr txBox="1"/>
          <p:nvPr/>
        </p:nvSpPr>
        <p:spPr>
          <a:xfrm>
            <a:off x="3135184" y="17230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73959-EA7E-408C-8590-3FF98445F17B}"/>
              </a:ext>
            </a:extLst>
          </p:cNvPr>
          <p:cNvSpPr txBox="1"/>
          <p:nvPr/>
        </p:nvSpPr>
        <p:spPr>
          <a:xfrm>
            <a:off x="3135183" y="2091624"/>
            <a:ext cx="8695344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첨부파일이 있는 경우 첨부파일을 모두 포함해서 메일로 발송하지 않고</a:t>
            </a:r>
            <a:r>
              <a:rPr lang="en-US" altLang="ko-KR" sz="1100" dirty="0"/>
              <a:t>, </a:t>
            </a:r>
            <a:r>
              <a:rPr lang="ko-KR" altLang="en-US" sz="1100" dirty="0"/>
              <a:t>메일본문 상단 또는 하단에 첨부파일 이름만 제공되어서 다운만 받도록 하고</a:t>
            </a:r>
            <a:r>
              <a:rPr lang="en-US" altLang="ko-KR" sz="1100" dirty="0"/>
              <a:t>, </a:t>
            </a:r>
            <a:r>
              <a:rPr lang="ko-KR" altLang="en-US" sz="1100" dirty="0"/>
              <a:t>서버에서는 첨부파일 </a:t>
            </a:r>
            <a:r>
              <a:rPr lang="en-US" altLang="ko-KR" sz="1100" dirty="0"/>
              <a:t>1</a:t>
            </a:r>
            <a:r>
              <a:rPr lang="ko-KR" altLang="en-US" sz="1100" dirty="0"/>
              <a:t>개 만을 별도 보관해두고 수신 자들이 다운로드를 할 수 있도록 하는 기능입니다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받은 첨부파일은 빠른 조회로 모두 조회가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메일</a:t>
            </a:r>
            <a:r>
              <a:rPr lang="en-US" altLang="ko-KR" sz="1100" dirty="0"/>
              <a:t>, </a:t>
            </a:r>
            <a:r>
              <a:rPr lang="ko-KR" altLang="en-US" sz="1100" dirty="0"/>
              <a:t>게시판</a:t>
            </a:r>
            <a:r>
              <a:rPr lang="en-US" altLang="ko-KR" sz="1100" dirty="0"/>
              <a:t>, </a:t>
            </a:r>
            <a:r>
              <a:rPr lang="ko-KR" altLang="en-US" sz="1100" dirty="0"/>
              <a:t>일정</a:t>
            </a:r>
            <a:r>
              <a:rPr lang="en-US" altLang="ko-KR" sz="1100" dirty="0"/>
              <a:t>, </a:t>
            </a:r>
            <a:r>
              <a:rPr lang="ko-KR" altLang="en-US" sz="1100" dirty="0"/>
              <a:t>문서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, </a:t>
            </a:r>
            <a:r>
              <a:rPr lang="ko-KR" altLang="en-US" sz="1100" dirty="0"/>
              <a:t>자원</a:t>
            </a:r>
            <a:r>
              <a:rPr lang="en-US" altLang="ko-KR" sz="1100" dirty="0"/>
              <a:t>, </a:t>
            </a:r>
            <a:r>
              <a:rPr lang="ko-KR" altLang="en-US" sz="1100" dirty="0"/>
              <a:t>설문에서 빠른 조회가 가능합니다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기능은 다운로드할 수 있는 기간에 대한 제한이 있을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관리자가 설정하기에 관리자에게 문의 바람</a:t>
            </a:r>
            <a:r>
              <a:rPr lang="en-US" altLang="ko-KR" sz="11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D1233-2FB2-42BE-B6CA-1E00F511D5EE}"/>
              </a:ext>
            </a:extLst>
          </p:cNvPr>
          <p:cNvSpPr txBox="1"/>
          <p:nvPr/>
        </p:nvSpPr>
        <p:spPr>
          <a:xfrm>
            <a:off x="3135182" y="408019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87D53-CCEC-4549-BFCF-C21D24872502}"/>
              </a:ext>
            </a:extLst>
          </p:cNvPr>
          <p:cNvSpPr txBox="1"/>
          <p:nvPr/>
        </p:nvSpPr>
        <p:spPr>
          <a:xfrm>
            <a:off x="3135181" y="4448750"/>
            <a:ext cx="8695344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송신저장 </a:t>
            </a:r>
            <a:r>
              <a:rPr lang="en-US" altLang="ko-KR" sz="1100" dirty="0"/>
              <a:t>: </a:t>
            </a:r>
            <a:r>
              <a:rPr lang="ko-KR" altLang="en-US" sz="1100" dirty="0"/>
              <a:t>본 메일을 발송한 후에 보낸 편지함에 저장할 것인가를 결정합니다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개별발송 </a:t>
            </a:r>
            <a:r>
              <a:rPr lang="en-US" altLang="ko-KR" sz="1100" dirty="0"/>
              <a:t>: </a:t>
            </a:r>
            <a:r>
              <a:rPr lang="ko-KR" altLang="en-US" sz="1100" dirty="0"/>
              <a:t>수신자가 여러 명인 경우 본 체크 없이 발송하면 수신자들이 본 메일을 누구와 같이 수신하게 되었는지를 알게 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</a:t>
            </a:r>
            <a:r>
              <a:rPr lang="ko-KR" altLang="en-US" sz="1100" dirty="0"/>
              <a:t>본 체크를 하게 되면 발송자가 수신자 </a:t>
            </a:r>
            <a:r>
              <a:rPr lang="en-US" altLang="ko-KR" sz="1100" dirty="0"/>
              <a:t>1</a:t>
            </a:r>
            <a:r>
              <a:rPr lang="ko-KR" altLang="en-US" sz="1100" dirty="0"/>
              <a:t>인에게만 발송한 것으로 처리합니다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회신요청 </a:t>
            </a:r>
            <a:r>
              <a:rPr lang="en-US" altLang="ko-KR" sz="1100" dirty="0"/>
              <a:t>: </a:t>
            </a:r>
            <a:r>
              <a:rPr lang="ko-KR" altLang="en-US" sz="1100" dirty="0"/>
              <a:t>메일 작성 시 수신된</a:t>
            </a:r>
            <a:r>
              <a:rPr lang="en-US" altLang="ko-KR" sz="1100" dirty="0"/>
              <a:t>(</a:t>
            </a:r>
            <a:r>
              <a:rPr lang="ko-KR" altLang="en-US" sz="1100" dirty="0"/>
              <a:t>사내</a:t>
            </a:r>
            <a:r>
              <a:rPr lang="en-US" altLang="ko-KR" sz="1100" dirty="0"/>
              <a:t>) </a:t>
            </a:r>
            <a:r>
              <a:rPr lang="ko-KR" altLang="en-US" sz="1100" dirty="0"/>
              <a:t>사용자에게 제목에 ‘회신요청’ 표시와 더불어 수신된 메일 </a:t>
            </a:r>
            <a:r>
              <a:rPr lang="ko-KR" altLang="en-US" sz="1100" dirty="0" err="1"/>
              <a:t>조회시</a:t>
            </a:r>
            <a:r>
              <a:rPr lang="ko-KR" altLang="en-US" sz="1100" dirty="0"/>
              <a:t> ‘송신자가 회신요청을 하였습니다</a:t>
            </a:r>
            <a:r>
              <a:rPr lang="en-US" altLang="ko-KR" sz="1100" dirty="0"/>
              <a:t>.’ </a:t>
            </a:r>
            <a:r>
              <a:rPr lang="ko-KR" altLang="en-US" sz="1100" dirty="0"/>
              <a:t>라는 알림 팝업 표시 </a:t>
            </a:r>
            <a:r>
              <a:rPr lang="en-US" altLang="ko-KR" sz="1100" dirty="0"/>
              <a:t>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사내 사용자에게서 발송된 메일만 동작하며 아웃룩과 외부 수신자는 제외</a:t>
            </a:r>
            <a:r>
              <a:rPr lang="en-US" altLang="ko-KR" sz="11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7510B0-6D0B-4EE9-9F72-77DC1C182B5E}"/>
              </a:ext>
            </a:extLst>
          </p:cNvPr>
          <p:cNvSpPr txBox="1"/>
          <p:nvPr/>
        </p:nvSpPr>
        <p:spPr>
          <a:xfrm>
            <a:off x="3135181" y="587158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예약발송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130F6-0C5B-4091-85B0-353088C1ADA1}"/>
              </a:ext>
            </a:extLst>
          </p:cNvPr>
          <p:cNvSpPr txBox="1"/>
          <p:nvPr/>
        </p:nvSpPr>
        <p:spPr>
          <a:xfrm>
            <a:off x="3135180" y="6240132"/>
            <a:ext cx="8695344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작성 중인 메일을 즉시 발송이 아닌 예약해서 향후에 발송할 경우에 체크박스를 선택하여 날짜와 시간을 설정할 수 있습니다</a:t>
            </a:r>
            <a:endParaRPr lang="en-US" altLang="ko-KR" sz="11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3BA1A3-3B63-4570-B245-D84D6E2C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3366383"/>
            <a:ext cx="2867025" cy="51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59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DCBE902-23A2-00DB-77FB-90F23C138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947629"/>
            <a:ext cx="7507943" cy="1583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6EDB89C-B0E9-4038-8DE6-B77D0856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1255531"/>
            <a:ext cx="2043148" cy="1591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3512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695344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읽지않음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전체 메일에서 읽지 않은 메일 수를 나타냅니다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중요 </a:t>
            </a:r>
            <a:r>
              <a:rPr lang="en-US" altLang="ko-KR" sz="1100" dirty="0"/>
              <a:t>: </a:t>
            </a:r>
            <a:r>
              <a:rPr lang="ko-KR" altLang="en-US" sz="1100" dirty="0"/>
              <a:t>별표 편지함으로 중요메일로 표시해 둔 메일만 보여줍니다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임시보관에 대한 설명입니다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_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02D0D-4442-4F60-BA72-DB431FD05ED8}"/>
              </a:ext>
            </a:extLst>
          </p:cNvPr>
          <p:cNvSpPr txBox="1"/>
          <p:nvPr/>
        </p:nvSpPr>
        <p:spPr>
          <a:xfrm>
            <a:off x="3135183" y="4589160"/>
            <a:ext cx="8695344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임시보관 </a:t>
            </a:r>
            <a:r>
              <a:rPr lang="en-US" altLang="ko-KR" sz="1100" dirty="0"/>
              <a:t>: </a:t>
            </a:r>
            <a:r>
              <a:rPr lang="ko-KR" altLang="en-US" sz="1100" dirty="0"/>
              <a:t>편지쓰기 중 임시 저장한 메일만 보여줍니다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              </a:t>
            </a:r>
            <a:r>
              <a:rPr lang="ko-KR" altLang="en-US" sz="1100" dirty="0"/>
              <a:t>임시 저장된 메일은 해당 제목을 클릭한 후에 추가 작성을 한 후 바로 발송할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 </a:t>
            </a:r>
            <a:r>
              <a:rPr lang="en-US" altLang="ko-KR" sz="1100" dirty="0"/>
              <a:t>: </a:t>
            </a:r>
            <a:r>
              <a:rPr lang="ko-KR" altLang="en-US" sz="1100" dirty="0"/>
              <a:t>메일에 관한 설정을 할 수 있습니다</a:t>
            </a:r>
            <a:endParaRPr lang="en-US" altLang="ko-KR" sz="11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4C5442B-9535-49E6-B834-F2610E7AA593}"/>
              </a:ext>
            </a:extLst>
          </p:cNvPr>
          <p:cNvSpPr/>
          <p:nvPr/>
        </p:nvSpPr>
        <p:spPr>
          <a:xfrm>
            <a:off x="3523159" y="3900621"/>
            <a:ext cx="237038" cy="2365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B4376DD-CFDC-4FE1-A75F-3647E2558DCD}"/>
              </a:ext>
            </a:extLst>
          </p:cNvPr>
          <p:cNvSpPr/>
          <p:nvPr/>
        </p:nvSpPr>
        <p:spPr>
          <a:xfrm>
            <a:off x="3706782" y="2258836"/>
            <a:ext cx="426987" cy="57612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6896A6A-34DD-47FA-936A-8FD13AC96B74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706782" y="2834965"/>
            <a:ext cx="213494" cy="97245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55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사내메일 함은 수신된 메일중에서 내부 사용자들에게 받은 메일만 별도 분리되어 제공되는 편지함입니다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사내메일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E07B1-DC9E-49BD-9EB0-7A09FB7A81A0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FE935F8-7BBE-A0BC-E414-C34EF914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300" y="1344190"/>
            <a:ext cx="6922510" cy="4900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59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13907</TotalTime>
  <Words>1895</Words>
  <Application>Microsoft Office PowerPoint</Application>
  <PresentationFormat>와이드스크린</PresentationFormat>
  <Paragraphs>221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470</cp:revision>
  <dcterms:created xsi:type="dcterms:W3CDTF">2021-01-26T03:26:19Z</dcterms:created>
  <dcterms:modified xsi:type="dcterms:W3CDTF">2022-09-26T01:15:50Z</dcterms:modified>
</cp:coreProperties>
</file>