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355" r:id="rId4"/>
    <p:sldId id="381" r:id="rId5"/>
    <p:sldId id="388" r:id="rId6"/>
    <p:sldId id="389" r:id="rId7"/>
    <p:sldId id="390" r:id="rId8"/>
    <p:sldId id="382" r:id="rId9"/>
    <p:sldId id="385" r:id="rId10"/>
    <p:sldId id="322" r:id="rId11"/>
    <p:sldId id="383" r:id="rId12"/>
    <p:sldId id="38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3" d="100"/>
          <a:sy n="113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5C30EFB-E342-CEB2-0948-A7319A250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748" y="1362143"/>
            <a:ext cx="7096125" cy="23431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3C2A7DC7-FC98-E876-59F6-113C068BB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078" y="2752724"/>
            <a:ext cx="4219575" cy="15906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12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대상의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대역을 설정합니다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해당 관리설정은 관리자만 가능하며</a:t>
            </a:r>
            <a:r>
              <a:rPr lang="en-US" altLang="ko-KR" sz="1050" dirty="0"/>
              <a:t>, </a:t>
            </a:r>
            <a:r>
              <a:rPr lang="ko-KR" altLang="en-US" sz="1050" dirty="0"/>
              <a:t>접속</a:t>
            </a:r>
            <a:r>
              <a:rPr lang="en-US" altLang="ko-KR" sz="1050" dirty="0"/>
              <a:t>IP</a:t>
            </a:r>
            <a:r>
              <a:rPr lang="ko-KR" altLang="en-US" sz="1050" dirty="0"/>
              <a:t>관리 ‘사용’ 시에만 출퇴근 현황에 반영됩니다</a:t>
            </a:r>
            <a:r>
              <a:rPr lang="en-US" altLang="ko-KR" sz="1050" dirty="0"/>
              <a:t>.)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‘추가’ 버튼으로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대역에 대하여 단일과 서브넷으로 두가지 방식으로 등록이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적용대상의 </a:t>
            </a:r>
            <a:r>
              <a:rPr lang="en-US" altLang="ko-KR" sz="1050" dirty="0"/>
              <a:t>IP</a:t>
            </a:r>
            <a:r>
              <a:rPr lang="ko-KR" altLang="en-US" sz="1050" dirty="0"/>
              <a:t>에서 로그인해야만 아래와 같이 근태 메뉴에서 ‘출근</a:t>
            </a:r>
            <a:r>
              <a:rPr lang="en-US" altLang="ko-KR" sz="1050" dirty="0"/>
              <a:t>/</a:t>
            </a:r>
            <a:r>
              <a:rPr lang="ko-KR" altLang="en-US" sz="1050" dirty="0"/>
              <a:t>퇴근‘ 버튼이 활성화되며 버튼을 클릭 시 출퇴근현황에 출근시간과 퇴근시간이 반영됩니다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IP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256C58-1053-4BB3-A76D-2B5C7CF1DEAD}"/>
              </a:ext>
            </a:extLst>
          </p:cNvPr>
          <p:cNvSpPr/>
          <p:nvPr/>
        </p:nvSpPr>
        <p:spPr>
          <a:xfrm>
            <a:off x="10262270" y="1452563"/>
            <a:ext cx="709120" cy="3199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3BC60AC-EB0E-48F8-8946-DEE2E2BF8EE5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10616830" y="1772529"/>
            <a:ext cx="0" cy="915987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3C6B9EBC-102E-43F4-A75D-4EE9E500BC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4727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0C2EE4A1-0780-408A-922B-0115A7122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134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9519BF-68CE-4900-97D5-55726B3D152C}"/>
              </a:ext>
            </a:extLst>
          </p:cNvPr>
          <p:cNvSpPr/>
          <p:nvPr/>
        </p:nvSpPr>
        <p:spPr>
          <a:xfrm>
            <a:off x="4867275" y="5130800"/>
            <a:ext cx="387350" cy="193675"/>
          </a:xfrm>
          <a:prstGeom prst="rect">
            <a:avLst/>
          </a:prstGeom>
          <a:solidFill>
            <a:srgbClr val="428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84E66-B1C7-423A-8E3C-710C82F98E52}"/>
              </a:ext>
            </a:extLst>
          </p:cNvPr>
          <p:cNvSpPr txBox="1"/>
          <p:nvPr/>
        </p:nvSpPr>
        <p:spPr>
          <a:xfrm>
            <a:off x="4846789" y="5108373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50" b="1">
                <a:solidFill>
                  <a:schemeClr val="bg1"/>
                </a:solidFill>
              </a:rPr>
              <a:t>출근</a:t>
            </a:r>
          </a:p>
        </p:txBody>
      </p:sp>
    </p:spTree>
    <p:extLst>
      <p:ext uri="{BB962C8B-B14F-4D97-AF65-F5344CB8AC3E}">
        <p14:creationId xmlns:p14="http://schemas.microsoft.com/office/powerpoint/2010/main" val="102383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139EBCF8-30BE-DB89-4300-72F9F7FB8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707" y="3519802"/>
            <a:ext cx="2867735" cy="21745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24D2E4D-0E00-5EE1-6F24-E24BF46FA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696161"/>
            <a:ext cx="6133103" cy="19176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818201"/>
            <a:ext cx="8695345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기록에 재설정 필요시 해당 날짜를 지정하여 버튼을 통해 동기화를 진행합니다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 근태현황 기록에 대한 버튼으로 엑셀 내보내기 기능을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출퇴근 근태현황 기록에 대한 전체현황에 대한 정보를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현황은 관리자에게만 제공되며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개인별</a:t>
            </a:r>
            <a:r>
              <a:rPr lang="en-US" altLang="ko-KR" sz="1050" dirty="0"/>
              <a:t>/</a:t>
            </a:r>
            <a:r>
              <a:rPr lang="ko-KR" altLang="en-US" sz="1050" dirty="0"/>
              <a:t>부서별 조회가 가능합니다</a:t>
            </a:r>
            <a:r>
              <a:rPr lang="en-US" altLang="ko-KR" sz="1050" dirty="0"/>
              <a:t>.)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근태현황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FC00EE-22D8-44D2-9E3A-D0437441814B}"/>
              </a:ext>
            </a:extLst>
          </p:cNvPr>
          <p:cNvSpPr/>
          <p:nvPr/>
        </p:nvSpPr>
        <p:spPr>
          <a:xfrm>
            <a:off x="3219948" y="1224966"/>
            <a:ext cx="1794641" cy="129915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2BA5E27-C596-4746-8F9B-126CA488C40B}"/>
              </a:ext>
            </a:extLst>
          </p:cNvPr>
          <p:cNvSpPr/>
          <p:nvPr/>
        </p:nvSpPr>
        <p:spPr>
          <a:xfrm>
            <a:off x="5219971" y="3598727"/>
            <a:ext cx="621943" cy="23032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9FBC9DB-76E1-41D2-9628-6AC10BBBD1F7}"/>
              </a:ext>
            </a:extLst>
          </p:cNvPr>
          <p:cNvSpPr/>
          <p:nvPr/>
        </p:nvSpPr>
        <p:spPr>
          <a:xfrm>
            <a:off x="4007506" y="3640300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95D9B97-3158-4062-9C0E-557DA81A9C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3605" y="5306254"/>
            <a:ext cx="3467356" cy="93474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298D5BE2-6DF9-447E-872F-1138F759F7DC}"/>
              </a:ext>
            </a:extLst>
          </p:cNvPr>
          <p:cNvSpPr/>
          <p:nvPr/>
        </p:nvSpPr>
        <p:spPr>
          <a:xfrm>
            <a:off x="4185691" y="3640300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4322511-8518-4E9B-A622-6FD4997C965F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4096617" y="3823935"/>
            <a:ext cx="0" cy="1382792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2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A3C3364-22ED-6652-6FB0-5386866B2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76516"/>
            <a:ext cx="4881017" cy="40406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대상자와 유연근무에 대한 설정을 관리합니다</a:t>
            </a:r>
            <a:r>
              <a:rPr lang="en-US" altLang="ko-KR" sz="1050" dirty="0"/>
              <a:t>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근태관리 설정은 관리자만 가능하며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설정이 가능합니다</a:t>
            </a:r>
            <a:r>
              <a:rPr lang="en-US" altLang="ko-KR" sz="1050" dirty="0"/>
              <a:t>.)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4FE52-BB76-4C70-9E66-C57EC5B46AF3}"/>
              </a:ext>
            </a:extLst>
          </p:cNvPr>
          <p:cNvSpPr txBox="1"/>
          <p:nvPr/>
        </p:nvSpPr>
        <p:spPr>
          <a:xfrm>
            <a:off x="3135184" y="540831"/>
            <a:ext cx="8586916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휴가관리 </a:t>
            </a:r>
            <a:r>
              <a:rPr lang="en-US" altLang="ko-KR" sz="1100" dirty="0"/>
              <a:t>: </a:t>
            </a:r>
            <a:r>
              <a:rPr lang="ko-KR" altLang="en-US" sz="1100" dirty="0"/>
              <a:t>결재연동 휴가현황에 대한 사용여부를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출퇴근 현황에 대한 적용 대상자를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미사용 시 출퇴근현황에 반영되지 않습니다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유연근무 </a:t>
            </a:r>
            <a:r>
              <a:rPr lang="en-US" altLang="ko-KR" sz="1100" dirty="0"/>
              <a:t>: </a:t>
            </a:r>
            <a:r>
              <a:rPr lang="ko-KR" altLang="en-US" sz="1100" dirty="0"/>
              <a:t>관리자가 지정한 근무시간 이외 특정 지역 파견자나 출장자에 대한 유연근무시간을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 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상황에 따라 ‘주 </a:t>
            </a:r>
            <a:r>
              <a:rPr lang="en-US" altLang="ko-KR" sz="1100" dirty="0"/>
              <a:t>52</a:t>
            </a:r>
            <a:r>
              <a:rPr lang="ko-KR" altLang="en-US" sz="1100" dirty="0"/>
              <a:t>시간 </a:t>
            </a:r>
            <a:r>
              <a:rPr lang="en-US" altLang="ko-KR" sz="1100" dirty="0"/>
              <a:t>/ 78</a:t>
            </a:r>
            <a:r>
              <a:rPr lang="ko-KR" altLang="en-US" sz="1100" dirty="0"/>
              <a:t>시간’ 등 설정이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169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출퇴근현황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휴가현황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근태관리설정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 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IP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근태는 </a:t>
            </a:r>
            <a:r>
              <a:rPr lang="en-US" altLang="ko-KR" sz="1050" dirty="0"/>
              <a:t>THE GWARE</a:t>
            </a:r>
            <a:r>
              <a:rPr lang="ko-KR" altLang="en-US" sz="1050" dirty="0"/>
              <a:t>를 통해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출</a:t>
            </a:r>
            <a:r>
              <a:rPr lang="en-US" altLang="ko-KR" sz="1050" dirty="0"/>
              <a:t>/</a:t>
            </a:r>
            <a:r>
              <a:rPr lang="ko-KR" altLang="en-US" sz="1050" dirty="0"/>
              <a:t>퇴근 관리와 휴가관리 기능을 제공합니다</a:t>
            </a:r>
            <a:r>
              <a:rPr lang="en-US" altLang="ko-KR" sz="1050" dirty="0"/>
              <a:t>. 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181015-4308-4D2F-A74F-A856868ACFC9}"/>
              </a:ext>
            </a:extLst>
          </p:cNvPr>
          <p:cNvSpPr txBox="1"/>
          <p:nvPr/>
        </p:nvSpPr>
        <p:spPr>
          <a:xfrm>
            <a:off x="3135185" y="184636"/>
            <a:ext cx="2162432" cy="38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970439-8F90-49D3-A1FB-10BBCAA1160B}"/>
              </a:ext>
            </a:extLst>
          </p:cNvPr>
          <p:cNvSpPr txBox="1"/>
          <p:nvPr/>
        </p:nvSpPr>
        <p:spPr>
          <a:xfrm>
            <a:off x="3135184" y="540831"/>
            <a:ext cx="858691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휴가는 미리 설정해 놓은 각 사원 별 연차 설정을 통해 전자결재와 연동되어 자동 연차관리가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출근은 관리자가 설정한 출근시간대에 그룹웨어에 최초 로그인한 시간과 접속 </a:t>
            </a:r>
            <a:r>
              <a:rPr lang="en-US" altLang="ko-KR" sz="1100" dirty="0"/>
              <a:t>IP </a:t>
            </a:r>
            <a:r>
              <a:rPr lang="ko-KR" altLang="en-US" sz="1100" dirty="0"/>
              <a:t>대역이 맞는지 체크하여 출근을 관리합니다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개요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0C699A2-9AB8-B5B0-0EAC-CF1EA1914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235" y="1467566"/>
            <a:ext cx="7459901" cy="45014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E41EF8C2-74E2-FC08-4CA0-9313205A4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4601665"/>
            <a:ext cx="6829808" cy="18796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377462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휴가신청현황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4143174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전체 휴가현황은 관리자에게만 제공됩니다</a:t>
            </a:r>
            <a:r>
              <a:rPr lang="en-US" altLang="ko-KR" sz="1100" dirty="0"/>
              <a:t>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 휴가현황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6A6256C-08E4-F976-D592-ECCB86CFB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3" y="924088"/>
            <a:ext cx="5025591" cy="27008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포함된 부서의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9BB0C66-D1FA-073F-EFD0-A37029EE2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997" y="1237789"/>
            <a:ext cx="7004698" cy="48425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BD3C4A6C-25C5-67AA-C7C3-774E3C963A93}"/>
              </a:ext>
            </a:extLst>
          </p:cNvPr>
          <p:cNvSpPr/>
          <p:nvPr/>
        </p:nvSpPr>
        <p:spPr>
          <a:xfrm>
            <a:off x="4062997" y="3183467"/>
            <a:ext cx="593670" cy="61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53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56BFE50-577D-C045-1BA1-6926D74FA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0429" y="1194255"/>
            <a:ext cx="7049364" cy="4905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모두의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E877AC-A6CA-4462-EBEE-A16A9953BB3F}"/>
              </a:ext>
            </a:extLst>
          </p:cNvPr>
          <p:cNvSpPr/>
          <p:nvPr/>
        </p:nvSpPr>
        <p:spPr>
          <a:xfrm>
            <a:off x="4029130" y="3158067"/>
            <a:ext cx="593670" cy="61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36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휴가신청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근태기능에서 메뉴를 추가하여 바로 기안작성이 가능합니다</a:t>
            </a:r>
            <a:r>
              <a:rPr lang="en-US" altLang="ko-KR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휴가신청 분만 아니라 연과 메뉴에서 바로 기안문을 띄울 수 있습니다</a:t>
            </a:r>
            <a:r>
              <a:rPr lang="en-US" altLang="ko-KR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73659E3-085B-413A-98AA-41454CD6C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351" y="1384129"/>
            <a:ext cx="6609520" cy="4905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72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8A891CB-4F3D-220A-5A75-2FBE53CF5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6" y="1471135"/>
            <a:ext cx="6023895" cy="5027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지정한 시간 기준으로 출근</a:t>
            </a:r>
            <a:r>
              <a:rPr lang="en-US" altLang="ko-KR" sz="1050" dirty="0"/>
              <a:t>, </a:t>
            </a:r>
            <a:r>
              <a:rPr lang="ko-KR" altLang="en-US" sz="1050" dirty="0"/>
              <a:t>지각</a:t>
            </a:r>
            <a:r>
              <a:rPr lang="en-US" altLang="ko-KR" sz="1050" dirty="0"/>
              <a:t>, </a:t>
            </a:r>
            <a:r>
              <a:rPr lang="ko-KR" altLang="en-US" sz="1050" dirty="0"/>
              <a:t>조퇴</a:t>
            </a:r>
            <a:r>
              <a:rPr lang="en-US" altLang="ko-KR" sz="1050" dirty="0"/>
              <a:t>, </a:t>
            </a:r>
            <a:r>
              <a:rPr lang="ko-KR" altLang="en-US" sz="1050" dirty="0"/>
              <a:t>퇴근 등의 현황이 제공됩니다</a:t>
            </a:r>
            <a:r>
              <a:rPr lang="en-US" altLang="ko-KR" sz="1050" dirty="0"/>
              <a:t>.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출퇴근현황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1CED8E-5957-46E7-94B2-87AA93C7DB63}"/>
              </a:ext>
            </a:extLst>
          </p:cNvPr>
          <p:cNvSpPr/>
          <p:nvPr/>
        </p:nvSpPr>
        <p:spPr>
          <a:xfrm>
            <a:off x="8041525" y="2311331"/>
            <a:ext cx="1087586" cy="2147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F665990-A2FF-49BF-AE8C-8D798ABC7C82}"/>
              </a:ext>
            </a:extLst>
          </p:cNvPr>
          <p:cNvSpPr/>
          <p:nvPr/>
        </p:nvSpPr>
        <p:spPr>
          <a:xfrm>
            <a:off x="3144059" y="2753032"/>
            <a:ext cx="628952" cy="37454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D6979EF-3478-4870-9D28-64D087602FB9}"/>
              </a:ext>
            </a:extLst>
          </p:cNvPr>
          <p:cNvSpPr/>
          <p:nvPr/>
        </p:nvSpPr>
        <p:spPr>
          <a:xfrm>
            <a:off x="3238468" y="1476167"/>
            <a:ext cx="5907442" cy="6122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74651-E033-463B-ACCA-E539680719C3}"/>
              </a:ext>
            </a:extLst>
          </p:cNvPr>
          <p:cNvSpPr txBox="1"/>
          <p:nvPr/>
        </p:nvSpPr>
        <p:spPr>
          <a:xfrm>
            <a:off x="3135184" y="540831"/>
            <a:ext cx="8586916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현황은 관리자가 미리 지정해 놓은 근무시간이 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지정한 시간 기준으로 출근</a:t>
            </a:r>
            <a:r>
              <a:rPr lang="en-US" altLang="ko-KR" sz="1100" dirty="0"/>
              <a:t>, </a:t>
            </a:r>
            <a:r>
              <a:rPr lang="ko-KR" altLang="en-US" sz="1100" dirty="0"/>
              <a:t>지각</a:t>
            </a:r>
            <a:r>
              <a:rPr lang="en-US" altLang="ko-KR" sz="1100" dirty="0"/>
              <a:t>, </a:t>
            </a:r>
            <a:r>
              <a:rPr lang="ko-KR" altLang="en-US" sz="1100" dirty="0"/>
              <a:t>조퇴</a:t>
            </a:r>
            <a:r>
              <a:rPr lang="en-US" altLang="ko-KR" sz="1100" dirty="0"/>
              <a:t>, </a:t>
            </a:r>
            <a:r>
              <a:rPr lang="ko-KR" altLang="en-US" sz="1100" dirty="0"/>
              <a:t>퇴근 등의 현황이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결재와 연동된 휴가현황</a:t>
            </a:r>
            <a:r>
              <a:rPr lang="en-US" altLang="ko-KR" sz="1100" dirty="0"/>
              <a:t>(</a:t>
            </a:r>
            <a:r>
              <a:rPr lang="ko-KR" altLang="en-US" sz="1100" dirty="0"/>
              <a:t>휴가</a:t>
            </a:r>
            <a:r>
              <a:rPr lang="en-US" altLang="ko-KR" sz="1100" dirty="0"/>
              <a:t>, </a:t>
            </a:r>
            <a:r>
              <a:rPr lang="ko-KR" altLang="en-US" sz="1100" dirty="0"/>
              <a:t>연차 등</a:t>
            </a:r>
            <a:r>
              <a:rPr lang="en-US" altLang="ko-KR" sz="1100" dirty="0"/>
              <a:t>)</a:t>
            </a:r>
            <a:r>
              <a:rPr lang="ko-KR" altLang="en-US" sz="1100" dirty="0"/>
              <a:t>도 근태현황에서도 함께 제공됩니다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131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설정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적용에 대한 근무시간을 설정합니다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관리설정은 관리자만 가능합니다</a:t>
            </a:r>
            <a:r>
              <a:rPr lang="en-US" altLang="ko-KR" sz="105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 설정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C2B37-48CC-4AE8-80CF-64CC1C448C22}"/>
              </a:ext>
            </a:extLst>
          </p:cNvPr>
          <p:cNvSpPr txBox="1"/>
          <p:nvPr/>
        </p:nvSpPr>
        <p:spPr>
          <a:xfrm>
            <a:off x="3135184" y="540831"/>
            <a:ext cx="8586916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모든 사용자 대상으로 출근과 퇴근시간을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출근설정 시간부터 적용될 오전반차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퇴근설정 시간부터 적용될 오후반차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최대퇴근허용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근태 ‘출퇴근현황</a:t>
            </a:r>
            <a:r>
              <a:rPr lang="en-US" altLang="ko-KR" sz="1100" dirty="0"/>
              <a:t>’ </a:t>
            </a:r>
            <a:r>
              <a:rPr lang="ko-KR" altLang="en-US" sz="1100" dirty="0"/>
              <a:t>에 제공된 ’퇴근’ 버튼에 대한 허용시간을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퇴근버튼은 퇴근 허용시간 전까지 여러 번 지정이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7722027-1258-66AA-F041-4646A37E1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000962"/>
            <a:ext cx="4689095" cy="38891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238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9152</TotalTime>
  <Words>656</Words>
  <Application>Microsoft Office PowerPoint</Application>
  <PresentationFormat>와이드스크린</PresentationFormat>
  <Paragraphs>92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385</cp:revision>
  <dcterms:created xsi:type="dcterms:W3CDTF">2021-01-26T03:26:19Z</dcterms:created>
  <dcterms:modified xsi:type="dcterms:W3CDTF">2023-06-29T05:54:16Z</dcterms:modified>
</cp:coreProperties>
</file>