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94" r:id="rId4"/>
    <p:sldId id="400" r:id="rId5"/>
    <p:sldId id="424" r:id="rId6"/>
    <p:sldId id="425" r:id="rId7"/>
    <p:sldId id="422" r:id="rId8"/>
    <p:sldId id="423" r:id="rId9"/>
    <p:sldId id="411" r:id="rId10"/>
    <p:sldId id="413" r:id="rId11"/>
    <p:sldId id="414" r:id="rId12"/>
    <p:sldId id="415" r:id="rId13"/>
    <p:sldId id="416" r:id="rId14"/>
    <p:sldId id="417" r:id="rId15"/>
    <p:sldId id="418" r:id="rId16"/>
    <p:sldId id="420" r:id="rId17"/>
    <p:sldId id="419" r:id="rId18"/>
    <p:sldId id="412" r:id="rId19"/>
    <p:sldId id="356" r:id="rId20"/>
    <p:sldId id="42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6" d="100"/>
          <a:sy n="10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FA1E77A-AB2B-47C1-8C48-B96674B4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870687"/>
            <a:ext cx="6785037" cy="3297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게시물들을 확인할 수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읽음상태</a:t>
            </a:r>
            <a:r>
              <a:rPr lang="en-US" altLang="ko-KR" sz="1050" dirty="0"/>
              <a:t>, </a:t>
            </a:r>
            <a:r>
              <a:rPr lang="ko-KR" altLang="en-US" sz="1050" dirty="0"/>
              <a:t>상태 현황 확인과 </a:t>
            </a:r>
            <a:r>
              <a:rPr lang="ko-KR" altLang="en-US" sz="1050" dirty="0" err="1"/>
              <a:t>알림설정이</a:t>
            </a:r>
            <a:r>
              <a:rPr lang="ko-KR" altLang="en-US" sz="1050" dirty="0"/>
              <a:t> 가능합니다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파란 숫자는 읽지 않은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검정 숫자는 읽은 게시물을 제공합니다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54314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게시판에서 게시물등록</a:t>
            </a:r>
            <a:r>
              <a:rPr lang="en-US" altLang="ko-KR" sz="1100" dirty="0"/>
              <a:t>, </a:t>
            </a:r>
            <a:r>
              <a:rPr lang="ko-KR" altLang="en-US" sz="1100" dirty="0"/>
              <a:t>의견등록을 올렸을 시 알림이 오는지 선택합니다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40C410-C8B6-408F-A68E-9F2A5644DBF2}"/>
              </a:ext>
            </a:extLst>
          </p:cNvPr>
          <p:cNvSpPr/>
          <p:nvPr/>
        </p:nvSpPr>
        <p:spPr>
          <a:xfrm>
            <a:off x="4011615" y="2964175"/>
            <a:ext cx="392110" cy="2140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11976A1-1139-4731-8AB6-669EFAB618DF}"/>
              </a:ext>
            </a:extLst>
          </p:cNvPr>
          <p:cNvSpPr/>
          <p:nvPr/>
        </p:nvSpPr>
        <p:spPr>
          <a:xfrm>
            <a:off x="4405314" y="2964175"/>
            <a:ext cx="164306" cy="2140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E27513-5EFE-4199-904E-02BC2887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908" y="2830399"/>
            <a:ext cx="3648367" cy="15442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B56A0D9-6CFD-4AD2-AAE9-20ABD947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12" y="2988977"/>
            <a:ext cx="178772" cy="18689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23449B-AA22-4DB7-8D8D-000ED91E2EF9}"/>
              </a:ext>
            </a:extLst>
          </p:cNvPr>
          <p:cNvSpPr/>
          <p:nvPr/>
        </p:nvSpPr>
        <p:spPr>
          <a:xfrm>
            <a:off x="4589891" y="2964175"/>
            <a:ext cx="173832" cy="2156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1A9FFE5D-98B9-47F7-BA0A-676F3A180062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4849454" y="2538264"/>
            <a:ext cx="63925" cy="787898"/>
          </a:xfrm>
          <a:prstGeom prst="bentConnector2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405B6C-99B8-4AB8-9842-F80D95B32533}"/>
              </a:ext>
            </a:extLst>
          </p:cNvPr>
          <p:cNvSpPr txBox="1"/>
          <p:nvPr/>
        </p:nvSpPr>
        <p:spPr>
          <a:xfrm>
            <a:off x="3135184" y="196780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상태그래프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57B695-CB1B-4C6D-91E6-3F5F50D0B6DA}"/>
              </a:ext>
            </a:extLst>
          </p:cNvPr>
          <p:cNvSpPr txBox="1"/>
          <p:nvPr/>
        </p:nvSpPr>
        <p:spPr>
          <a:xfrm>
            <a:off x="3135182" y="233635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상태를 적용한 게시판에는 현재 상태의 현황을 파악할 수 있고</a:t>
            </a:r>
            <a:r>
              <a:rPr lang="en-US" altLang="ko-KR" sz="1100" dirty="0"/>
              <a:t>, </a:t>
            </a:r>
            <a:r>
              <a:rPr lang="ko-KR" altLang="en-US" sz="1100" dirty="0"/>
              <a:t>그래프 아이콘을 누르면 해당 상태로 필터링 됩니다</a:t>
            </a:r>
            <a:r>
              <a:rPr lang="en-US" altLang="ko-KR" sz="1100" dirty="0"/>
              <a:t>.</a:t>
            </a:r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169EA564-A1E6-4B1C-94B5-C825E7E115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9114" y="3617604"/>
            <a:ext cx="1474305" cy="598199"/>
          </a:xfrm>
          <a:prstGeom prst="bentConnector3">
            <a:avLst>
              <a:gd name="adj1" fmla="val 99101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F4F736ED-D0B9-4D60-9A6D-DD1BDF85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12" y="4491563"/>
            <a:ext cx="2808587" cy="195584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ED9B48C-46BA-6DF3-6729-76DCFC75B29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7208" y="3322516"/>
            <a:ext cx="699736" cy="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BD5FD-76BD-4E68-B839-DA335D80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09" y="2748360"/>
            <a:ext cx="5189498" cy="3948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수정합니다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삭제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삭제합니다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스크랩</a:t>
            </a:r>
            <a:r>
              <a:rPr lang="en-US" altLang="ko-KR" sz="1100" dirty="0"/>
              <a:t> 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의견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등록하고 의견 등록에 대한 알림 대상을 설정할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의견자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조회자</a:t>
            </a:r>
            <a:r>
              <a:rPr lang="en-US" altLang="ko-KR" sz="1100" dirty="0"/>
              <a:t>, </a:t>
            </a:r>
            <a:r>
              <a:rPr lang="ko-KR" altLang="en-US" sz="1100" dirty="0"/>
              <a:t>수신자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등록된 알림은 ‘</a:t>
            </a:r>
            <a:r>
              <a:rPr lang="ko-KR" altLang="en-US" sz="1100" dirty="0" err="1"/>
              <a:t>업무알림</a:t>
            </a:r>
            <a:r>
              <a:rPr lang="en-US" altLang="ko-KR" sz="1100" dirty="0"/>
              <a:t>/</a:t>
            </a:r>
            <a:r>
              <a:rPr lang="ko-KR" altLang="en-US" sz="1100" dirty="0" err="1"/>
              <a:t>수신알림’에서</a:t>
            </a:r>
            <a:r>
              <a:rPr lang="ko-KR" altLang="en-US" sz="1100" dirty="0"/>
              <a:t> 확인할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등록자</a:t>
            </a:r>
            <a:r>
              <a:rPr lang="en-US" altLang="ko-KR" sz="1100" dirty="0"/>
              <a:t> / </a:t>
            </a:r>
            <a:r>
              <a:rPr lang="ko-KR" altLang="en-US" sz="1100" dirty="0"/>
              <a:t>의견 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등록한 사용자 </a:t>
            </a:r>
            <a:r>
              <a:rPr lang="en-US" altLang="ko-KR" sz="1100" dirty="0"/>
              <a:t>/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조회한 사용자 </a:t>
            </a:r>
            <a:r>
              <a:rPr lang="en-US" altLang="ko-KR" sz="1100" dirty="0"/>
              <a:t>/ </a:t>
            </a:r>
            <a:r>
              <a:rPr lang="ko-KR" altLang="en-US" sz="1100" dirty="0"/>
              <a:t>수신자 </a:t>
            </a:r>
            <a:r>
              <a:rPr lang="en-US" altLang="ko-KR" sz="1100" dirty="0"/>
              <a:t>: </a:t>
            </a:r>
            <a:r>
              <a:rPr lang="ko-KR" altLang="en-US" sz="1100" dirty="0"/>
              <a:t>수신을 받은 사용자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파일 첨부 </a:t>
            </a:r>
            <a:r>
              <a:rPr lang="en-US" altLang="ko-KR" sz="1100" dirty="0"/>
              <a:t>: </a:t>
            </a:r>
            <a:r>
              <a:rPr lang="ko-KR" altLang="en-US" sz="1100" dirty="0"/>
              <a:t>의견과 함께 첨부파일을 올릴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의견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저장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취소 버튼으로 수정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61C959-D9EA-4AA4-9ADB-700478EA19C0}"/>
              </a:ext>
            </a:extLst>
          </p:cNvPr>
          <p:cNvSpPr/>
          <p:nvPr/>
        </p:nvSpPr>
        <p:spPr>
          <a:xfrm>
            <a:off x="3378045" y="2769067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2E8A9E6-BCA6-4609-9B82-8C815079C725}"/>
              </a:ext>
            </a:extLst>
          </p:cNvPr>
          <p:cNvSpPr/>
          <p:nvPr/>
        </p:nvSpPr>
        <p:spPr>
          <a:xfrm>
            <a:off x="3639978" y="2769067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4BC718-6B5F-456F-B6D3-CDB914F50AC5}"/>
              </a:ext>
            </a:extLst>
          </p:cNvPr>
          <p:cNvSpPr/>
          <p:nvPr/>
        </p:nvSpPr>
        <p:spPr>
          <a:xfrm>
            <a:off x="7878280" y="3850639"/>
            <a:ext cx="270634" cy="2736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F74C437-71A5-4769-880C-0E9AB0CD496D}"/>
              </a:ext>
            </a:extLst>
          </p:cNvPr>
          <p:cNvSpPr/>
          <p:nvPr/>
        </p:nvSpPr>
        <p:spPr>
          <a:xfrm>
            <a:off x="3177066" y="5068176"/>
            <a:ext cx="5143974" cy="16069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65F856C-D306-4646-8D2A-432DA314EAC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148914" y="3987482"/>
            <a:ext cx="456924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CA9BA1E7-9316-4410-B6D2-387DFEB1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65" y="625627"/>
            <a:ext cx="228047" cy="21960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B5F8F6F-3899-427A-BD5C-C59CB944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866660"/>
            <a:ext cx="228047" cy="23681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FA4A1F6-5DFB-46C9-9FC5-FC15E4E6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1118402"/>
            <a:ext cx="228047" cy="2345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1D58E7-AF8F-41BC-9B49-88929E4E4F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666"/>
          <a:stretch/>
        </p:blipFill>
        <p:spPr>
          <a:xfrm>
            <a:off x="8713386" y="3332336"/>
            <a:ext cx="752475" cy="18720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75DBDBF-07E7-B332-9CBA-3F5C841AA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046" y="5739929"/>
            <a:ext cx="4533281" cy="91769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1222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C334E55-032B-1271-929A-46F2E323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4553273"/>
            <a:ext cx="4220658" cy="1852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F6AE13-588A-FC63-FC29-7D445DC3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1992243"/>
            <a:ext cx="4232685" cy="1599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인쇄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인쇄합니다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</a:t>
            </a:r>
            <a:r>
              <a:rPr lang="ko-KR" altLang="en-US" sz="1100" dirty="0"/>
              <a:t>스크랩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113F73-8C3B-4409-BC78-1765BAC8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618236"/>
            <a:ext cx="228047" cy="2343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7743037-DB02-41AB-9929-C3E1FC8D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868782"/>
            <a:ext cx="228047" cy="234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17132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153987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 err="1"/>
              <a:t>업무알림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37310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4099597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ko-KR" altLang="en-US" sz="1100" dirty="0" err="1"/>
              <a:t>할일로</a:t>
            </a:r>
            <a:r>
              <a:rPr lang="ko-KR" altLang="en-US" sz="1100" dirty="0"/>
              <a:t>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95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167F2F0-DE8B-912A-8CE7-F3B6B336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992336"/>
            <a:ext cx="4232096" cy="16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F0E698-2448-4413-283B-D2B72EDD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3547494"/>
            <a:ext cx="4232096" cy="2725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즐겨찾기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273730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3105852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37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메일</a:t>
            </a:r>
            <a:r>
              <a:rPr lang="en-US" altLang="ko-KR" sz="1100" dirty="0"/>
              <a:t>]</a:t>
            </a:r>
            <a:r>
              <a:rPr lang="ko-KR" altLang="en-US" sz="1100" dirty="0"/>
              <a:t>을 통해 게시물의 내용을 사내</a:t>
            </a:r>
            <a:r>
              <a:rPr lang="en-US" altLang="ko-KR" sz="1100" dirty="0"/>
              <a:t>/</a:t>
            </a:r>
            <a:r>
              <a:rPr lang="ko-KR" altLang="en-US" sz="1100" dirty="0"/>
              <a:t>외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발송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2" y="94230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0" y="1310856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일정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9559F6-E88E-6F7E-4AF1-987ABE2F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1789513"/>
            <a:ext cx="4896351" cy="450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003CFF-B888-8BE9-EF1C-69142EBE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23" y="2840163"/>
            <a:ext cx="5269350" cy="3458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36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FBE7EAA-B125-C927-DECB-81607706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4829798"/>
            <a:ext cx="4233083" cy="1561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9148576-9D55-9E06-2E6F-C089F762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1486806"/>
            <a:ext cx="4220658" cy="2367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문서관리로 복사하는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작성권한이 있는 문서함 중에 하나를 선택하면 지정한 문서함 으로 본 게시물이 복사됩니다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문서관리 등록 시에 필요한 주요 사항을 입력합니다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CA10B-613D-40B6-8340-BCE18B4F0714}"/>
              </a:ext>
            </a:extLst>
          </p:cNvPr>
          <p:cNvSpPr txBox="1"/>
          <p:nvPr/>
        </p:nvSpPr>
        <p:spPr>
          <a:xfrm>
            <a:off x="3135184" y="402110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04687-468A-4B3D-AF71-6647302FDD98}"/>
              </a:ext>
            </a:extLst>
          </p:cNvPr>
          <p:cNvSpPr txBox="1"/>
          <p:nvPr/>
        </p:nvSpPr>
        <p:spPr>
          <a:xfrm>
            <a:off x="3135182" y="438965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협업</a:t>
            </a:r>
            <a:r>
              <a:rPr lang="en-US" altLang="ko-KR" sz="1100" dirty="0"/>
              <a:t>] </a:t>
            </a:r>
            <a:r>
              <a:rPr lang="ko-KR" altLang="en-US" sz="1100" dirty="0"/>
              <a:t>프로젝트로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69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FD6FFC-651F-D75A-9626-054370B3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02" y="2005243"/>
            <a:ext cx="5572629" cy="4597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15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 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등록 일자를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상태를 선택해 줍니다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게시물과 관련된 게시물의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게시물에 대한 게시글을 ’</a:t>
            </a:r>
            <a:r>
              <a:rPr lang="ko-KR" altLang="en-US" sz="1100" dirty="0" err="1"/>
              <a:t>중요’로</a:t>
            </a:r>
            <a:r>
              <a:rPr lang="ko-KR" altLang="en-US" sz="1100" dirty="0"/>
              <a:t> 체크 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등록옵션 </a:t>
            </a:r>
            <a:r>
              <a:rPr lang="en-US" altLang="ko-KR" sz="1100" dirty="0"/>
              <a:t>: (</a:t>
            </a:r>
            <a:r>
              <a:rPr lang="ko-KR" altLang="en-US" sz="1100" dirty="0"/>
              <a:t>최상위</a:t>
            </a:r>
            <a:r>
              <a:rPr lang="en-US" altLang="ko-KR" sz="1100" dirty="0"/>
              <a:t>) </a:t>
            </a:r>
            <a:r>
              <a:rPr lang="ko-KR" altLang="en-US" sz="1100" dirty="0"/>
              <a:t>본 등록 게시판의 얼마나의 기간 동안 상단에 무조건 나오도록 하는 기능입니다</a:t>
            </a:r>
            <a:r>
              <a:rPr lang="en-US" altLang="ko-KR" sz="1100" dirty="0"/>
              <a:t>. (1</a:t>
            </a:r>
            <a:r>
              <a:rPr lang="ko-KR" altLang="en-US" sz="1100" dirty="0"/>
              <a:t>일</a:t>
            </a:r>
            <a:r>
              <a:rPr lang="en-US" altLang="ko-KR" sz="1100" dirty="0"/>
              <a:t>~</a:t>
            </a:r>
            <a:r>
              <a:rPr lang="ko-KR" altLang="en-US" sz="1100" dirty="0"/>
              <a:t>영구</a:t>
            </a:r>
            <a:r>
              <a:rPr lang="en-US" altLang="ko-KR" sz="1100" dirty="0"/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6B5E9B-A705-4FFF-B40C-637843307CFE}"/>
              </a:ext>
            </a:extLst>
          </p:cNvPr>
          <p:cNvSpPr/>
          <p:nvPr/>
        </p:nvSpPr>
        <p:spPr>
          <a:xfrm>
            <a:off x="3147881" y="2474914"/>
            <a:ext cx="248575" cy="2129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C514B22-997D-450C-87FA-8E5BB9A45DCB}"/>
              </a:ext>
            </a:extLst>
          </p:cNvPr>
          <p:cNvSpPr/>
          <p:nvPr/>
        </p:nvSpPr>
        <p:spPr>
          <a:xfrm>
            <a:off x="3147881" y="2729708"/>
            <a:ext cx="248575" cy="2129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92E064-286C-4CA5-B826-EB9BA7BC243C}"/>
              </a:ext>
            </a:extLst>
          </p:cNvPr>
          <p:cNvSpPr/>
          <p:nvPr/>
        </p:nvSpPr>
        <p:spPr>
          <a:xfrm>
            <a:off x="3147881" y="2967833"/>
            <a:ext cx="248575" cy="2129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BAED42F-32BC-4339-BB41-09E355F3FFE2}"/>
              </a:ext>
            </a:extLst>
          </p:cNvPr>
          <p:cNvSpPr/>
          <p:nvPr/>
        </p:nvSpPr>
        <p:spPr>
          <a:xfrm>
            <a:off x="8284586" y="2970551"/>
            <a:ext cx="365257" cy="2024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686EFA9-401A-4ADC-8672-BD11702335A9}"/>
              </a:ext>
            </a:extLst>
          </p:cNvPr>
          <p:cNvSpPr/>
          <p:nvPr/>
        </p:nvSpPr>
        <p:spPr>
          <a:xfrm>
            <a:off x="3161815" y="5643123"/>
            <a:ext cx="470032" cy="2129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85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59C868-EB84-5A01-14FD-8FE5C2AF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28" y="3023119"/>
            <a:ext cx="6718153" cy="1205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617D89E-32B6-4F4C-88CF-0FAC3FE4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28" y="5459898"/>
            <a:ext cx="4465463" cy="120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15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 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등록하면서 동시에 ‘필수 </a:t>
            </a:r>
            <a:r>
              <a:rPr lang="ko-KR" altLang="en-US" sz="1100" dirty="0" err="1"/>
              <a:t>조회자’를</a:t>
            </a:r>
            <a:r>
              <a:rPr lang="ko-KR" altLang="en-US" sz="1100" dirty="0"/>
              <a:t> 대상으로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발송하기 위한 수신자를 지정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기능은 단순히 게시판에 게시물로 등록하면 조회자들은 언제 어떤 게시물이 올라왔는지를 일일이 체크하기 힘들기에</a:t>
            </a:r>
            <a:r>
              <a:rPr lang="en-US" altLang="ko-KR" sz="1100" dirty="0"/>
              <a:t>, </a:t>
            </a:r>
            <a:r>
              <a:rPr lang="ko-KR" altLang="en-US" sz="1100" dirty="0"/>
              <a:t>필수 조회자를 대상으로 본 게시물 내용을 </a:t>
            </a:r>
            <a:r>
              <a:rPr lang="en-US" altLang="ko-KR" sz="1100" dirty="0"/>
              <a:t>(</a:t>
            </a:r>
            <a:r>
              <a:rPr lang="ko-KR" altLang="en-US" sz="1100" dirty="0"/>
              <a:t>업무</a:t>
            </a:r>
            <a:r>
              <a:rPr lang="en-US" altLang="ko-KR" sz="1100" dirty="0"/>
              <a:t>) </a:t>
            </a:r>
            <a:r>
              <a:rPr lang="ko-KR" altLang="en-US" sz="1100" dirty="0"/>
              <a:t>알림으로 발송해 준다면 필수 조 회자들이 본 게시물을 신속하게 조회할 가능성이 높도록 하기 위한 기능입니다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06A99-2D3A-41CD-A4C7-CAD4278463D1}"/>
              </a:ext>
            </a:extLst>
          </p:cNvPr>
          <p:cNvSpPr txBox="1"/>
          <p:nvPr/>
        </p:nvSpPr>
        <p:spPr>
          <a:xfrm>
            <a:off x="3135184" y="170548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52E00-02CC-44E8-8EC8-49DF23880EDA}"/>
              </a:ext>
            </a:extLst>
          </p:cNvPr>
          <p:cNvSpPr txBox="1"/>
          <p:nvPr/>
        </p:nvSpPr>
        <p:spPr>
          <a:xfrm>
            <a:off x="3135183" y="2074032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등록이 되면서 조회를 할 대상을 ‘</a:t>
            </a:r>
            <a:r>
              <a:rPr lang="ko-KR" altLang="en-US" sz="1100" dirty="0" err="1"/>
              <a:t>보안등급’을</a:t>
            </a:r>
            <a:r>
              <a:rPr lang="ko-KR" altLang="en-US" sz="1100" dirty="0"/>
              <a:t> 가지고 설정하는 기능입니다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보안등급 이하의 사용자는 본 게시물을 조회할 수 없게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등급으로 설정을 하게 되면 ‘</a:t>
            </a:r>
            <a:r>
              <a:rPr lang="en-US" altLang="ko-KR" sz="1100" dirty="0"/>
              <a:t>5 </a:t>
            </a:r>
            <a:r>
              <a:rPr lang="ko-KR" altLang="en-US" sz="1100" dirty="0"/>
              <a:t>등급 이하 </a:t>
            </a:r>
            <a:r>
              <a:rPr lang="ko-KR" altLang="en-US" sz="1100" dirty="0" err="1"/>
              <a:t>사용자’는</a:t>
            </a:r>
            <a:r>
              <a:rPr lang="ko-KR" altLang="en-US" sz="1100" dirty="0"/>
              <a:t> 조회가 불가능하고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 이상 사용자들만 본 게시물을 조회할 수 있게 됩니다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1D087-FE86-4904-A841-A6B86939A64B}"/>
              </a:ext>
            </a:extLst>
          </p:cNvPr>
          <p:cNvSpPr txBox="1"/>
          <p:nvPr/>
        </p:nvSpPr>
        <p:spPr>
          <a:xfrm>
            <a:off x="3135184" y="444366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F24A9-4F1D-4EA0-BD26-D9CF19530DFB}"/>
              </a:ext>
            </a:extLst>
          </p:cNvPr>
          <p:cNvSpPr txBox="1"/>
          <p:nvPr/>
        </p:nvSpPr>
        <p:spPr>
          <a:xfrm>
            <a:off x="3135183" y="4812221"/>
            <a:ext cx="8619938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존재하게 되는 기간을 설정합니다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기본은 “영구</a:t>
            </a:r>
            <a:r>
              <a:rPr lang="en-US" altLang="ko-KR" sz="1100" dirty="0"/>
              <a:t>” 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보존 기간을 경과하게 되면 자동으로 삭제되지는 않으나</a:t>
            </a:r>
            <a:r>
              <a:rPr lang="en-US" altLang="ko-KR" sz="1100" dirty="0"/>
              <a:t>, </a:t>
            </a:r>
            <a:r>
              <a:rPr lang="ko-KR" altLang="en-US" sz="1100" dirty="0"/>
              <a:t>별도 ‘만료함’ 으로 본 게시물이 이동하게 됩니다</a:t>
            </a:r>
            <a:r>
              <a:rPr lang="en-US" altLang="ko-KR" sz="1100" dirty="0"/>
              <a:t>.</a:t>
            </a:r>
            <a:endParaRPr lang="en-US" altLang="ko-KR" sz="1100" b="1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0DC416B-43A8-48C1-A921-952BFF68D50A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726130" y="3300413"/>
            <a:ext cx="0" cy="135915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F82D13-5213-4E82-8BC2-5B7AF0B99296}"/>
              </a:ext>
            </a:extLst>
          </p:cNvPr>
          <p:cNvSpPr/>
          <p:nvPr/>
        </p:nvSpPr>
        <p:spPr>
          <a:xfrm>
            <a:off x="3157261" y="3403999"/>
            <a:ext cx="1239857" cy="2306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054E66F-3132-4296-9E59-F00F4522CC7E}"/>
              </a:ext>
            </a:extLst>
          </p:cNvPr>
          <p:cNvSpPr/>
          <p:nvPr/>
        </p:nvSpPr>
        <p:spPr>
          <a:xfrm>
            <a:off x="8370172" y="3075426"/>
            <a:ext cx="711916" cy="22498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23877BA-6FB6-4CC2-BFDF-494BB322B28F}"/>
              </a:ext>
            </a:extLst>
          </p:cNvPr>
          <p:cNvSpPr/>
          <p:nvPr/>
        </p:nvSpPr>
        <p:spPr>
          <a:xfrm>
            <a:off x="9149484" y="3066433"/>
            <a:ext cx="637454" cy="2339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859219E0-4B10-40DB-AD7C-EC57BC74A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036" y="3068703"/>
            <a:ext cx="571083" cy="239385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FB1B10D-D744-4429-8984-4C54288CBB6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9786938" y="3183423"/>
            <a:ext cx="842962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1C4B946-63C5-403E-B906-7087421688DF}"/>
              </a:ext>
            </a:extLst>
          </p:cNvPr>
          <p:cNvSpPr/>
          <p:nvPr/>
        </p:nvSpPr>
        <p:spPr>
          <a:xfrm>
            <a:off x="4915137" y="5452356"/>
            <a:ext cx="533163" cy="73889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8D0FBD8-ABFE-4411-A939-560CD23D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770" y="3533136"/>
            <a:ext cx="737838" cy="110675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BBBAC222-D9BF-1415-1C38-6F8665F445B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9399" y="5795393"/>
            <a:ext cx="678293" cy="3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4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A59387D-3BDB-1D61-A080-9A3D9647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75" y="2490333"/>
            <a:ext cx="5696909" cy="4084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알림판 추가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그룹웨어 </a:t>
            </a:r>
            <a:r>
              <a:rPr lang="en-US" altLang="ko-KR" sz="1050" dirty="0"/>
              <a:t>HOME </a:t>
            </a:r>
            <a:r>
              <a:rPr lang="ko-KR" altLang="en-US" sz="1050" dirty="0"/>
              <a:t>상단 중간 부분에 등록된 알림판 내용이 제공합니다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알림글의</a:t>
            </a:r>
            <a:r>
              <a:rPr lang="ko-KR" altLang="en-US" sz="1100" dirty="0"/>
              <a:t>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중요표시에 체크를 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알림글이</a:t>
            </a:r>
            <a:r>
              <a:rPr lang="ko-KR" altLang="en-US" sz="1100" dirty="0"/>
              <a:t> </a:t>
            </a:r>
            <a:r>
              <a:rPr lang="en-US" altLang="ko-KR" sz="1100" dirty="0"/>
              <a:t>HOME </a:t>
            </a:r>
            <a:r>
              <a:rPr lang="ko-KR" altLang="en-US" sz="1100" dirty="0"/>
              <a:t>상단중간 알림판에 제공될 일시를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파일첨부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알림글과</a:t>
            </a:r>
            <a:r>
              <a:rPr lang="ko-KR" altLang="en-US" sz="1100" dirty="0"/>
              <a:t> 관련된 파일을 첨부합니다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다운로드를 하지 않아도 </a:t>
            </a:r>
            <a:r>
              <a:rPr lang="ko-KR" altLang="en-US" sz="1100" dirty="0" err="1"/>
              <a:t>빠른조회가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알림글을</a:t>
            </a:r>
            <a:r>
              <a:rPr lang="ko-KR" altLang="en-US" sz="1100" dirty="0"/>
              <a:t> 조회할 보안등급을 설정할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F328-8233-4500-AEFF-79E5A12F9388}"/>
              </a:ext>
            </a:extLst>
          </p:cNvPr>
          <p:cNvSpPr/>
          <p:nvPr/>
        </p:nvSpPr>
        <p:spPr>
          <a:xfrm>
            <a:off x="3135180" y="2940794"/>
            <a:ext cx="286950" cy="234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D90A856-799E-497E-815F-D697B77B59F1}"/>
              </a:ext>
            </a:extLst>
          </p:cNvPr>
          <p:cNvSpPr/>
          <p:nvPr/>
        </p:nvSpPr>
        <p:spPr>
          <a:xfrm>
            <a:off x="3135180" y="3207497"/>
            <a:ext cx="481231" cy="234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F51376F-430F-4A0A-9FE3-C24757D595AA}"/>
              </a:ext>
            </a:extLst>
          </p:cNvPr>
          <p:cNvSpPr/>
          <p:nvPr/>
        </p:nvSpPr>
        <p:spPr>
          <a:xfrm>
            <a:off x="3135180" y="3474199"/>
            <a:ext cx="286950" cy="234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6FE37B6-5473-45BC-B689-B21E2ACD408A}"/>
              </a:ext>
            </a:extLst>
          </p:cNvPr>
          <p:cNvSpPr/>
          <p:nvPr/>
        </p:nvSpPr>
        <p:spPr>
          <a:xfrm>
            <a:off x="8411905" y="2940794"/>
            <a:ext cx="343826" cy="2013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27C00C9-9C63-425B-8D38-3541B07162CD}"/>
              </a:ext>
            </a:extLst>
          </p:cNvPr>
          <p:cNvSpPr/>
          <p:nvPr/>
        </p:nvSpPr>
        <p:spPr>
          <a:xfrm>
            <a:off x="3164231" y="5937125"/>
            <a:ext cx="605288" cy="209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FC44BEB-4A94-43BF-BDCF-6582BBF7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79" y="1961112"/>
            <a:ext cx="4789622" cy="42688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0C3E778-5791-4F52-A0DE-5C13A003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57" y="2093021"/>
            <a:ext cx="1228724" cy="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글을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글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DD4E5DC-B6D5-806C-5957-348051086392}"/>
              </a:ext>
            </a:extLst>
          </p:cNvPr>
          <p:cNvGrpSpPr/>
          <p:nvPr/>
        </p:nvGrpSpPr>
        <p:grpSpPr>
          <a:xfrm>
            <a:off x="3781646" y="1384878"/>
            <a:ext cx="7414437" cy="4548508"/>
            <a:chOff x="3781646" y="1384878"/>
            <a:chExt cx="7414437" cy="454850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4291F68-7896-49D0-BD2E-E5FE019EF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646" y="1384878"/>
              <a:ext cx="7414437" cy="45485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AB7E05D-3A6F-7525-9589-A1298BA8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01219" y="1817861"/>
              <a:ext cx="566854" cy="251219"/>
            </a:xfrm>
            <a:prstGeom prst="rect">
              <a:avLst/>
            </a:prstGeom>
          </p:spPr>
        </p:pic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3D61F-EEDC-44CB-90AB-5EF1E5CC78BF}"/>
              </a:ext>
            </a:extLst>
          </p:cNvPr>
          <p:cNvSpPr/>
          <p:nvPr/>
        </p:nvSpPr>
        <p:spPr>
          <a:xfrm>
            <a:off x="4571235" y="2166494"/>
            <a:ext cx="315090" cy="445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공용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조회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의견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의견을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의견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의견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8CB4641-15E4-0525-4745-1A94A8454CDC}"/>
              </a:ext>
            </a:extLst>
          </p:cNvPr>
          <p:cNvGrpSpPr/>
          <p:nvPr/>
        </p:nvGrpSpPr>
        <p:grpSpPr>
          <a:xfrm>
            <a:off x="3781645" y="1384878"/>
            <a:ext cx="7414437" cy="4546123"/>
            <a:chOff x="3781645" y="1384878"/>
            <a:chExt cx="7414437" cy="454612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71F3D5F-2F87-44DB-8B46-6A295E7C8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645" y="1384878"/>
              <a:ext cx="7414437" cy="45461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4DB99D1-A61B-C196-58C8-0536EDEE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46463" y="1813575"/>
              <a:ext cx="566854" cy="251219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7FB472-4380-49DC-A324-7B8D4C920B96}"/>
              </a:ext>
            </a:extLst>
          </p:cNvPr>
          <p:cNvSpPr/>
          <p:nvPr/>
        </p:nvSpPr>
        <p:spPr>
          <a:xfrm>
            <a:off x="4900174" y="2159349"/>
            <a:ext cx="367152" cy="44573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8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게시판은 다양한 보안</a:t>
            </a:r>
            <a:r>
              <a:rPr lang="en-US" altLang="ko-KR" sz="1050" dirty="0"/>
              <a:t>, </a:t>
            </a:r>
            <a:r>
              <a:rPr lang="ko-KR" altLang="en-US" sz="1050" dirty="0"/>
              <a:t>검색 및 자료 저장 기능을 통하여 사내에 발생하는 의견과 자료를 수렴하여 관리합니다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583851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다양한 종류의 게시판을 무제한 생성</a:t>
            </a:r>
            <a:r>
              <a:rPr lang="en-US" altLang="ko-KR" sz="1100" dirty="0"/>
              <a:t>, </a:t>
            </a:r>
            <a:r>
              <a:rPr lang="ko-KR" altLang="en-US" sz="1100" dirty="0"/>
              <a:t>보안</a:t>
            </a:r>
            <a:r>
              <a:rPr lang="en-US" altLang="ko-KR" sz="1100" dirty="0"/>
              <a:t>, </a:t>
            </a:r>
            <a:r>
              <a:rPr lang="ko-KR" altLang="en-US" sz="1100" dirty="0"/>
              <a:t>각 게시물 별 보안등급을 지정할 수 있으며 게시물을 업무관리</a:t>
            </a:r>
            <a:r>
              <a:rPr lang="en-US" altLang="ko-KR" sz="1100" dirty="0"/>
              <a:t>(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알림</a:t>
            </a:r>
            <a:r>
              <a:rPr lang="en-US" altLang="ko-KR" sz="1100" dirty="0"/>
              <a:t>)</a:t>
            </a:r>
            <a:r>
              <a:rPr lang="ko-KR" altLang="en-US" sz="1100" dirty="0"/>
              <a:t>로 배포</a:t>
            </a:r>
            <a:r>
              <a:rPr lang="en-US" altLang="ko-KR" sz="1100" dirty="0"/>
              <a:t>, </a:t>
            </a:r>
            <a:r>
              <a:rPr lang="ko-KR" altLang="en-US" sz="1100" dirty="0"/>
              <a:t>공지사항 등록</a:t>
            </a:r>
            <a:r>
              <a:rPr lang="en-US" altLang="ko-KR" sz="1100" dirty="0"/>
              <a:t>, </a:t>
            </a:r>
            <a:r>
              <a:rPr lang="ko-KR" altLang="en-US" sz="1100" dirty="0"/>
              <a:t>통합검색</a:t>
            </a:r>
            <a:r>
              <a:rPr lang="en-US" altLang="ko-KR" sz="1100" dirty="0"/>
              <a:t>, </a:t>
            </a:r>
            <a:r>
              <a:rPr lang="ko-KR" altLang="en-US" sz="1100" dirty="0"/>
              <a:t>백업 등의 기능을 제공하여 업무의 효율적인 커뮤니케이션이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공용게시판과 개인게시판으로 나눠져 있으며 개인게시판에는 분류 관리가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50B92D-566E-2968-C7E5-35C543ED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079" y="1660083"/>
            <a:ext cx="6828053" cy="453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B016B5E-9F67-8F2C-3087-4B956394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252344"/>
            <a:ext cx="6776131" cy="4272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생성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게시판을 사용하기 위해서는 </a:t>
            </a:r>
            <a:r>
              <a:rPr lang="en-US" altLang="ko-KR" sz="1100" dirty="0"/>
              <a:t>[</a:t>
            </a:r>
            <a:r>
              <a:rPr lang="ko-KR" altLang="en-US" sz="1100" dirty="0"/>
              <a:t>관리메뉴 </a:t>
            </a:r>
            <a:r>
              <a:rPr lang="en-US" altLang="ko-KR" sz="1100" dirty="0"/>
              <a:t>-&gt; </a:t>
            </a:r>
            <a:r>
              <a:rPr lang="ko-KR" altLang="en-US" sz="1100" dirty="0"/>
              <a:t>분류관리 </a:t>
            </a:r>
            <a:r>
              <a:rPr lang="en-US" altLang="ko-KR" sz="1100" dirty="0"/>
              <a:t>-&gt;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</a:t>
            </a:r>
            <a:r>
              <a:rPr lang="ko-KR" altLang="en-US" sz="1100" dirty="0"/>
              <a:t>에서 게시판의 분류와 게시판을 생성해 주어야 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3E14-4A6E-4AFB-A675-5374FE65D060}"/>
              </a:ext>
            </a:extLst>
          </p:cNvPr>
          <p:cNvSpPr txBox="1"/>
          <p:nvPr/>
        </p:nvSpPr>
        <p:spPr>
          <a:xfrm>
            <a:off x="3135184" y="93611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선택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F29A-03EB-4C26-BFDC-5A0AC479DC46}"/>
              </a:ext>
            </a:extLst>
          </p:cNvPr>
          <p:cNvSpPr txBox="1"/>
          <p:nvPr/>
        </p:nvSpPr>
        <p:spPr>
          <a:xfrm>
            <a:off x="3135182" y="1304665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상단에 게시판 메뉴를 클릭하게 되면 전체 게시물</a:t>
            </a:r>
            <a:r>
              <a:rPr lang="en-US" altLang="ko-KR" sz="1100" dirty="0"/>
              <a:t>(</a:t>
            </a:r>
            <a:r>
              <a:rPr lang="ko-KR" altLang="en-US" sz="1100" dirty="0"/>
              <a:t>조회 권한 체크</a:t>
            </a:r>
            <a:r>
              <a:rPr lang="en-US" altLang="ko-KR" sz="1100" dirty="0"/>
              <a:t>) </a:t>
            </a:r>
            <a:r>
              <a:rPr lang="ko-KR" altLang="en-US" sz="1100" dirty="0"/>
              <a:t>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원하는 게시판만 보고자 하는 경우 아래와 같이 왼쪽 메뉴에서 원하는 게시판을 클릭해야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목록에서 게시판을 조회하려면 제목 선택 및 리스트 라인을 더블 클릭하면 조회화면이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451AE59-72AD-53E0-342C-44CD91BD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58" y="1601242"/>
            <a:ext cx="7431002" cy="4682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메뉴는 관리자일때 파란색 글씨로 제공됩니다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게시판의 관리자는 게시물 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이동이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 시 익명게시판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승인게시판 외 게시판으로 이동이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2DE649B-D5E8-8CF2-2CA1-571D2BFF1BAE}"/>
              </a:ext>
            </a:extLst>
          </p:cNvPr>
          <p:cNvSpPr/>
          <p:nvPr/>
        </p:nvSpPr>
        <p:spPr>
          <a:xfrm flipH="1" flipV="1">
            <a:off x="5003714" y="2022635"/>
            <a:ext cx="386642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1684AA5-AACA-1D9A-5CC0-4070C8B8E325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5390356" y="2127410"/>
            <a:ext cx="405607" cy="49053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AAA45C-DC98-10A7-E69B-C21DB1485885}"/>
              </a:ext>
            </a:extLst>
          </p:cNvPr>
          <p:cNvSpPr/>
          <p:nvPr/>
        </p:nvSpPr>
        <p:spPr>
          <a:xfrm flipH="1" flipV="1">
            <a:off x="4673600" y="2022635"/>
            <a:ext cx="330114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1BCEEC-1337-F87B-9BAF-9D5620CFAFB3}"/>
              </a:ext>
            </a:extLst>
          </p:cNvPr>
          <p:cNvSpPr/>
          <p:nvPr/>
        </p:nvSpPr>
        <p:spPr>
          <a:xfrm flipH="1" flipV="1">
            <a:off x="5054600" y="2229010"/>
            <a:ext cx="1549400" cy="6602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2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익명의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1:1</a:t>
            </a:r>
            <a:r>
              <a:rPr lang="ko-KR" altLang="en-US" sz="1100" dirty="0"/>
              <a:t> 상담게시판일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이미지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승인을 해야 게시판을 올릴 수 있는 게시판일 때 제공되는 아이콘입니다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5033EF-3707-E188-1CED-DD5402B7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42" y="1374567"/>
            <a:ext cx="224138" cy="2241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95587D-7FA0-682C-EBA1-1DF90C1A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43" y="616888"/>
            <a:ext cx="224138" cy="2241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5E7F59-B20A-CC47-EC9B-39AF42B1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642" y="879633"/>
            <a:ext cx="224138" cy="2241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8119389-501B-39DF-EAD4-3ABBF9305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642" y="1140031"/>
            <a:ext cx="224138" cy="19827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CCB6345-B09C-FCDC-35E4-391987F6D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181" y="1866984"/>
            <a:ext cx="1764687" cy="2821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AB0BE6-7B35-E6E4-BEF1-1DEB6317D7CD}"/>
              </a:ext>
            </a:extLst>
          </p:cNvPr>
          <p:cNvSpPr txBox="1"/>
          <p:nvPr/>
        </p:nvSpPr>
        <p:spPr>
          <a:xfrm>
            <a:off x="3135184" y="493864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수정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CD9CF-527A-4721-1FE9-90C35B08839C}"/>
              </a:ext>
            </a:extLst>
          </p:cNvPr>
          <p:cNvSpPr txBox="1"/>
          <p:nvPr/>
        </p:nvSpPr>
        <p:spPr>
          <a:xfrm>
            <a:off x="3135182" y="5307195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수정한 게시물을 </a:t>
            </a:r>
            <a:r>
              <a:rPr lang="en-US" altLang="ko-KR" sz="1100" dirty="0"/>
              <a:t>m</a:t>
            </a:r>
            <a:r>
              <a:rPr lang="ko-KR" altLang="en-US" sz="1100" dirty="0"/>
              <a:t>으로 표시하여 수정했다는 게시물을 한 번에 확인할 수 있습니다</a:t>
            </a:r>
            <a:r>
              <a:rPr lang="en-US" altLang="ko-KR" sz="1100" dirty="0"/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BE2F4CA-4815-E07C-81C6-154C1FED0361}"/>
              </a:ext>
            </a:extLst>
          </p:cNvPr>
          <p:cNvGrpSpPr/>
          <p:nvPr/>
        </p:nvGrpSpPr>
        <p:grpSpPr>
          <a:xfrm>
            <a:off x="3135181" y="5709170"/>
            <a:ext cx="6532694" cy="793392"/>
            <a:chOff x="3135181" y="5948672"/>
            <a:chExt cx="6161219" cy="748277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B0E3D2C-28AE-B527-2D00-E419F9C0F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35181" y="5948672"/>
              <a:ext cx="6161219" cy="748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3EFD5F0-EFAA-4670-2009-FEBCFB8C3D0B}"/>
                </a:ext>
              </a:extLst>
            </p:cNvPr>
            <p:cNvSpPr/>
            <p:nvPr/>
          </p:nvSpPr>
          <p:spPr>
            <a:xfrm>
              <a:off x="7729538" y="6011863"/>
              <a:ext cx="107004" cy="391658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364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+10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더보기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</a:t>
            </a:r>
            <a:r>
              <a:rPr lang="en-US" altLang="ko-KR" sz="1100" dirty="0"/>
              <a:t>+10</a:t>
            </a:r>
            <a:r>
              <a:rPr lang="ko-KR" altLang="en-US" sz="1100" dirty="0"/>
              <a:t>개 더보기를 한번 선택하면 그 밑의 게시물들은 스크롤 자동 가져오기가 실행 가능합니다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421F182-1548-4BBA-9468-360A6CDB14D7}"/>
              </a:ext>
            </a:extLst>
          </p:cNvPr>
          <p:cNvGrpSpPr/>
          <p:nvPr/>
        </p:nvGrpSpPr>
        <p:grpSpPr>
          <a:xfrm>
            <a:off x="3135182" y="1057859"/>
            <a:ext cx="6030024" cy="3424908"/>
            <a:chOff x="3135181" y="1057859"/>
            <a:chExt cx="6242283" cy="354546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C913AFC-7A89-436C-B65B-D71891B41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181" y="1057859"/>
              <a:ext cx="6242283" cy="3545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F75CF83-F6C3-4104-961B-3C925688837A}"/>
                </a:ext>
              </a:extLst>
            </p:cNvPr>
            <p:cNvSpPr/>
            <p:nvPr/>
          </p:nvSpPr>
          <p:spPr>
            <a:xfrm>
              <a:off x="4722177" y="4068790"/>
              <a:ext cx="685641" cy="18054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A9F8D8D-CDE4-4439-90DE-529905F6B610}"/>
              </a:ext>
            </a:extLst>
          </p:cNvPr>
          <p:cNvGrpSpPr/>
          <p:nvPr/>
        </p:nvGrpSpPr>
        <p:grpSpPr>
          <a:xfrm>
            <a:off x="5508802" y="1839487"/>
            <a:ext cx="6030024" cy="3424908"/>
            <a:chOff x="5471919" y="1499517"/>
            <a:chExt cx="6242283" cy="354546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9F9995B-C058-43E2-8B28-12C1486B9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1919" y="1499517"/>
              <a:ext cx="6242283" cy="3545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E8FC88E-B591-4180-92D3-FEB5782F3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8189" y="4494118"/>
              <a:ext cx="782072" cy="232355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BF9ABC4-384E-4588-85AB-48200BA28BCB}"/>
                </a:ext>
              </a:extLst>
            </p:cNvPr>
            <p:cNvSpPr/>
            <p:nvPr/>
          </p:nvSpPr>
          <p:spPr>
            <a:xfrm>
              <a:off x="7095958" y="4509734"/>
              <a:ext cx="231155" cy="215211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4E10D302-438F-47A8-AC45-381059B2A76D}"/>
              </a:ext>
            </a:extLst>
          </p:cNvPr>
          <p:cNvSpPr/>
          <p:nvPr/>
        </p:nvSpPr>
        <p:spPr>
          <a:xfrm>
            <a:off x="7348538" y="4774179"/>
            <a:ext cx="292893" cy="12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06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C3F819-C2EA-7D1E-8D5D-4B0F8D3F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216764"/>
            <a:ext cx="6443823" cy="1461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빠른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WinView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목록에서 전체화면의 창으로 조회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새창으로 조회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SplitView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 화면에서 </a:t>
            </a:r>
            <a:r>
              <a:rPr lang="ko-KR" altLang="en-US" sz="1100" dirty="0" err="1"/>
              <a:t>새창이</a:t>
            </a:r>
            <a:r>
              <a:rPr lang="ko-KR" altLang="en-US" sz="1100" dirty="0"/>
              <a:t> 아닌 우측에서 </a:t>
            </a:r>
            <a:r>
              <a:rPr lang="ko-KR" altLang="en-US" sz="1100" dirty="0" err="1"/>
              <a:t>나눠보기가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게시물을 닫을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2E45C0-B34C-4FFE-95DD-F9DE4D876453}"/>
              </a:ext>
            </a:extLst>
          </p:cNvPr>
          <p:cNvSpPr/>
          <p:nvPr/>
        </p:nvSpPr>
        <p:spPr>
          <a:xfrm flipH="1" flipV="1">
            <a:off x="5356933" y="2437106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22F2409-878A-4527-B533-37D42DEB2E16}"/>
              </a:ext>
            </a:extLst>
          </p:cNvPr>
          <p:cNvSpPr/>
          <p:nvPr/>
        </p:nvSpPr>
        <p:spPr>
          <a:xfrm flipH="1" flipV="1">
            <a:off x="5547433" y="2437106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CFB195-944B-47CE-A331-3FB33CFB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2988470"/>
            <a:ext cx="5117422" cy="346841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4CFA14E-06C8-45CA-95D4-9ED21DCE3BA6}"/>
              </a:ext>
            </a:extLst>
          </p:cNvPr>
          <p:cNvCxnSpPr>
            <a:cxnSpLocks/>
            <a:stCxn id="27" idx="0"/>
          </p:cNvCxnSpPr>
          <p:nvPr/>
        </p:nvCxnSpPr>
        <p:spPr>
          <a:xfrm>
            <a:off x="5455358" y="2646656"/>
            <a:ext cx="0" cy="207499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AE57C205-E858-4BF1-ADCA-A866289E23AA}"/>
              </a:ext>
            </a:extLst>
          </p:cNvPr>
          <p:cNvCxnSpPr>
            <a:cxnSpLocks/>
            <a:stCxn id="28" idx="1"/>
          </p:cNvCxnSpPr>
          <p:nvPr/>
        </p:nvCxnSpPr>
        <p:spPr>
          <a:xfrm>
            <a:off x="5744283" y="2541881"/>
            <a:ext cx="1984375" cy="312274"/>
          </a:xfrm>
          <a:prstGeom prst="bentConnector3">
            <a:avLst>
              <a:gd name="adj1" fmla="val 10008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F1F6866-77D4-43C2-A2DC-23DBD1B1B103}"/>
              </a:ext>
            </a:extLst>
          </p:cNvPr>
          <p:cNvSpPr/>
          <p:nvPr/>
        </p:nvSpPr>
        <p:spPr>
          <a:xfrm flipH="1" flipV="1">
            <a:off x="3287899" y="3084023"/>
            <a:ext cx="143483" cy="1527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C34DE6F-E85B-4B11-BA0E-0E3048FAAB45}"/>
              </a:ext>
            </a:extLst>
          </p:cNvPr>
          <p:cNvSpPr/>
          <p:nvPr/>
        </p:nvSpPr>
        <p:spPr>
          <a:xfrm flipH="1" flipV="1">
            <a:off x="9108029" y="3020212"/>
            <a:ext cx="171702" cy="182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336295-13CF-3B4A-09B0-64A0B2BF5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77" y="2983401"/>
            <a:ext cx="4737703" cy="34684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148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31B28B3-0F37-4BB4-9D88-A3850CB6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2746431"/>
            <a:ext cx="6984179" cy="3608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게시판의 상태를 체크합니다</a:t>
            </a:r>
            <a:r>
              <a:rPr lang="en-US" altLang="ko-KR" sz="1050" dirty="0"/>
              <a:t>. </a:t>
            </a:r>
            <a:r>
              <a:rPr lang="ko-KR" altLang="en-US" sz="1050" dirty="0"/>
              <a:t>예정</a:t>
            </a:r>
            <a:r>
              <a:rPr lang="en-US" altLang="ko-KR" sz="1050" dirty="0"/>
              <a:t>, </a:t>
            </a:r>
            <a:r>
              <a:rPr lang="ko-KR" altLang="en-US" sz="1050" dirty="0"/>
              <a:t>확인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완료</a:t>
            </a:r>
            <a:r>
              <a:rPr lang="en-US" altLang="ko-KR" sz="1050" dirty="0"/>
              <a:t>, </a:t>
            </a:r>
            <a:r>
              <a:rPr lang="ko-KR" altLang="en-US" sz="1050" dirty="0"/>
              <a:t>보류 중 선택할 수 있습니다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예정</a:t>
            </a:r>
            <a:r>
              <a:rPr lang="en-US" altLang="ko-KR" sz="1100" dirty="0"/>
              <a:t>/</a:t>
            </a:r>
            <a:r>
              <a:rPr lang="ko-KR" altLang="en-US" sz="1100" dirty="0"/>
              <a:t>확인</a:t>
            </a:r>
            <a:r>
              <a:rPr lang="en-US" altLang="ko-KR" sz="1100" dirty="0"/>
              <a:t>/</a:t>
            </a:r>
            <a:r>
              <a:rPr lang="ko-KR" altLang="en-US" sz="1100" dirty="0"/>
              <a:t>진행</a:t>
            </a:r>
            <a:r>
              <a:rPr lang="en-US" altLang="ko-KR" sz="1100" dirty="0"/>
              <a:t>/</a:t>
            </a:r>
            <a:r>
              <a:rPr lang="ko-KR" altLang="en-US" sz="1100" dirty="0"/>
              <a:t>완료</a:t>
            </a:r>
            <a:r>
              <a:rPr lang="en-US" altLang="ko-KR" sz="1100" dirty="0"/>
              <a:t>/</a:t>
            </a:r>
            <a:r>
              <a:rPr lang="ko-KR" altLang="en-US" sz="1100" dirty="0"/>
              <a:t>보류 중 상태를 선택하면 리스트에  제공이 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40C410-C8B6-408F-A68E-9F2A5644DBF2}"/>
              </a:ext>
            </a:extLst>
          </p:cNvPr>
          <p:cNvSpPr/>
          <p:nvPr/>
        </p:nvSpPr>
        <p:spPr>
          <a:xfrm>
            <a:off x="5728018" y="3439795"/>
            <a:ext cx="339407" cy="19989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21B01E-D2BF-474A-BCF1-A8EA9C2818C6}"/>
              </a:ext>
            </a:extLst>
          </p:cNvPr>
          <p:cNvSpPr/>
          <p:nvPr/>
        </p:nvSpPr>
        <p:spPr>
          <a:xfrm>
            <a:off x="7817795" y="2852465"/>
            <a:ext cx="444182" cy="1814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D066092-D5FF-4F31-849B-0C1BF6BB53EC}"/>
              </a:ext>
            </a:extLst>
          </p:cNvPr>
          <p:cNvSpPr/>
          <p:nvPr/>
        </p:nvSpPr>
        <p:spPr>
          <a:xfrm>
            <a:off x="7850656" y="3034722"/>
            <a:ext cx="424188" cy="4514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90287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상태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271425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</a:t>
            </a:r>
            <a:r>
              <a:rPr lang="en-US" altLang="ko-KR" sz="1100" dirty="0"/>
              <a:t>/</a:t>
            </a:r>
            <a:r>
              <a:rPr lang="ko-KR" altLang="en-US" sz="1100" dirty="0"/>
              <a:t>만료</a:t>
            </a:r>
            <a:r>
              <a:rPr lang="en-US" altLang="ko-KR" sz="1100" dirty="0"/>
              <a:t>/</a:t>
            </a:r>
            <a:r>
              <a:rPr lang="ko-KR" altLang="en-US" sz="1100" dirty="0"/>
              <a:t>폐기</a:t>
            </a:r>
            <a:r>
              <a:rPr lang="en-US" altLang="ko-KR" sz="1100" dirty="0"/>
              <a:t>/</a:t>
            </a:r>
            <a:r>
              <a:rPr lang="ko-KR" altLang="en-US" sz="1100" dirty="0"/>
              <a:t>승인요청 중 게시물의 상태를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전체를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만료 </a:t>
            </a:r>
            <a:r>
              <a:rPr lang="en-US" altLang="ko-KR" sz="1100" dirty="0"/>
              <a:t>: </a:t>
            </a:r>
            <a:r>
              <a:rPr lang="ko-KR" altLang="en-US" sz="1100" dirty="0"/>
              <a:t>기간이 만료된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폐기 </a:t>
            </a:r>
            <a:r>
              <a:rPr lang="en-US" altLang="ko-KR" sz="1100" dirty="0"/>
              <a:t>: </a:t>
            </a:r>
            <a:r>
              <a:rPr lang="ko-KR" altLang="en-US" sz="1100" dirty="0"/>
              <a:t>폐기된 게시물을 제공합니다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폐기된 상태에서 복원 및 완전 삭제가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승인요청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관리자에게 승인요청을 한 게시물을 제공합니다</a:t>
            </a:r>
            <a:r>
              <a:rPr lang="en-US" altLang="ko-KR" sz="1100" dirty="0"/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4878976-62BC-457E-A86C-9CB09B52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75" y="3824289"/>
            <a:ext cx="357073" cy="10144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7C010D1-7F0C-B357-3AE1-5384E45E61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2496" y="3151493"/>
            <a:ext cx="566854" cy="2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1359</Words>
  <Application>Microsoft Office PowerPoint</Application>
  <PresentationFormat>와이드스크린</PresentationFormat>
  <Paragraphs>205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565</cp:revision>
  <dcterms:created xsi:type="dcterms:W3CDTF">2021-01-26T03:26:19Z</dcterms:created>
  <dcterms:modified xsi:type="dcterms:W3CDTF">2022-09-26T02:55:42Z</dcterms:modified>
</cp:coreProperties>
</file>