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8" r:id="rId3"/>
    <p:sldId id="261" r:id="rId4"/>
    <p:sldId id="322" r:id="rId5"/>
    <p:sldId id="356" r:id="rId6"/>
    <p:sldId id="324" r:id="rId7"/>
    <p:sldId id="328" r:id="rId8"/>
    <p:sldId id="326" r:id="rId9"/>
    <p:sldId id="327" r:id="rId10"/>
    <p:sldId id="329" r:id="rId11"/>
    <p:sldId id="358" r:id="rId12"/>
    <p:sldId id="360" r:id="rId13"/>
    <p:sldId id="361" r:id="rId14"/>
    <p:sldId id="362" r:id="rId15"/>
    <p:sldId id="333" r:id="rId16"/>
    <p:sldId id="334" r:id="rId17"/>
    <p:sldId id="355" r:id="rId18"/>
    <p:sldId id="336" r:id="rId19"/>
    <p:sldId id="338" r:id="rId20"/>
    <p:sldId id="337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7" r:id="rId3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4285F4"/>
    <a:srgbClr val="D5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33" autoAdjust="0"/>
    <p:restoredTop sz="95850" autoAdjust="0"/>
  </p:normalViewPr>
  <p:slideViewPr>
    <p:cSldViewPr snapToGrid="0">
      <p:cViewPr varScale="1">
        <p:scale>
          <a:sx n="96" d="100"/>
          <a:sy n="96" d="100"/>
        </p:scale>
        <p:origin x="10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D7A6C9D-BAB0-4988-A175-BA5FB13FFF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E996E98-91CA-4E51-8CAD-8CF148A33D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135F0-1ECA-4380-A477-76D6C0EDD1E8}" type="datetimeFigureOut">
              <a:rPr lang="ko-KR" altLang="en-US" smtClean="0"/>
              <a:t>2023-08-09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7C45718-CD9A-4774-8FA9-0106694FFC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D808A76-FC2A-49C0-8A14-EA8FA52F7E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8E4BB-B4DB-4B02-B543-461DC97382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52178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9DB07-FD48-41FE-BAEB-8507EDE3FFF7}" type="datetimeFigureOut">
              <a:rPr lang="ko-KR" altLang="en-US" smtClean="0"/>
              <a:t>2023-08-09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38792-24A0-4A11-8F1C-CA1576FACC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62088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3">
            <a:extLst>
              <a:ext uri="{FF2B5EF4-FFF2-40B4-BE49-F238E27FC236}">
                <a16:creationId xmlns:a16="http://schemas.microsoft.com/office/drawing/2014/main" id="{2CADD196-7616-472A-BDF1-55BC59962A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8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8" name="Rettangolo 4">
            <a:extLst>
              <a:ext uri="{FF2B5EF4-FFF2-40B4-BE49-F238E27FC236}">
                <a16:creationId xmlns:a16="http://schemas.microsoft.com/office/drawing/2014/main" id="{6472593A-40E2-4186-B765-28FB72EFBEBE}"/>
              </a:ext>
            </a:extLst>
          </p:cNvPr>
          <p:cNvSpPr/>
          <p:nvPr userDrawn="1"/>
        </p:nvSpPr>
        <p:spPr>
          <a:xfrm>
            <a:off x="0" y="6202929"/>
            <a:ext cx="12192000" cy="666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12A829C7-137E-4F83-81C5-4C81C1C73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8593" y="1269814"/>
            <a:ext cx="5005114" cy="48197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68DCEE-C08D-44C1-B93E-A5515323BA7B}"/>
              </a:ext>
            </a:extLst>
          </p:cNvPr>
          <p:cNvSpPr txBox="1"/>
          <p:nvPr userDrawn="1"/>
        </p:nvSpPr>
        <p:spPr>
          <a:xfrm>
            <a:off x="1137678" y="1856505"/>
            <a:ext cx="535837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사용자 매뉴얼</a:t>
            </a:r>
            <a:endParaRPr lang="en-US" altLang="ko-KR" sz="31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1" name="그래픽 10">
            <a:extLst>
              <a:ext uri="{FF2B5EF4-FFF2-40B4-BE49-F238E27FC236}">
                <a16:creationId xmlns:a16="http://schemas.microsoft.com/office/drawing/2014/main" id="{E8545D91-C848-46FF-BC4E-582BEB4607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8235" y="6429682"/>
            <a:ext cx="1462751" cy="212537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13C3194E-E030-4F6D-8EA5-DE9AAD0C16E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34514" y="1282954"/>
            <a:ext cx="3332174" cy="48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0">
            <a:extLst>
              <a:ext uri="{FF2B5EF4-FFF2-40B4-BE49-F238E27FC236}">
                <a16:creationId xmlns:a16="http://schemas.microsoft.com/office/drawing/2014/main" id="{AAF88982-3276-4AF2-9970-86C546F62FC6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3351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5A91B-8AC3-4FC8-A1C8-D9B2A1BCF2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869073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50029C80-70F6-43AF-A61F-8ECA0644F444}"/>
              </a:ext>
            </a:extLst>
          </p:cNvPr>
          <p:cNvSpPr/>
          <p:nvPr userDrawn="1"/>
        </p:nvSpPr>
        <p:spPr>
          <a:xfrm>
            <a:off x="2785730" y="0"/>
            <a:ext cx="940627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6126DB9-1440-4DB4-BDAA-1A6F79FD4636}"/>
              </a:ext>
            </a:extLst>
          </p:cNvPr>
          <p:cNvSpPr/>
          <p:nvPr userDrawn="1"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9" name="슬라이드 번호 개체 틀 10">
            <a:extLst>
              <a:ext uri="{FF2B5EF4-FFF2-40B4-BE49-F238E27FC236}">
                <a16:creationId xmlns:a16="http://schemas.microsoft.com/office/drawing/2014/main" id="{02DD4841-E6EB-4350-8B21-B0A85F0F4243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3351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5A91B-8AC3-4FC8-A1C8-D9B2A1BCF2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052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1C210F6-F117-4239-A880-947D4C9C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1C5BD77-73CE-40E9-8CEF-6A15F6BB0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7795293-47E0-46FE-864A-791409A990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699FB-0F26-493D-8A63-BAFC948C6B5C}" type="datetimeFigureOut">
              <a:rPr lang="ko-KR" altLang="en-US" smtClean="0"/>
              <a:t>2023-08-09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5A3405-73C6-4616-B8D7-0C8EFE052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E7F8D5-7731-4AE6-BF0C-0D9583267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/>
              <a:t>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69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BA853741-D90B-48E5-A524-26F825207601}"/>
              </a:ext>
            </a:extLst>
          </p:cNvPr>
          <p:cNvSpPr txBox="1"/>
          <p:nvPr/>
        </p:nvSpPr>
        <p:spPr>
          <a:xfrm>
            <a:off x="1137678" y="5665874"/>
            <a:ext cx="3332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2022.04</a:t>
            </a:r>
            <a:endParaRPr lang="ko-KR" altLang="en-US" sz="10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7A7CA-3CF1-4FE0-B3B8-B3EA632A8654}"/>
              </a:ext>
            </a:extLst>
          </p:cNvPr>
          <p:cNvSpPr txBox="1"/>
          <p:nvPr/>
        </p:nvSpPr>
        <p:spPr>
          <a:xfrm>
            <a:off x="1137678" y="3055470"/>
            <a:ext cx="21883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[MY/</a:t>
            </a:r>
            <a:r>
              <a:rPr lang="ko-KR" altLang="en-US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환경설정</a:t>
            </a:r>
            <a:r>
              <a: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57742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0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업무알림이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왔음을 알려주는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하단 맨 오른쪽에 알림 모양 아이콘은 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수신알림을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뜻합니다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181015-4308-4D2F-A74F-A856868ACFC9}"/>
              </a:ext>
            </a:extLst>
          </p:cNvPr>
          <p:cNvSpPr txBox="1"/>
          <p:nvPr/>
        </p:nvSpPr>
        <p:spPr>
          <a:xfrm>
            <a:off x="3135185" y="184636"/>
            <a:ext cx="2162432" cy="38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알림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970439-8F90-49D3-A1FB-10BBCAA1160B}"/>
              </a:ext>
            </a:extLst>
          </p:cNvPr>
          <p:cNvSpPr txBox="1"/>
          <p:nvPr/>
        </p:nvSpPr>
        <p:spPr>
          <a:xfrm>
            <a:off x="3135184" y="540831"/>
            <a:ext cx="8586916" cy="133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수신알림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 받은 알림이 리스트로 제공됩니다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송신알림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송신한 알림이 리스트로 제공됩니다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알림에서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새창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메인창이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아닌 새창에서 확인이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E51BE78-0139-405A-AA8F-A5DFEE8F8D59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알림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1FF2D7E-5760-493E-9C5E-4E359E0EE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097" y="2009776"/>
            <a:ext cx="6823076" cy="45688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322C4799-2120-4CA7-A7AF-8DE7897D912C}"/>
              </a:ext>
            </a:extLst>
          </p:cNvPr>
          <p:cNvSpPr/>
          <p:nvPr/>
        </p:nvSpPr>
        <p:spPr>
          <a:xfrm>
            <a:off x="10353253" y="6338781"/>
            <a:ext cx="271325" cy="22572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CF7E9A99-A995-43E5-B2F4-7BC34E718BE9}"/>
              </a:ext>
            </a:extLst>
          </p:cNvPr>
          <p:cNvSpPr/>
          <p:nvPr/>
        </p:nvSpPr>
        <p:spPr>
          <a:xfrm>
            <a:off x="10094683" y="2443677"/>
            <a:ext cx="589959" cy="20575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3947A29-1BD4-4C67-B926-B994457FA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9107" y="3377151"/>
            <a:ext cx="2240880" cy="2961630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0F146B61-95F7-4B60-B9ED-2A151B704D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091" y="1635919"/>
            <a:ext cx="190500" cy="200025"/>
          </a:xfrm>
          <a:prstGeom prst="rect">
            <a:avLst/>
          </a:prstGeom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6A448328-D61A-48FC-8337-CA461CFC6401}"/>
              </a:ext>
            </a:extLst>
          </p:cNvPr>
          <p:cNvSpPr/>
          <p:nvPr/>
        </p:nvSpPr>
        <p:spPr>
          <a:xfrm>
            <a:off x="10779498" y="3838468"/>
            <a:ext cx="186160" cy="17631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7EC8913-27F7-A39C-092F-75B8387194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2964" y="2721546"/>
            <a:ext cx="1323417" cy="10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34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AB79828B-2EAD-9260-440B-677222251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494" y="1257818"/>
            <a:ext cx="7438317" cy="5172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760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</a:t>
            </a:r>
            <a:r>
              <a:rPr lang="ko-KR" altLang="en-US" sz="1050" dirty="0" err="1"/>
              <a:t>알림설정</a:t>
            </a: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050" dirty="0"/>
              <a:t>[</a:t>
            </a:r>
            <a:r>
              <a:rPr lang="ko-KR" altLang="en-US" sz="1050" dirty="0" err="1"/>
              <a:t>알림설정</a:t>
            </a:r>
            <a:r>
              <a:rPr lang="en-US" altLang="ko-KR" sz="1050" dirty="0"/>
              <a:t>]</a:t>
            </a:r>
            <a:r>
              <a:rPr lang="ko-KR" altLang="en-US" sz="1050" dirty="0"/>
              <a:t>에 대한 관리 기능을 제공합니다</a:t>
            </a:r>
            <a:r>
              <a:rPr lang="en-US" altLang="ko-KR" sz="1050" dirty="0"/>
              <a:t>.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삭제한 알림은 자동삭제에 있는 알림을 누르면 삭제된 알림을 볼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삭제 알림에서는 수신함으로 복원할 수 있는 버튼이 보입니다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181015-4308-4D2F-A74F-A856868ACFC9}"/>
              </a:ext>
            </a:extLst>
          </p:cNvPr>
          <p:cNvSpPr txBox="1"/>
          <p:nvPr/>
        </p:nvSpPr>
        <p:spPr>
          <a:xfrm>
            <a:off x="3135185" y="184636"/>
            <a:ext cx="2162432" cy="38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알림설정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970439-8F90-49D3-A1FB-10BBCAA1160B}"/>
              </a:ext>
            </a:extLst>
          </p:cNvPr>
          <p:cNvSpPr txBox="1"/>
          <p:nvPr/>
        </p:nvSpPr>
        <p:spPr>
          <a:xfrm>
            <a:off x="3135184" y="540831"/>
            <a:ext cx="8586916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알림</a:t>
            </a:r>
            <a:r>
              <a:rPr lang="en-US" altLang="ko-KR" sz="1100" dirty="0"/>
              <a:t>, </a:t>
            </a:r>
            <a:r>
              <a:rPr lang="ko-KR" altLang="en-US" sz="1100" dirty="0"/>
              <a:t>결재</a:t>
            </a:r>
            <a:r>
              <a:rPr lang="en-US" altLang="ko-KR" sz="1100" dirty="0"/>
              <a:t>, </a:t>
            </a:r>
            <a:r>
              <a:rPr lang="ko-KR" altLang="en-US" sz="1100" dirty="0"/>
              <a:t>사내메일</a:t>
            </a:r>
            <a:r>
              <a:rPr lang="en-US" altLang="ko-KR" sz="1100" dirty="0"/>
              <a:t>, </a:t>
            </a:r>
            <a:r>
              <a:rPr lang="ko-KR" altLang="en-US" sz="1100" dirty="0"/>
              <a:t>메일</a:t>
            </a:r>
            <a:r>
              <a:rPr lang="en-US" altLang="ko-KR" sz="1100" dirty="0"/>
              <a:t>, </a:t>
            </a:r>
            <a:r>
              <a:rPr lang="ko-KR" altLang="en-US" sz="1100" dirty="0"/>
              <a:t>일정</a:t>
            </a:r>
            <a:r>
              <a:rPr lang="en-US" altLang="ko-KR" sz="1100" dirty="0"/>
              <a:t>, </a:t>
            </a:r>
            <a:r>
              <a:rPr lang="ko-KR" altLang="en-US" sz="1100" dirty="0"/>
              <a:t>협업</a:t>
            </a:r>
            <a:r>
              <a:rPr lang="en-US" altLang="ko-KR" sz="1100" dirty="0"/>
              <a:t>, </a:t>
            </a:r>
            <a:r>
              <a:rPr lang="ko-KR" altLang="en-US" sz="1100" dirty="0"/>
              <a:t>자원예약</a:t>
            </a:r>
            <a:r>
              <a:rPr lang="en-US" altLang="ko-KR" sz="1100" dirty="0"/>
              <a:t>, </a:t>
            </a:r>
            <a:r>
              <a:rPr lang="ko-KR" altLang="en-US" sz="1100" dirty="0"/>
              <a:t>게시판</a:t>
            </a:r>
            <a:r>
              <a:rPr lang="en-US" altLang="ko-KR" sz="1100" dirty="0"/>
              <a:t>, </a:t>
            </a:r>
            <a:r>
              <a:rPr lang="ko-KR" altLang="en-US" sz="1100" dirty="0"/>
              <a:t>채팅</a:t>
            </a:r>
            <a:r>
              <a:rPr lang="en-US" altLang="ko-KR" sz="1100" dirty="0"/>
              <a:t>, </a:t>
            </a:r>
            <a:r>
              <a:rPr lang="ko-KR" altLang="en-US" sz="1100" dirty="0" err="1"/>
              <a:t>알림삭제</a:t>
            </a:r>
            <a:r>
              <a:rPr lang="ko-KR" altLang="en-US" sz="1100" dirty="0"/>
              <a:t> 설정에 체크해 놓으시면 </a:t>
            </a:r>
            <a:r>
              <a:rPr lang="en-US" altLang="ko-KR" sz="1100" dirty="0"/>
              <a:t>App, Web</a:t>
            </a:r>
            <a:r>
              <a:rPr lang="ko-KR" altLang="en-US" sz="1100" dirty="0"/>
              <a:t>에서 알림으로 받아볼 수 있습니다</a:t>
            </a:r>
            <a:r>
              <a:rPr lang="en-US" altLang="ko-KR" sz="1100" dirty="0"/>
              <a:t>.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E51BE78-0139-405A-AA8F-A5DFEE8F8D59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알림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설정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F5D2723-C594-421D-94CA-7C03A1FA2D2A}"/>
              </a:ext>
            </a:extLst>
          </p:cNvPr>
          <p:cNvSpPr/>
          <p:nvPr/>
        </p:nvSpPr>
        <p:spPr>
          <a:xfrm>
            <a:off x="6812756" y="4924446"/>
            <a:ext cx="170665" cy="15470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24ED596A-4F6A-4A74-87A3-DFB9BF799473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6983421" y="5001801"/>
            <a:ext cx="260950" cy="0"/>
          </a:xfrm>
          <a:prstGeom prst="straightConnector1">
            <a:avLst/>
          </a:prstGeom>
          <a:ln w="25400" cmpd="sng">
            <a:solidFill>
              <a:schemeClr val="accent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C8084159-6996-C7AC-BC41-D76D16CBD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433" y="4102579"/>
            <a:ext cx="4056249" cy="200062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322C4799-2120-4CA7-A7AF-8DE7897D912C}"/>
              </a:ext>
            </a:extLst>
          </p:cNvPr>
          <p:cNvSpPr/>
          <p:nvPr/>
        </p:nvSpPr>
        <p:spPr>
          <a:xfrm>
            <a:off x="5150246" y="2073115"/>
            <a:ext cx="161146" cy="15470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8580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990D939A-1A97-93D0-9C2C-8D5CACF74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653" y="1571801"/>
            <a:ext cx="6493953" cy="44908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채팅 리스트가 제공됩니다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181015-4308-4D2F-A74F-A856868ACFC9}"/>
              </a:ext>
            </a:extLst>
          </p:cNvPr>
          <p:cNvSpPr txBox="1"/>
          <p:nvPr/>
        </p:nvSpPr>
        <p:spPr>
          <a:xfrm>
            <a:off x="3135185" y="184636"/>
            <a:ext cx="2162432" cy="38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970439-8F90-49D3-A1FB-10BBCAA1160B}"/>
              </a:ext>
            </a:extLst>
          </p:cNvPr>
          <p:cNvSpPr txBox="1"/>
          <p:nvPr/>
        </p:nvSpPr>
        <p:spPr>
          <a:xfrm>
            <a:off x="3135184" y="540831"/>
            <a:ext cx="8586916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주고받은 채팅방을 리스트로 제공합니다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대화상태 선택 시 조직도에서 인원을 선택하여 개설할 채팅방에 초대가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조직도에서 부서별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내그룹별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검색이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67E7FAC-AE27-4B69-85F9-8409B7A36C1A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채팅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25594FCF-B500-46CA-BF4A-88D0B34ADCE0}"/>
              </a:ext>
            </a:extLst>
          </p:cNvPr>
          <p:cNvSpPr/>
          <p:nvPr/>
        </p:nvSpPr>
        <p:spPr>
          <a:xfrm flipV="1">
            <a:off x="4637882" y="1930088"/>
            <a:ext cx="222250" cy="225253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E3F3B670-E846-4C52-9A39-4D2B02A3ABAB}"/>
              </a:ext>
            </a:extLst>
          </p:cNvPr>
          <p:cNvCxnSpPr>
            <a:cxnSpLocks/>
            <a:stCxn id="18" idx="0"/>
          </p:cNvCxnSpPr>
          <p:nvPr/>
        </p:nvCxnSpPr>
        <p:spPr>
          <a:xfrm>
            <a:off x="4749007" y="2155341"/>
            <a:ext cx="211137" cy="633413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D1822349-861C-4048-9964-B970D0304261}"/>
              </a:ext>
            </a:extLst>
          </p:cNvPr>
          <p:cNvCxnSpPr>
            <a:cxnSpLocks/>
            <a:stCxn id="23" idx="0"/>
          </p:cNvCxnSpPr>
          <p:nvPr/>
        </p:nvCxnSpPr>
        <p:spPr>
          <a:xfrm>
            <a:off x="6798468" y="4087964"/>
            <a:ext cx="0" cy="896303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FF1DFE3F-C5B8-4282-BC68-D9B83BF9A2C8}"/>
              </a:ext>
            </a:extLst>
          </p:cNvPr>
          <p:cNvSpPr/>
          <p:nvPr/>
        </p:nvSpPr>
        <p:spPr>
          <a:xfrm flipV="1">
            <a:off x="6500811" y="3885838"/>
            <a:ext cx="595314" cy="20212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0207503-D935-ACB3-B1D3-D8D54C73A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499" y="2849099"/>
            <a:ext cx="4104171" cy="3580890"/>
          </a:xfrm>
          <a:prstGeom prst="rect">
            <a:avLst/>
          </a:prstGeom>
          <a:ln w="15875">
            <a:solidFill>
              <a:srgbClr val="FFC000"/>
            </a:solidFill>
          </a:ln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E9AE7FF7-4266-E240-CAB6-A64A34EBA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6632" y="2849099"/>
            <a:ext cx="2435755" cy="3580889"/>
          </a:xfrm>
          <a:prstGeom prst="rect">
            <a:avLst/>
          </a:prstGeom>
          <a:ln w="15875">
            <a:solidFill>
              <a:srgbClr val="FFC000"/>
            </a:solidFill>
          </a:ln>
        </p:spPr>
      </p:pic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FFB0A7DD-7A46-F62B-636E-C3A35279787D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8926670" y="4639544"/>
            <a:ext cx="169962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605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990D939A-1A97-93D0-9C2C-8D5CACF74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653" y="1571801"/>
            <a:ext cx="6493953" cy="44908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채팅 리스트가 제공됩니다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181015-4308-4D2F-A74F-A856868ACFC9}"/>
              </a:ext>
            </a:extLst>
          </p:cNvPr>
          <p:cNvSpPr txBox="1"/>
          <p:nvPr/>
        </p:nvSpPr>
        <p:spPr>
          <a:xfrm>
            <a:off x="3135185" y="184636"/>
            <a:ext cx="2162432" cy="38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970439-8F90-49D3-A1FB-10BBCAA1160B}"/>
              </a:ext>
            </a:extLst>
          </p:cNvPr>
          <p:cNvSpPr txBox="1"/>
          <p:nvPr/>
        </p:nvSpPr>
        <p:spPr>
          <a:xfrm>
            <a:off x="3135184" y="540831"/>
            <a:ext cx="8586916" cy="10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새채팅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_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원하는 상대를 검색 및 조직도 선택 후 채팅방을 개설할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하단바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채팅 기능에서도 쉽게 채팅이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알림 및 대화 검색이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67E7FAC-AE27-4B69-85F9-8409B7A36C1A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채팅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25594FCF-B500-46CA-BF4A-88D0B34ADCE0}"/>
              </a:ext>
            </a:extLst>
          </p:cNvPr>
          <p:cNvSpPr/>
          <p:nvPr/>
        </p:nvSpPr>
        <p:spPr>
          <a:xfrm flipV="1">
            <a:off x="9061380" y="1943409"/>
            <a:ext cx="466001" cy="20240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D1822349-861C-4048-9964-B970D0304261}"/>
              </a:ext>
            </a:extLst>
          </p:cNvPr>
          <p:cNvCxnSpPr>
            <a:cxnSpLocks/>
            <a:stCxn id="23" idx="0"/>
          </p:cNvCxnSpPr>
          <p:nvPr/>
        </p:nvCxnSpPr>
        <p:spPr>
          <a:xfrm>
            <a:off x="6798468" y="4087964"/>
            <a:ext cx="0" cy="896303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FF1DFE3F-C5B8-4282-BC68-D9B83BF9A2C8}"/>
              </a:ext>
            </a:extLst>
          </p:cNvPr>
          <p:cNvSpPr/>
          <p:nvPr/>
        </p:nvSpPr>
        <p:spPr>
          <a:xfrm flipV="1">
            <a:off x="6500811" y="3885838"/>
            <a:ext cx="595314" cy="20212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88FF3EC5-B197-96DB-80F7-BB8359D03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263" y="2872769"/>
            <a:ext cx="2770892" cy="3602159"/>
          </a:xfrm>
          <a:prstGeom prst="rect">
            <a:avLst/>
          </a:prstGeom>
          <a:ln w="15875">
            <a:solidFill>
              <a:schemeClr val="accent4"/>
            </a:solidFill>
          </a:ln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12A18C8A-5F44-DEB1-ED38-F3457302A153}"/>
              </a:ext>
            </a:extLst>
          </p:cNvPr>
          <p:cNvSpPr/>
          <p:nvPr/>
        </p:nvSpPr>
        <p:spPr>
          <a:xfrm flipV="1">
            <a:off x="8926512" y="5858460"/>
            <a:ext cx="233364" cy="20240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CA6FB215-663C-179E-30EB-E597F8126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0717" y="2348225"/>
            <a:ext cx="2617356" cy="38318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E3F3B670-E846-4C52-9A39-4D2B02A3ABAB}"/>
              </a:ext>
            </a:extLst>
          </p:cNvPr>
          <p:cNvCxnSpPr>
            <a:cxnSpLocks/>
            <a:stCxn id="18" idx="0"/>
          </p:cNvCxnSpPr>
          <p:nvPr/>
        </p:nvCxnSpPr>
        <p:spPr>
          <a:xfrm flipH="1">
            <a:off x="6677025" y="2145817"/>
            <a:ext cx="2617356" cy="645318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0F5B262C-A32A-A558-D449-38F916E8F5CE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9159876" y="5959664"/>
            <a:ext cx="134504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516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채팅 리스트가 제공됩니다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181015-4308-4D2F-A74F-A856868ACFC9}"/>
              </a:ext>
            </a:extLst>
          </p:cNvPr>
          <p:cNvSpPr txBox="1"/>
          <p:nvPr/>
        </p:nvSpPr>
        <p:spPr>
          <a:xfrm>
            <a:off x="3135185" y="184636"/>
            <a:ext cx="2162432" cy="38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970439-8F90-49D3-A1FB-10BBCAA1160B}"/>
              </a:ext>
            </a:extLst>
          </p:cNvPr>
          <p:cNvSpPr txBox="1"/>
          <p:nvPr/>
        </p:nvSpPr>
        <p:spPr>
          <a:xfrm>
            <a:off x="3135184" y="540831"/>
            <a:ext cx="8586916" cy="10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채팅방에서 이미지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파일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 문서함에서의 문서도 공유가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알림 및 대화 검색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초대하기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나가기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대화내용 다운로드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채팅방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제목 수정 등이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메뉴 선택 시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조회자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조회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답변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전달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복사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삭제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발송취소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자신이 보낸 채팅만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채팅방을 개설한 사람은 내보내기가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67E7FAC-AE27-4B69-85F9-8409B7A36C1A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채팅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B8C37C38-3D4F-E2DC-7862-0649480A2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652" y="1828102"/>
            <a:ext cx="3045317" cy="44890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3A3334DC-1A40-2785-9B3E-ED0AA1A49865}"/>
              </a:ext>
            </a:extLst>
          </p:cNvPr>
          <p:cNvSpPr/>
          <p:nvPr/>
        </p:nvSpPr>
        <p:spPr>
          <a:xfrm flipV="1">
            <a:off x="4509300" y="2672295"/>
            <a:ext cx="174619" cy="17956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DE97DE13-2344-FFA7-1FA9-FBF308917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891" y="2823270"/>
            <a:ext cx="3408361" cy="34938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8A0D090A-30BE-94B6-86F2-04291F02F93D}"/>
              </a:ext>
            </a:extLst>
          </p:cNvPr>
          <p:cNvSpPr/>
          <p:nvPr/>
        </p:nvSpPr>
        <p:spPr>
          <a:xfrm flipV="1">
            <a:off x="7743514" y="4033894"/>
            <a:ext cx="464655" cy="1076982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65EC3D56-B155-B9CB-0453-2824076C53CD}"/>
              </a:ext>
            </a:extLst>
          </p:cNvPr>
          <p:cNvSpPr/>
          <p:nvPr/>
        </p:nvSpPr>
        <p:spPr>
          <a:xfrm flipV="1">
            <a:off x="3200089" y="6048907"/>
            <a:ext cx="174619" cy="17956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9C110D7-A70B-B854-2E09-65529073C26F}"/>
              </a:ext>
            </a:extLst>
          </p:cNvPr>
          <p:cNvSpPr/>
          <p:nvPr/>
        </p:nvSpPr>
        <p:spPr>
          <a:xfrm flipV="1">
            <a:off x="4383570" y="6048907"/>
            <a:ext cx="174619" cy="17956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61550846-F9C6-2122-8323-C9839FD1CA9A}"/>
              </a:ext>
            </a:extLst>
          </p:cNvPr>
          <p:cNvSpPr/>
          <p:nvPr/>
        </p:nvSpPr>
        <p:spPr>
          <a:xfrm flipV="1">
            <a:off x="4640745" y="6048907"/>
            <a:ext cx="174619" cy="17956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75FB1211-39AB-B2A3-6C84-DEAD22CEB828}"/>
              </a:ext>
            </a:extLst>
          </p:cNvPr>
          <p:cNvSpPr/>
          <p:nvPr/>
        </p:nvSpPr>
        <p:spPr>
          <a:xfrm flipV="1">
            <a:off x="4328325" y="1906484"/>
            <a:ext cx="500850" cy="21282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1541EFEC-48AA-8576-303E-FF922151A155}"/>
              </a:ext>
            </a:extLst>
          </p:cNvPr>
          <p:cNvSpPr/>
          <p:nvPr/>
        </p:nvSpPr>
        <p:spPr>
          <a:xfrm flipV="1">
            <a:off x="6524314" y="5443594"/>
            <a:ext cx="3351206" cy="34760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5015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032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자신의 </a:t>
            </a:r>
            <a:r>
              <a:rPr lang="en-US" altLang="ko-KR" sz="1050" dirty="0"/>
              <a:t>ID</a:t>
            </a:r>
            <a:r>
              <a:rPr lang="ko-KR" altLang="en-US" sz="1050" dirty="0"/>
              <a:t>로 그룹웨어에 접속한 기록을 제공합니다</a:t>
            </a:r>
            <a:endParaRPr lang="en-US" altLang="ko-KR" sz="105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050" dirty="0"/>
              <a:t> PC </a:t>
            </a:r>
            <a:r>
              <a:rPr lang="ko-KR" altLang="en-US" sz="1050" dirty="0"/>
              <a:t>버전과 모바일 버전 접속을 구분하여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접속로그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B82A5D4-CB09-4499-901F-B88A4044EF76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접속로그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C6A97FF-A5DF-4E56-ABB8-8B461D646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705" y="3121583"/>
            <a:ext cx="2257258" cy="17035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08006C7-E4BC-E980-8535-B1D8DB3C0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683" y="1366733"/>
            <a:ext cx="7165873" cy="45846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3541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325E039C-F8E1-4279-9A39-152B7E54A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871" y="1373288"/>
            <a:ext cx="6831993" cy="47293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518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전자우편 환경설정</a:t>
            </a: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환경설정 메뉴를 이용해 서명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편지함 관리 등등의 그룹웨어 사용에 관한 전반적인 설정을 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이곳의 설정은 원할 때마다 수정하거나 삭제할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A2556F1-24C3-4252-812A-48484A5312AC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설정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메일</a:t>
            </a:r>
          </a:p>
        </p:txBody>
      </p:sp>
    </p:spTree>
    <p:extLst>
      <p:ext uri="{BB962C8B-B14F-4D97-AF65-F5344CB8AC3E}">
        <p14:creationId xmlns:p14="http://schemas.microsoft.com/office/powerpoint/2010/main" val="3367879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0F77215-01C7-BA12-1B85-A560DFC8E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215" y="2319154"/>
            <a:ext cx="5565236" cy="31900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A45D8FF-CA60-1847-575D-D5EF09DCE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638" y="2319154"/>
            <a:ext cx="4736256" cy="39153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032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서명</a:t>
            </a: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/>
              <a:t>메일을 보낼 때 내용 끝에 따라붙는 글입니다</a:t>
            </a:r>
            <a:r>
              <a:rPr lang="en-US" altLang="ko-KR" sz="1050" dirty="0"/>
              <a:t>. </a:t>
            </a:r>
            <a:r>
              <a:rPr lang="ko-KR" altLang="en-US" sz="1050" dirty="0"/>
              <a:t>포함 여부를 설정할 수 있습니다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D7BF51B-9883-46BA-B9F5-337CFC1079F6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설정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996804-4228-4FDD-862E-7509256A5C05}"/>
              </a:ext>
            </a:extLst>
          </p:cNvPr>
          <p:cNvSpPr txBox="1"/>
          <p:nvPr/>
        </p:nvSpPr>
        <p:spPr>
          <a:xfrm>
            <a:off x="3140264" y="1265016"/>
            <a:ext cx="8568345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서명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개까지 지원합니다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내용 작성 후 사용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저장을 선택합니다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작성 시 골라서 사용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4A2AC7BB-B019-4C53-A571-0C3763F9A793}"/>
              </a:ext>
            </a:extLst>
          </p:cNvPr>
          <p:cNvSpPr/>
          <p:nvPr/>
        </p:nvSpPr>
        <p:spPr>
          <a:xfrm flipV="1">
            <a:off x="3320480" y="2753518"/>
            <a:ext cx="534764" cy="163512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943846B-A649-4EB6-BF0A-7AFEADA6E6BF}"/>
              </a:ext>
            </a:extLst>
          </p:cNvPr>
          <p:cNvSpPr/>
          <p:nvPr/>
        </p:nvSpPr>
        <p:spPr>
          <a:xfrm>
            <a:off x="10871709" y="2674144"/>
            <a:ext cx="594010" cy="59723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9562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DD1C6A5-4A7C-BFE7-0AB1-8543B16D5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825" y="3570238"/>
            <a:ext cx="7352076" cy="26742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2003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</a:t>
            </a:r>
            <a:r>
              <a:rPr lang="ko-KR" altLang="en-US" sz="1050" dirty="0" err="1"/>
              <a:t>편지함관리</a:t>
            </a: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 제공되는 편지함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사내메일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수신함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내게쓴편지함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송신함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임시보관함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폐기함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스팸함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이외에 사용자가 수신한 메일을 분류하기 위하여 생성하게 되는 보관함을 관리하는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5C107D-89F5-41D5-BAB5-44B5EECB87AC}"/>
              </a:ext>
            </a:extLst>
          </p:cNvPr>
          <p:cNvSpPr txBox="1"/>
          <p:nvPr/>
        </p:nvSpPr>
        <p:spPr>
          <a:xfrm>
            <a:off x="3140264" y="1265016"/>
            <a:ext cx="8568345" cy="209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편지함 추가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추가 버튼을 눌러 새로운 편지함의 이름을 적습니다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편지함 수정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삭제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새로 생성된 편지함 우측의 수정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삭제를 눌러 생성된 편지함의 이름을 수정하거나 삭제할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삭제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비우기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삭제버튼을 누르면 현재 폴더 내의 메일이 삭제됩니다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읽음으로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현재 폴더 내의 메일이 읽음 상태로 변경됩니다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FC22DCC0-F248-4561-9784-836D39DE8481}"/>
              </a:ext>
            </a:extLst>
          </p:cNvPr>
          <p:cNvCxnSpPr>
            <a:cxnSpLocks/>
          </p:cNvCxnSpPr>
          <p:nvPr/>
        </p:nvCxnSpPr>
        <p:spPr>
          <a:xfrm flipH="1">
            <a:off x="10009385" y="4237877"/>
            <a:ext cx="342900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F76F8773-B625-49B3-8F94-F807E7672961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설정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메일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F598381-F02D-4D51-9FAB-5922DBC35F76}"/>
              </a:ext>
            </a:extLst>
          </p:cNvPr>
          <p:cNvSpPr/>
          <p:nvPr/>
        </p:nvSpPr>
        <p:spPr>
          <a:xfrm>
            <a:off x="10361809" y="4071239"/>
            <a:ext cx="703263" cy="32170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8791B77-A8E2-4A9B-671C-990BB400B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896" y="3580177"/>
            <a:ext cx="2819400" cy="914400"/>
          </a:xfrm>
          <a:prstGeom prst="rect">
            <a:avLst/>
          </a:prstGeom>
          <a:ln w="1587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455648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C7F08AF-0B14-CD44-94D0-01422C645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109" y="3026653"/>
            <a:ext cx="6679959" cy="20745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275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메일 필터링</a:t>
            </a: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자신에게 수신되는 메일을 사용자 보관함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편지함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과 연결하여 분류를 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5C107D-89F5-41D5-BAB5-44B5EECB87AC}"/>
              </a:ext>
            </a:extLst>
          </p:cNvPr>
          <p:cNvSpPr txBox="1"/>
          <p:nvPr/>
        </p:nvSpPr>
        <p:spPr>
          <a:xfrm>
            <a:off x="3140264" y="1265016"/>
            <a:ext cx="8568345" cy="1583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추가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버튼을 통해서 다음과 같이 작업을 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적당한 필터명을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- 4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가지 옵션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보낸사람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받는사람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메일제목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이동할 폴더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 원하는 내용을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(4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가지 옵션 간에는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AND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조건이 적용됩니다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 필터에 적용되는 메일을 저장할 메일 폴더를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메일전달</a:t>
            </a:r>
            <a:endParaRPr lang="en-US" altLang="ko-KR" sz="1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/>
              <a:t>이동할 폴더에서 </a:t>
            </a:r>
            <a:r>
              <a:rPr lang="en-US" altLang="ko-KR" sz="1100" dirty="0"/>
              <a:t>(@</a:t>
            </a:r>
            <a:r>
              <a:rPr lang="ko-KR" altLang="en-US" sz="1100" dirty="0"/>
              <a:t>메일전달</a:t>
            </a:r>
            <a:r>
              <a:rPr lang="en-US" altLang="ko-KR" sz="1100" dirty="0"/>
              <a:t>)</a:t>
            </a:r>
            <a:r>
              <a:rPr lang="ko-KR" altLang="en-US" sz="1100" dirty="0"/>
              <a:t>을 선택하면 필터링에 적용된 메일이 지정해둔 메일주소로 전달이 됩니다</a:t>
            </a:r>
            <a:r>
              <a:rPr lang="en-US" altLang="ko-KR" sz="1100" dirty="0"/>
              <a:t>.</a:t>
            </a:r>
            <a:r>
              <a:rPr lang="ko-KR" altLang="en-US" sz="1100" dirty="0"/>
              <a:t>  </a:t>
            </a:r>
            <a:endParaRPr lang="en-US" altLang="ko-KR" sz="1100" dirty="0"/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CA8EA82D-FD53-45B3-8177-C6A91E7C4D2B}"/>
              </a:ext>
            </a:extLst>
          </p:cNvPr>
          <p:cNvCxnSpPr>
            <a:cxnSpLocks/>
          </p:cNvCxnSpPr>
          <p:nvPr/>
        </p:nvCxnSpPr>
        <p:spPr>
          <a:xfrm flipH="1">
            <a:off x="9895651" y="3261564"/>
            <a:ext cx="254030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C45A7F66-E84C-4733-9E7F-E4733DEEFF84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설정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메일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9B509F00-E346-4F9B-B821-1FC03C7BACF3}"/>
              </a:ext>
            </a:extLst>
          </p:cNvPr>
          <p:cNvSpPr/>
          <p:nvPr/>
        </p:nvSpPr>
        <p:spPr>
          <a:xfrm>
            <a:off x="10148991" y="3119357"/>
            <a:ext cx="657915" cy="297921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69D56A5-46F9-45D9-70E6-7A0FE06CF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455" y="3169927"/>
            <a:ext cx="2797662" cy="1879027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C78D92C-EA1E-103A-55ED-8552832A4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6230" y="4319588"/>
            <a:ext cx="1384759" cy="2060454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C12B5E9B-1A2F-4001-8FA9-60FD1CA13661}"/>
              </a:ext>
            </a:extLst>
          </p:cNvPr>
          <p:cNvSpPr/>
          <p:nvPr/>
        </p:nvSpPr>
        <p:spPr>
          <a:xfrm>
            <a:off x="8305110" y="6207180"/>
            <a:ext cx="1367367" cy="16247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9542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1137678" y="1176021"/>
            <a:ext cx="3332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목차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8EEDD9-5A87-479A-AE03-D10CBE87AA82}"/>
              </a:ext>
            </a:extLst>
          </p:cNvPr>
          <p:cNvSpPr txBox="1"/>
          <p:nvPr/>
        </p:nvSpPr>
        <p:spPr>
          <a:xfrm>
            <a:off x="7722152" y="2138046"/>
            <a:ext cx="560612" cy="2258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01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02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03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04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05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8282764" y="2138046"/>
            <a:ext cx="1283627" cy="2258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200" dirty="0" err="1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내정보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환경설정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알림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채팅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접속로그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설정</a:t>
            </a:r>
          </a:p>
        </p:txBody>
      </p:sp>
    </p:spTree>
    <p:extLst>
      <p:ext uri="{BB962C8B-B14F-4D97-AF65-F5344CB8AC3E}">
        <p14:creationId xmlns:p14="http://schemas.microsoft.com/office/powerpoint/2010/main" val="597209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66CDC63A-5DB1-B203-F683-86C3D4523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185" y="3287580"/>
            <a:ext cx="7048500" cy="197532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65B3AE6-EB41-7613-FDEB-F82F71402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187" y="3290144"/>
            <a:ext cx="7048500" cy="19574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760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</a:t>
            </a:r>
            <a:r>
              <a:rPr lang="en-US" altLang="ko-KR" sz="1050" dirty="0"/>
              <a:t>POP3 </a:t>
            </a:r>
            <a:r>
              <a:rPr lang="ko-KR" altLang="en-US" sz="1050" dirty="0"/>
              <a:t>설정</a:t>
            </a: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기능은 외부에서 별도로 사용하는 메일 서버로부터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메일을 가지고 오도록 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기능은 해당 메일 서버가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POP3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서비스를 제공하는 경우에만 적용됩니다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5C107D-89F5-41D5-BAB5-44B5EECB87AC}"/>
              </a:ext>
            </a:extLst>
          </p:cNvPr>
          <p:cNvSpPr txBox="1"/>
          <p:nvPr/>
        </p:nvSpPr>
        <p:spPr>
          <a:xfrm>
            <a:off x="3140264" y="1265016"/>
            <a:ext cx="8568345" cy="1840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추가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버튼을 통하여 관련 외부메일계정 정보를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[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추가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버튼을 통해서 다음과 같이 작업을 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서버명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외부메일서버의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POP3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정보를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계정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비밀번호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외부메일서버의 계정정보를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포트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기본은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110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번 포트이지만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외부메일서버가 제공하는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POP3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포트가 다른 경우 해당되는 포트 정보를 입력하셔야 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보존옵션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메일을 가지고 온 후에 외부메일 계정에 있는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메일을 모두 삭제할 것인지를 체크합니다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전송옵션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외부메일서버로부터 메일을 가지고 오는 경우에 ‘모든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메일’을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가지고 올 것이지 아니면 ‘새로운 메일만’ 가지고 올 것인지를 체크합니다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CA8EA82D-FD53-45B3-8177-C6A91E7C4D2B}"/>
              </a:ext>
            </a:extLst>
          </p:cNvPr>
          <p:cNvCxnSpPr>
            <a:cxnSpLocks/>
          </p:cNvCxnSpPr>
          <p:nvPr/>
        </p:nvCxnSpPr>
        <p:spPr>
          <a:xfrm flipH="1">
            <a:off x="8124230" y="3512430"/>
            <a:ext cx="2106539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091BEA7-84BD-4C8D-A023-DB332AEBB6A6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설정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메일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3B48CE1-5FE0-43C2-A1E8-2F3426AAE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5916" y="3442442"/>
            <a:ext cx="2565643" cy="2421219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AD40387-5074-636E-BA9F-488946E278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528" y="3404081"/>
            <a:ext cx="2586751" cy="2469171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FDCB0497-16D5-AC91-635B-9F3F19BE2359}"/>
              </a:ext>
            </a:extLst>
          </p:cNvPr>
          <p:cNvSpPr/>
          <p:nvPr/>
        </p:nvSpPr>
        <p:spPr>
          <a:xfrm>
            <a:off x="10230769" y="3354561"/>
            <a:ext cx="657915" cy="31573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5903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E94E503-42AE-5052-311D-68682F172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902" y="2107889"/>
            <a:ext cx="7019925" cy="2252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518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메일수신거부</a:t>
            </a: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원치 않는 메일의 수신여부를 설정합니다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메일주소를 등록하여 수신을 거부할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5C107D-89F5-41D5-BAB5-44B5EECB87AC}"/>
              </a:ext>
            </a:extLst>
          </p:cNvPr>
          <p:cNvSpPr txBox="1"/>
          <p:nvPr/>
        </p:nvSpPr>
        <p:spPr>
          <a:xfrm>
            <a:off x="3140264" y="1265016"/>
            <a:ext cx="8568345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수신을 거부하고자 하는 메일주소나 이름을 입력하여 메일을 차단시킬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수신거부를 한 메일들은 당사가 기본 제공하는 ‘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스팸메일함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 에 저장이 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CA8EA82D-FD53-45B3-8177-C6A91E7C4D2B}"/>
              </a:ext>
            </a:extLst>
          </p:cNvPr>
          <p:cNvCxnSpPr>
            <a:cxnSpLocks/>
          </p:cNvCxnSpPr>
          <p:nvPr/>
        </p:nvCxnSpPr>
        <p:spPr>
          <a:xfrm flipH="1">
            <a:off x="9232763" y="2782359"/>
            <a:ext cx="959073" cy="7737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C0266EBE-56FE-43E0-80F6-0DEE3324127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설정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메일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89745FB-0CC2-0621-E915-6BA0EB7CC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928" y="2548905"/>
            <a:ext cx="2476500" cy="819150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666787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518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부재중 응답</a:t>
            </a: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기능은 부득이한 사정으로 일정 기간 동안 메일을 확인하지 못하는 경우 수신하는 메일들에 대해 부재중 응답 메일을 자동으로 발송하도록 제공하는 기능입니다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5C107D-89F5-41D5-BAB5-44B5EECB87AC}"/>
              </a:ext>
            </a:extLst>
          </p:cNvPr>
          <p:cNvSpPr txBox="1"/>
          <p:nvPr/>
        </p:nvSpPr>
        <p:spPr>
          <a:xfrm>
            <a:off x="3140264" y="1265016"/>
            <a:ext cx="8568345" cy="209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 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부재중 응답 기능을 사용할지를 선택합니다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부재중 응답 메일을 보낼 기간을 선택합니다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클릭 시 달력이 나타나게 되는데 이곳에서 원하는 날짜를 선택하여 주면 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옵션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[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환경설정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전자우편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서명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 설정한 내용을 부재중 응답 메일의 끝에 서명을 포함시킬지 여부를 관리합니다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내용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부재중 응답 메일의 내용을 입력합니다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91597CB-957C-4F33-A1B5-AAE4482ED77F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설정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메일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76996E2-4832-FB46-F87D-6404694DF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912" y="3475013"/>
            <a:ext cx="4946137" cy="30504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4776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0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메일전달 </a:t>
            </a:r>
            <a:r>
              <a:rPr lang="en-US" altLang="ko-KR" sz="1050" dirty="0"/>
              <a:t>(Forwarding)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메일전달 메뉴는 자신에게 온 메일들을 특정 주소로 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전달시키는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기능입니다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5C107D-89F5-41D5-BAB5-44B5EECB87AC}"/>
              </a:ext>
            </a:extLst>
          </p:cNvPr>
          <p:cNvSpPr txBox="1"/>
          <p:nvPr/>
        </p:nvSpPr>
        <p:spPr>
          <a:xfrm>
            <a:off x="3140264" y="1265016"/>
            <a:ext cx="8568345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메일전달은 기본적으로 자신의 편지함에 복사본을 남기지 않습니다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만약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자신의 편지함에 복사본을 남기고 싶은 경우에는 전달옵션을 체크해 주어야 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화면의 구성은 아래의 그림과 같이 되어 있으며 메일을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전달시킬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주소를 전달주소에 입력한 후 저장 버튼을 클릭합니다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21B5418-58B8-40C6-906C-B9F1FFC494D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설정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메일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89CB7E5-50DD-1334-CEDC-7C50C59DE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716" y="2459773"/>
            <a:ext cx="6903410" cy="26306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2416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0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메일옵션</a:t>
            </a: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기타 메일과 관련된 다양한 사용 환경을 설정할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5C107D-89F5-41D5-BAB5-44B5EECB87AC}"/>
              </a:ext>
            </a:extLst>
          </p:cNvPr>
          <p:cNvSpPr txBox="1"/>
          <p:nvPr/>
        </p:nvSpPr>
        <p:spPr>
          <a:xfrm>
            <a:off x="3140264" y="1265016"/>
            <a:ext cx="8792656" cy="1840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삭제옵션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메일을 삭제했을 때 폐기함으로 이동할 것인지 즉시 삭제할 것인지를 결정합니다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송신함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보낸 편지를 자동으로 송신함에 저장할지 여부를 관리합니다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화이트리스트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기능을 블랙리스트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스팸메일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 반대 기능으로서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주소록에 등록된 사용자와 조직도에 있는 사용자가 메일을 발송하는 경우에 메일 목록에서 메일 아이콘을 “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초록색’으로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표시하여 눈에 쉽게 띌 수 있도록 제공하는 기능입니다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D552057D-87F1-42E9-B0F4-ABADE9405A8A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설정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메일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C3AAC7F-32EF-474B-9F26-5122DEADA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052" y="3466622"/>
            <a:ext cx="6905625" cy="1885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7913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0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메일옵션</a:t>
            </a: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기타 메일과 관련된 다양한 사용 환경을 설정할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5C107D-89F5-41D5-BAB5-44B5EECB87AC}"/>
              </a:ext>
            </a:extLst>
          </p:cNvPr>
          <p:cNvSpPr txBox="1"/>
          <p:nvPr/>
        </p:nvSpPr>
        <p:spPr>
          <a:xfrm>
            <a:off x="3140264" y="1265016"/>
            <a:ext cx="8724076" cy="1840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삭제옵션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받은편지함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보낸편지함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보관함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내게쓴편지함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수신확인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스팸메일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임시보관함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폐기함 메일들의 보관 일수를 결정하고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경과된 메일은 자동으로 삭제되도록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인코딩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작성 시 기본으로 선택되는 인코딩을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기본적으로 우리나라에서는 한국어로 사용하지만 다른 외국에서 그룹웨어를 사용할 때는 기본 인코딩을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Unicode, UTF8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 설정해 놓으면 메일을 작성 시 기본 인코딩이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Unicode, UTF8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코드로 설정됩니다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0B055EF-233A-4FE6-8379-C618DBE79515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설정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메일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2AA6F8C-AF3B-472A-8CC9-E8DAE9770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247" y="3223845"/>
            <a:ext cx="6106110" cy="3336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540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0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메일옵션</a:t>
            </a: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기타 메일과 관련된 다양한 사용 환경을 설정할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5C107D-89F5-41D5-BAB5-44B5EECB87AC}"/>
              </a:ext>
            </a:extLst>
          </p:cNvPr>
          <p:cNvSpPr txBox="1"/>
          <p:nvPr/>
        </p:nvSpPr>
        <p:spPr>
          <a:xfrm>
            <a:off x="3140264" y="1265016"/>
            <a:ext cx="8568345" cy="1924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첨부링크위치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첨부링크의 위치를 본문상단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본문하단 중에 한가지를 설정할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발송지연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메일을 설정한 시간만큼 지연되어 발송합니다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발송된 메일은 설정된 시간이 경과되기 전까지 송신함에서 예약대기 상태로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예약취소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통해 발송 취소가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표시메일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기본적인 메일주소 외에 다른 표시메일들을 추가할 수 있으며 이 중에서 기본값을 선택할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 메일 주소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발송 시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발송자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메일 주소의 기본값을 의미합니다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 메일주소를 선택하면 자동 지정됩니다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4A03373-69EC-4F1B-9156-555EDA72072F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설정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메일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2DED2B9-B986-407B-AEE2-7FE5B29AB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002" y="3479281"/>
            <a:ext cx="6181725" cy="1981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2503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0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승인메일</a:t>
            </a: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승인메일 사용환경을 설정합니다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승인선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부재 설정 등을 설정하고 관리합니다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5C107D-89F5-41D5-BAB5-44B5EECB87AC}"/>
              </a:ext>
            </a:extLst>
          </p:cNvPr>
          <p:cNvSpPr txBox="1"/>
          <p:nvPr/>
        </p:nvSpPr>
        <p:spPr>
          <a:xfrm>
            <a:off x="3140264" y="1265016"/>
            <a:ext cx="8568345" cy="10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승인할 사람은 관리자가 개인별로 승인선을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부재중 설정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승인메일에서 부재중일 때 대리인을 사용하는지를 관리합니다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사용기간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부재중 설정의 사용기간을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대리인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부재중일 때 승인메일을 대리할 수 있도록 대리인을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911B701-1BA4-4B7D-8864-8677B83F3660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설정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메일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5D30065-9F3C-A067-E414-5BB1AF87A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198" y="2581037"/>
            <a:ext cx="7324475" cy="36385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1138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ECC6591-3A0C-5732-81FC-CFBDB7168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517" y="1384687"/>
            <a:ext cx="6788695" cy="46825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0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전자결재 환경설정</a:t>
            </a: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전자결재 사용에 있어서 다양한 개인 사용 환경을 설정하는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3943D29-AD51-4FEA-8A5D-632E0F2C21A0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설정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55AE37F-7A1A-1B1D-5546-B633D91C6603}"/>
              </a:ext>
            </a:extLst>
          </p:cNvPr>
          <p:cNvSpPr/>
          <p:nvPr/>
        </p:nvSpPr>
        <p:spPr>
          <a:xfrm>
            <a:off x="5667555" y="3899140"/>
            <a:ext cx="5115464" cy="405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7376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2345930-AA15-D1C4-CA46-7B976101E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517" y="1384687"/>
            <a:ext cx="6788695" cy="46825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2727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비밀번호</a:t>
            </a: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/>
              <a:t>결재자가 결재문서를 ‘승인’ 또는 ‘반려</a:t>
            </a:r>
            <a:r>
              <a:rPr lang="en-US" altLang="ko-KR" sz="1050" dirty="0"/>
              <a:t>’</a:t>
            </a:r>
            <a:r>
              <a:rPr lang="ko-KR" altLang="en-US" sz="1050" dirty="0"/>
              <a:t> 처리 시에 사용할 결재 비밀번호를 관리합니다</a:t>
            </a:r>
            <a:r>
              <a:rPr lang="en-US" altLang="ko-KR" sz="105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050" dirty="0"/>
              <a:t>  (</a:t>
            </a:r>
            <a:r>
              <a:rPr lang="ko-KR" altLang="en-US" sz="1050" dirty="0" err="1"/>
              <a:t>사용않음</a:t>
            </a:r>
            <a:r>
              <a:rPr lang="ko-KR" altLang="en-US" sz="1050" dirty="0"/>
              <a:t> 인 경우 승인</a:t>
            </a:r>
            <a:r>
              <a:rPr lang="en-US" altLang="ko-KR" sz="1050" dirty="0"/>
              <a:t>/</a:t>
            </a:r>
            <a:r>
              <a:rPr lang="ko-KR" altLang="en-US" sz="1050" dirty="0"/>
              <a:t>반려 처리 시 비밀번호 입력 없이 바로 처리 됩니다</a:t>
            </a:r>
            <a:r>
              <a:rPr lang="en-US" altLang="ko-KR" sz="1050" dirty="0"/>
              <a:t>.)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/>
              <a:t>설정된 비밀번호는 그룹웨어 로그인 비밀번호와 별도로 지정되며 분실 시 관리자에게 문의 바랍니다</a:t>
            </a:r>
            <a:r>
              <a:rPr lang="en-US" altLang="ko-KR" sz="1050" dirty="0"/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0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C9CE868-5FBB-4D5F-B0AA-E991EEC866B9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설정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</a:t>
            </a:r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CEBB1499-7ACE-468F-93F5-A2DDF7356E7C}"/>
              </a:ext>
            </a:extLst>
          </p:cNvPr>
          <p:cNvSpPr/>
          <p:nvPr/>
        </p:nvSpPr>
        <p:spPr>
          <a:xfrm>
            <a:off x="5257456" y="1898780"/>
            <a:ext cx="357187" cy="0"/>
          </a:xfrm>
          <a:custGeom>
            <a:avLst/>
            <a:gdLst>
              <a:gd name="connsiteX0" fmla="*/ 0 w 357187"/>
              <a:gd name="connsiteY0" fmla="*/ 0 h 0"/>
              <a:gd name="connsiteX1" fmla="*/ 357187 w 35718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7187">
                <a:moveTo>
                  <a:pt x="0" y="0"/>
                </a:moveTo>
                <a:lnTo>
                  <a:pt x="357187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0ED08B81-2B2B-45E4-AF8C-0F44C7BCB9D9}"/>
              </a:ext>
            </a:extLst>
          </p:cNvPr>
          <p:cNvSpPr/>
          <p:nvPr/>
        </p:nvSpPr>
        <p:spPr>
          <a:xfrm>
            <a:off x="5614642" y="1900367"/>
            <a:ext cx="5607051" cy="355600"/>
          </a:xfrm>
          <a:custGeom>
            <a:avLst/>
            <a:gdLst>
              <a:gd name="connsiteX0" fmla="*/ 19050 w 5873750"/>
              <a:gd name="connsiteY0" fmla="*/ 0 h 355600"/>
              <a:gd name="connsiteX1" fmla="*/ 381000 w 5873750"/>
              <a:gd name="connsiteY1" fmla="*/ 0 h 355600"/>
              <a:gd name="connsiteX2" fmla="*/ 5873750 w 5873750"/>
              <a:gd name="connsiteY2" fmla="*/ 355600 h 355600"/>
              <a:gd name="connsiteX3" fmla="*/ 0 w 5873750"/>
              <a:gd name="connsiteY3" fmla="*/ 355600 h 355600"/>
              <a:gd name="connsiteX4" fmla="*/ 19050 w 5873750"/>
              <a:gd name="connsiteY4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3750" h="355600">
                <a:moveTo>
                  <a:pt x="19050" y="0"/>
                </a:moveTo>
                <a:lnTo>
                  <a:pt x="381000" y="0"/>
                </a:lnTo>
                <a:lnTo>
                  <a:pt x="5873750" y="355600"/>
                </a:lnTo>
                <a:lnTo>
                  <a:pt x="0" y="355600"/>
                </a:lnTo>
                <a:lnTo>
                  <a:pt x="19050" y="0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  <a:alpha val="20000"/>
                </a:schemeClr>
              </a:gs>
              <a:gs pos="100000">
                <a:schemeClr val="tx1">
                  <a:lumMod val="75000"/>
                  <a:lumOff val="25000"/>
                  <a:alpha val="2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89D7BE6-18AE-1027-8E7D-4DC402614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185" y="2255967"/>
            <a:ext cx="5614508" cy="2167494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958858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B53BBB79-DC48-599A-E952-56E594A71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498" y="1464445"/>
            <a:ext cx="6828726" cy="46455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19C7A4-D8B0-4784-9C94-6B20A89FC1A4}"/>
              </a:ext>
            </a:extLst>
          </p:cNvPr>
          <p:cNvSpPr txBox="1"/>
          <p:nvPr/>
        </p:nvSpPr>
        <p:spPr>
          <a:xfrm>
            <a:off x="255141" y="3436328"/>
            <a:ext cx="2530589" cy="79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사용 환경 설정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개인 정보 등 다양한 설정에 대한 관리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9E7CA-2107-4F60-9DB5-C83CD01098B8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THE GWARE &gt; MY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0A31C8-D645-4726-B705-69DA41FB0354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FE241C0C-E851-4536-A44A-EF2EE74FD771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MY/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환경설정</a:t>
            </a:r>
          </a:p>
        </p:txBody>
      </p:sp>
    </p:spTree>
    <p:extLst>
      <p:ext uri="{BB962C8B-B14F-4D97-AF65-F5344CB8AC3E}">
        <p14:creationId xmlns:p14="http://schemas.microsoft.com/office/powerpoint/2010/main" val="2115860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F7435DC-FB58-8A0D-7508-2BDBFBC11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298" y="2651183"/>
            <a:ext cx="6323845" cy="20343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0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전자서명</a:t>
            </a: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결재에 사용할 사인이나 도장을 설정합니다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결재문서의 헤더에 표시됩니다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5C107D-89F5-41D5-BAB5-44B5EECB87AC}"/>
              </a:ext>
            </a:extLst>
          </p:cNvPr>
          <p:cNvSpPr txBox="1"/>
          <p:nvPr/>
        </p:nvSpPr>
        <p:spPr>
          <a:xfrm>
            <a:off x="3140264" y="1265016"/>
            <a:ext cx="8776119" cy="1329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전자결재에서 사용할 자신의 사인이나 도장 등 서명을 설정할 수 있습니다</a:t>
            </a:r>
            <a:r>
              <a:rPr lang="en-US" altLang="ko-KR" sz="1100" dirty="0"/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사인 업로드 </a:t>
            </a:r>
            <a:r>
              <a:rPr lang="en-US" altLang="ko-KR" sz="1100" dirty="0"/>
              <a:t>: </a:t>
            </a:r>
            <a:r>
              <a:rPr lang="ko-KR" altLang="en-US" sz="1100" dirty="0"/>
              <a:t>클릭 시 파일을 업로드할 수 있습니다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만들기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직인형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(4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글자 사각형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빨간직인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또는 사인형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글자가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이미지화됨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직접작성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마우스로 그리기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선택하고 글씨체 및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직인에 들어갈 내용을 작성하여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100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40A94E0-6C58-40D4-B65B-B5FC9B6CD942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설정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04DFBDC3-CACD-46A9-99F6-C80C6347660D}"/>
              </a:ext>
            </a:extLst>
          </p:cNvPr>
          <p:cNvSpPr/>
          <p:nvPr/>
        </p:nvSpPr>
        <p:spPr>
          <a:xfrm>
            <a:off x="9397314" y="2719229"/>
            <a:ext cx="478593" cy="227171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49D3750A-EA89-4389-9879-C513AF01AECC}"/>
              </a:ext>
            </a:extLst>
          </p:cNvPr>
          <p:cNvCxnSpPr>
            <a:cxnSpLocks/>
          </p:cNvCxnSpPr>
          <p:nvPr/>
        </p:nvCxnSpPr>
        <p:spPr>
          <a:xfrm>
            <a:off x="9628948" y="2946400"/>
            <a:ext cx="0" cy="28448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B52DAD53-160B-6CB1-1CB3-FE8FCECEC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223" y="3351712"/>
            <a:ext cx="3219450" cy="1314450"/>
          </a:xfrm>
          <a:prstGeom prst="rect">
            <a:avLst/>
          </a:prstGeom>
          <a:ln w="1587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885669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F452B8E-85B3-441F-12A4-67748D78D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667" y="3033366"/>
            <a:ext cx="5717695" cy="31796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부재설정</a:t>
            </a: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부재중 결재 처리 방식을 설정합니다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다양한 부재옵션을 선택할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5C107D-89F5-41D5-BAB5-44B5EECB87AC}"/>
              </a:ext>
            </a:extLst>
          </p:cNvPr>
          <p:cNvSpPr txBox="1"/>
          <p:nvPr/>
        </p:nvSpPr>
        <p:spPr>
          <a:xfrm>
            <a:off x="3140264" y="1265016"/>
            <a:ext cx="8568345" cy="1583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결재자가 부재중인 경우 자신에게 온 결재문서를 처리하는 방식을 설정합니다</a:t>
            </a:r>
            <a:r>
              <a:rPr lang="en-US" altLang="ko-KR" sz="1100" dirty="0"/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  - </a:t>
            </a:r>
            <a:r>
              <a:rPr lang="ko-KR" altLang="en-US" sz="1100" dirty="0"/>
              <a:t>사용 </a:t>
            </a:r>
            <a:r>
              <a:rPr lang="en-US" altLang="ko-KR" sz="1100" dirty="0"/>
              <a:t>: </a:t>
            </a:r>
            <a:r>
              <a:rPr lang="ko-KR" altLang="en-US" sz="1100" dirty="0"/>
              <a:t>부재중 설정이 적용되는 기간을 설정합니다</a:t>
            </a:r>
            <a:r>
              <a:rPr lang="en-US" altLang="ko-KR" sz="1100" dirty="0"/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  - </a:t>
            </a:r>
            <a:r>
              <a:rPr lang="ko-KR" altLang="en-US" sz="1100" dirty="0"/>
              <a:t>대리인 </a:t>
            </a:r>
            <a:r>
              <a:rPr lang="en-US" altLang="ko-KR" sz="1100" dirty="0"/>
              <a:t>: </a:t>
            </a:r>
            <a:r>
              <a:rPr lang="ko-KR" altLang="en-US" sz="1100" dirty="0"/>
              <a:t>자신에게 온 결재문서를 지정한 대리인이 결재를 하게 됩니다</a:t>
            </a:r>
            <a:r>
              <a:rPr lang="en-US" altLang="ko-KR" sz="1100" dirty="0"/>
              <a:t>. (</a:t>
            </a:r>
            <a:r>
              <a:rPr lang="ko-KR" altLang="en-US" sz="1100" dirty="0" err="1"/>
              <a:t>결재칸에</a:t>
            </a:r>
            <a:r>
              <a:rPr lang="ko-KR" altLang="en-US" sz="1100" dirty="0"/>
              <a:t> 대리인의 결재서명이 </a:t>
            </a:r>
            <a:r>
              <a:rPr lang="ko-KR" altLang="en-US" sz="1100" dirty="0" err="1"/>
              <a:t>들어감</a:t>
            </a:r>
            <a:r>
              <a:rPr lang="en-US" altLang="ko-KR" sz="1100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  - </a:t>
            </a:r>
            <a:r>
              <a:rPr lang="ko-KR" altLang="en-US" sz="1100" dirty="0"/>
              <a:t>자동승인 </a:t>
            </a:r>
            <a:r>
              <a:rPr lang="en-US" altLang="ko-KR" sz="1100" dirty="0"/>
              <a:t>: </a:t>
            </a:r>
            <a:r>
              <a:rPr lang="ko-KR" altLang="en-US" sz="1100" dirty="0"/>
              <a:t>본인 앞으로 오는 결재 문서는 ‘승인’ 처리를 합니다</a:t>
            </a:r>
            <a:r>
              <a:rPr lang="en-US" altLang="ko-KR" sz="1100" dirty="0"/>
              <a:t>. </a:t>
            </a:r>
            <a:r>
              <a:rPr lang="ko-KR" altLang="en-US" sz="1100" dirty="0"/>
              <a:t>단</a:t>
            </a:r>
            <a:r>
              <a:rPr lang="en-US" altLang="ko-KR" sz="1100" dirty="0"/>
              <a:t>, </a:t>
            </a:r>
            <a:r>
              <a:rPr lang="ko-KR" altLang="en-US" sz="1100" dirty="0"/>
              <a:t>부재사유를 입력하게 되면 결재자 의견으로 처리가 됩니다</a:t>
            </a:r>
            <a:r>
              <a:rPr lang="en-US" altLang="ko-KR" sz="1100" dirty="0"/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  - </a:t>
            </a:r>
            <a:r>
              <a:rPr lang="ko-KR" altLang="en-US" sz="1100" dirty="0" err="1"/>
              <a:t>후결</a:t>
            </a:r>
            <a:r>
              <a:rPr lang="ko-KR" altLang="en-US" sz="1100" dirty="0"/>
              <a:t> </a:t>
            </a:r>
            <a:r>
              <a:rPr lang="en-US" altLang="ko-KR" sz="1100" dirty="0"/>
              <a:t>: </a:t>
            </a:r>
            <a:r>
              <a:rPr lang="ko-KR" altLang="en-US" sz="1100" dirty="0"/>
              <a:t>자신에게 온 결재문서를 자신은 결재를 하지 않고 다음 결재자에게 자동으로 결재권이 넘어가도록 합니다</a:t>
            </a:r>
            <a:r>
              <a:rPr lang="en-US" altLang="ko-KR" sz="1100" dirty="0"/>
              <a:t>. </a:t>
            </a:r>
            <a:r>
              <a:rPr lang="ko-KR" altLang="en-US" sz="1100" dirty="0"/>
              <a:t>이후 결재자들이 모두 결재를 하게 되면 이 결재문서를 최종 결재 완료가 됩니다</a:t>
            </a:r>
            <a:r>
              <a:rPr lang="en-US" altLang="ko-KR" sz="1100" dirty="0"/>
              <a:t>. </a:t>
            </a:r>
            <a:r>
              <a:rPr lang="ko-KR" altLang="en-US" sz="1100" dirty="0"/>
              <a:t>이후 </a:t>
            </a:r>
            <a:r>
              <a:rPr lang="ko-KR" altLang="en-US" sz="1100" dirty="0" err="1"/>
              <a:t>후결자는</a:t>
            </a:r>
            <a:r>
              <a:rPr lang="ko-KR" altLang="en-US" sz="1100" dirty="0"/>
              <a:t> 결재 처리함에서 해당 결재문서를 조회만 가능합니다</a:t>
            </a:r>
            <a:r>
              <a:rPr lang="en-US" altLang="ko-KR" sz="1100" dirty="0"/>
              <a:t>.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4DD53B4-C182-453E-89AC-44A8D52AB7A7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설정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</a:t>
            </a:r>
          </a:p>
        </p:txBody>
      </p:sp>
    </p:spTree>
    <p:extLst>
      <p:ext uri="{BB962C8B-B14F-4D97-AF65-F5344CB8AC3E}">
        <p14:creationId xmlns:p14="http://schemas.microsoft.com/office/powerpoint/2010/main" val="37412841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8BCDDA5-9676-B5AB-ADA4-D0A463336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579" y="2846825"/>
            <a:ext cx="5457964" cy="2194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0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결재선</a:t>
            </a: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 문서 작성 시 사용할 다양한 결재선을 미리 설정하는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5C107D-89F5-41D5-BAB5-44B5EECB87AC}"/>
              </a:ext>
            </a:extLst>
          </p:cNvPr>
          <p:cNvSpPr txBox="1"/>
          <p:nvPr/>
        </p:nvSpPr>
        <p:spPr>
          <a:xfrm>
            <a:off x="3140264" y="1265016"/>
            <a:ext cx="8568345" cy="133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/>
              <a:t>[</a:t>
            </a:r>
            <a:r>
              <a:rPr lang="ko-KR" altLang="en-US" sz="1100" dirty="0"/>
              <a:t>추가</a:t>
            </a:r>
            <a:r>
              <a:rPr lang="en-US" altLang="ko-KR" sz="1100" dirty="0"/>
              <a:t>] </a:t>
            </a:r>
            <a:r>
              <a:rPr lang="ko-KR" altLang="en-US" sz="1100" dirty="0"/>
              <a:t>버튼을 통해서 다양한 개인의 결재선을 추가할 수 있습니다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 err="1"/>
              <a:t>결재선명</a:t>
            </a:r>
            <a:r>
              <a:rPr lang="ko-KR" altLang="en-US" sz="1100" dirty="0"/>
              <a:t> </a:t>
            </a:r>
            <a:r>
              <a:rPr lang="en-US" altLang="ko-KR" sz="1100" dirty="0"/>
              <a:t>: </a:t>
            </a:r>
            <a:r>
              <a:rPr lang="ko-KR" altLang="en-US" sz="1100" dirty="0"/>
              <a:t>향후 쉽게 기억할 수 있는 적당한 결재선의 이름을 입력합니다</a:t>
            </a:r>
            <a:r>
              <a:rPr lang="en-US" altLang="ko-KR" sz="1100" dirty="0"/>
              <a:t>. 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/>
              <a:t>분류 </a:t>
            </a:r>
            <a:r>
              <a:rPr lang="en-US" altLang="ko-KR" sz="1100" dirty="0"/>
              <a:t>: </a:t>
            </a:r>
            <a:r>
              <a:rPr lang="ko-KR" altLang="en-US" sz="1100" dirty="0"/>
              <a:t>적당한 결재선 분류를 지정하거나 새분류를 입력합니다</a:t>
            </a:r>
            <a:r>
              <a:rPr lang="en-US" altLang="ko-KR" sz="1100" dirty="0"/>
              <a:t>. </a:t>
            </a:r>
            <a:r>
              <a:rPr lang="ko-KR" altLang="en-US" sz="1100" dirty="0"/>
              <a:t>입력하지 않는 경우에 모두 ‘</a:t>
            </a:r>
            <a:r>
              <a:rPr lang="ko-KR" altLang="en-US" sz="1100" dirty="0" err="1"/>
              <a:t>미분류’로</a:t>
            </a:r>
            <a:r>
              <a:rPr lang="ko-KR" altLang="en-US" sz="1100" dirty="0"/>
              <a:t> 처리합니다</a:t>
            </a:r>
            <a:r>
              <a:rPr lang="en-US" altLang="ko-KR" sz="1100" dirty="0"/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/>
              <a:t>결재선 </a:t>
            </a:r>
            <a:r>
              <a:rPr lang="en-US" altLang="ko-KR" sz="1100" dirty="0"/>
              <a:t>: </a:t>
            </a:r>
            <a:r>
              <a:rPr lang="ko-KR" altLang="en-US" sz="1100" dirty="0"/>
              <a:t>결재선을 지정합니다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참조자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결재선의 참조자를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C3E351AB-03B9-4D82-A732-E86880137E6B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설정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B10AD30-EB71-433D-B33D-348713A0EDA8}"/>
              </a:ext>
            </a:extLst>
          </p:cNvPr>
          <p:cNvGrpSpPr/>
          <p:nvPr/>
        </p:nvGrpSpPr>
        <p:grpSpPr>
          <a:xfrm>
            <a:off x="8157640" y="3212710"/>
            <a:ext cx="519439" cy="401798"/>
            <a:chOff x="6931711" y="3655284"/>
            <a:chExt cx="496506" cy="384060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9994F871-D370-40CD-AB2D-641CACE1E80A}"/>
                </a:ext>
              </a:extLst>
            </p:cNvPr>
            <p:cNvSpPr/>
            <p:nvPr/>
          </p:nvSpPr>
          <p:spPr>
            <a:xfrm>
              <a:off x="6931711" y="3655284"/>
              <a:ext cx="496506" cy="228681"/>
            </a:xfrm>
            <a:prstGeom prst="rect">
              <a:avLst/>
            </a:prstGeom>
            <a:noFill/>
            <a:ln w="222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8" name="직선 화살표 연결선 17">
              <a:extLst>
                <a:ext uri="{FF2B5EF4-FFF2-40B4-BE49-F238E27FC236}">
                  <a16:creationId xmlns:a16="http://schemas.microsoft.com/office/drawing/2014/main" id="{3BD6052A-0EE4-44A5-A671-D97EE7975A55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>
              <a:off x="7179965" y="3883965"/>
              <a:ext cx="0" cy="155379"/>
            </a:xfrm>
            <a:prstGeom prst="straightConnector1">
              <a:avLst/>
            </a:prstGeom>
            <a:ln w="19050" cmpd="sng">
              <a:solidFill>
                <a:schemeClr val="accent4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그림 5">
            <a:extLst>
              <a:ext uri="{FF2B5EF4-FFF2-40B4-BE49-F238E27FC236}">
                <a16:creationId xmlns:a16="http://schemas.microsoft.com/office/drawing/2014/main" id="{C110C9AF-D863-C219-A2D2-AEE56A63C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404" y="3703290"/>
            <a:ext cx="4331980" cy="2622132"/>
          </a:xfrm>
          <a:prstGeom prst="rect">
            <a:avLst/>
          </a:prstGeom>
          <a:ln w="1587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9117675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EF48D5C-5C6F-6181-DFFC-222AA928F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466" y="3007519"/>
            <a:ext cx="5572220" cy="284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0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</a:t>
            </a:r>
            <a:r>
              <a:rPr lang="ko-KR" altLang="en-US" sz="1050" dirty="0" err="1"/>
              <a:t>양식별</a:t>
            </a:r>
            <a:r>
              <a:rPr lang="ko-KR" altLang="en-US" sz="1050" dirty="0"/>
              <a:t> 결재선</a:t>
            </a: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b="0" i="0" dirty="0">
                <a:solidFill>
                  <a:srgbClr val="555555"/>
                </a:solidFill>
                <a:effectLst/>
                <a:latin typeface="AppleSDGothicNeo-Regular"/>
              </a:rPr>
              <a:t>양식별로 자주 사용하는 공용 결재선을 관리합니다</a:t>
            </a:r>
            <a:r>
              <a:rPr lang="en-US" altLang="ko-KR" sz="1050" b="0" i="0" dirty="0">
                <a:solidFill>
                  <a:srgbClr val="555555"/>
                </a:solidFill>
                <a:effectLst/>
                <a:latin typeface="AppleSDGothicNeo-Regular"/>
              </a:rPr>
              <a:t>.</a:t>
            </a:r>
            <a:br>
              <a:rPr lang="ko-KR" altLang="en-US" sz="1050" dirty="0"/>
            </a:br>
            <a:r>
              <a:rPr lang="ko-KR" altLang="en-US" sz="1050" b="0" i="0" dirty="0">
                <a:solidFill>
                  <a:srgbClr val="555555"/>
                </a:solidFill>
                <a:effectLst/>
                <a:latin typeface="AppleSDGothicNeo-Regular"/>
              </a:rPr>
              <a:t>기안 시 자동으로 표시됩니다</a:t>
            </a:r>
            <a:r>
              <a:rPr lang="en-US" altLang="ko-KR" sz="1050" b="0" i="0" dirty="0">
                <a:solidFill>
                  <a:srgbClr val="555555"/>
                </a:solidFill>
                <a:effectLst/>
                <a:latin typeface="AppleSDGothicNeo-Regular"/>
              </a:rPr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5C107D-89F5-41D5-BAB5-44B5EECB87AC}"/>
              </a:ext>
            </a:extLst>
          </p:cNvPr>
          <p:cNvSpPr txBox="1"/>
          <p:nvPr/>
        </p:nvSpPr>
        <p:spPr>
          <a:xfrm>
            <a:off x="3140264" y="1265016"/>
            <a:ext cx="8568345" cy="13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양식별로 자주 사용하는 결재라인을 미리 저장하여 사용할 수 있도록 설정합니다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기능을 사용하기 위해서는 앞서의 ‘</a:t>
            </a:r>
            <a:r>
              <a:rPr lang="ko-KR" altLang="en-US" sz="1100" dirty="0" err="1"/>
              <a:t>결재선관리’에서</a:t>
            </a:r>
            <a:r>
              <a:rPr lang="ko-KR" altLang="en-US" sz="1100" dirty="0"/>
              <a:t> 다양한 결재선을 미리 설정해야 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양식을 지정하고 우측의 </a:t>
            </a:r>
            <a:r>
              <a:rPr lang="en-US" altLang="ko-KR" sz="1100" dirty="0"/>
              <a:t>[</a:t>
            </a:r>
            <a:r>
              <a:rPr lang="ko-KR" altLang="en-US" sz="1100" dirty="0"/>
              <a:t>추가</a:t>
            </a:r>
            <a:r>
              <a:rPr lang="en-US" altLang="ko-KR" sz="1100" dirty="0"/>
              <a:t>] </a:t>
            </a:r>
            <a:r>
              <a:rPr lang="ko-KR" altLang="en-US" sz="1100" dirty="0"/>
              <a:t>버튼을 통해서 원하는 결재선을 미리 지정해 줍니다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</a:t>
            </a:r>
            <a:r>
              <a:rPr lang="en-US" altLang="ko-KR" sz="1100" dirty="0"/>
              <a:t> </a:t>
            </a:r>
            <a:r>
              <a:rPr lang="ko-KR" altLang="en-US" sz="1100" dirty="0"/>
              <a:t>이렇게 설정을 하게 되면</a:t>
            </a:r>
            <a:r>
              <a:rPr lang="en-US" altLang="ko-KR" sz="1100" dirty="0"/>
              <a:t>, ‘</a:t>
            </a:r>
            <a:r>
              <a:rPr lang="ko-KR" altLang="en-US" sz="1100" dirty="0"/>
              <a:t>전자결재</a:t>
            </a:r>
            <a:r>
              <a:rPr lang="en-US" altLang="ko-KR" sz="1100" dirty="0"/>
              <a:t>/</a:t>
            </a:r>
            <a:r>
              <a:rPr lang="ko-KR" altLang="en-US" sz="1100" dirty="0" err="1"/>
              <a:t>기안작성’에서</a:t>
            </a:r>
            <a:r>
              <a:rPr lang="ko-KR" altLang="en-US" sz="1100" dirty="0"/>
              <a:t> 이 양식을 선택하는 경우 지정된 결재선까지 바로 제공이 되어 매번 결재선을 </a:t>
            </a:r>
            <a:r>
              <a:rPr lang="ko-KR" altLang="en-US" sz="1100" dirty="0" err="1"/>
              <a:t>기안문</a:t>
            </a:r>
            <a:r>
              <a:rPr lang="ko-KR" altLang="en-US" sz="1100" dirty="0"/>
              <a:t> 작성 시 지정해야 하는 번거로움을 줄일 수 있습니다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C3E351AB-03B9-4D82-A732-E86880137E6B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설정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421547B3-B1A3-4572-AC07-5196B8E20D55}"/>
              </a:ext>
            </a:extLst>
          </p:cNvPr>
          <p:cNvSpPr/>
          <p:nvPr/>
        </p:nvSpPr>
        <p:spPr>
          <a:xfrm>
            <a:off x="6227341" y="4468567"/>
            <a:ext cx="4550150" cy="123977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C21459E-CDB6-46AB-820E-B8AA6A60F9CF}"/>
              </a:ext>
            </a:extLst>
          </p:cNvPr>
          <p:cNvSpPr/>
          <p:nvPr/>
        </p:nvSpPr>
        <p:spPr>
          <a:xfrm>
            <a:off x="10768613" y="3506680"/>
            <a:ext cx="624061" cy="291467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D4730C2A-4DD1-4482-B0FF-3CE9E1BE7809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10759736" y="3798147"/>
            <a:ext cx="320908" cy="543034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그림 18">
            <a:extLst>
              <a:ext uri="{FF2B5EF4-FFF2-40B4-BE49-F238E27FC236}">
                <a16:creationId xmlns:a16="http://schemas.microsoft.com/office/drawing/2014/main" id="{782AFB6F-D7F2-415A-AFC9-5BD9E9334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602" y="3531836"/>
            <a:ext cx="2466975" cy="1790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51588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275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통합검색</a:t>
            </a:r>
            <a:endParaRPr lang="en-US" altLang="ko-KR" sz="105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모든 화면의 왼쪽 하단의 검색아이콘을 선택하여 검색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기간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대상을 선택하면 그에 맞는 게시물 및 내용이 검색됩니다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01415-C73B-462B-B093-104001D7C042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통합검색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0B055EF-233A-4FE6-8379-C618DBE79515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통합검색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6394261-BE16-4EB5-9DBF-592BA7908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739" y="1365976"/>
            <a:ext cx="7110252" cy="49669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7AC1AD7-FA32-489A-B79D-9C11E60B5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564" y="1953271"/>
            <a:ext cx="617880" cy="268892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41AD909-530C-477F-ADA1-30EDC41C4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0201" y="5549586"/>
            <a:ext cx="769267" cy="9683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D8DD506F-F996-4FCB-AE61-553511D98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2895" y="5839545"/>
            <a:ext cx="769267" cy="96831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E3AE3493-CB39-4933-9D8B-AF3F226C6D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1945" y="5726036"/>
            <a:ext cx="704973" cy="114483"/>
          </a:xfrm>
          <a:prstGeom prst="rect">
            <a:avLst/>
          </a:prstGeom>
        </p:spPr>
      </p:pic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A9D90145-5696-46A6-B5F2-244864AF0EFF}"/>
              </a:ext>
            </a:extLst>
          </p:cNvPr>
          <p:cNvSpPr/>
          <p:nvPr/>
        </p:nvSpPr>
        <p:spPr>
          <a:xfrm>
            <a:off x="9632156" y="5443003"/>
            <a:ext cx="1047750" cy="398203"/>
          </a:xfrm>
          <a:prstGeom prst="round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60131458-69FF-4773-9C72-D0ED26ED4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2895" y="5549586"/>
            <a:ext cx="769267" cy="96831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DC6FD756-1AEE-4ABC-ACE2-BA990CC883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4803" y="5419224"/>
            <a:ext cx="1645566" cy="121894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BE3EBDA4-D073-4146-A90F-1A2F3CBC3B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4485" y="5991225"/>
            <a:ext cx="1911826" cy="13480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B1B7D41E-F91C-4E0F-85E3-874B1D670B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8081" y="3822075"/>
            <a:ext cx="1850852" cy="1029325"/>
          </a:xfrm>
          <a:prstGeom prst="rect">
            <a:avLst/>
          </a:prstGeom>
        </p:spPr>
      </p:pic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A720C982-FA86-43F3-960B-B99B1A46D5FF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4103005" y="4786313"/>
            <a:ext cx="1797733" cy="1374149"/>
          </a:xfrm>
          <a:prstGeom prst="straightConnector1">
            <a:avLst/>
          </a:prstGeom>
          <a:ln w="25400" cmpd="sng">
            <a:solidFill>
              <a:schemeClr val="accent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67ED7C0-992D-4F73-BAC6-222AEF848941}"/>
              </a:ext>
            </a:extLst>
          </p:cNvPr>
          <p:cNvSpPr/>
          <p:nvPr/>
        </p:nvSpPr>
        <p:spPr>
          <a:xfrm>
            <a:off x="4026917" y="6160462"/>
            <a:ext cx="152176" cy="159375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4ECFA63-4D14-57D2-40F1-F15540F30A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0704" y="2728206"/>
            <a:ext cx="2922946" cy="1988614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447705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3360619B-E973-4E82-7F17-C4D126CBE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663" y="1464388"/>
            <a:ext cx="6949492" cy="4695603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BCB0DB80-A506-B358-54BF-DBB865760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663" y="1464389"/>
            <a:ext cx="6888414" cy="46956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19C7A4-D8B0-4784-9C94-6B20A89FC1A4}"/>
              </a:ext>
            </a:extLst>
          </p:cNvPr>
          <p:cNvSpPr txBox="1"/>
          <p:nvPr/>
        </p:nvSpPr>
        <p:spPr>
          <a:xfrm>
            <a:off x="255141" y="3436328"/>
            <a:ext cx="2530589" cy="3203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개인정보 관리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내정보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버튼을 누르면 개인정보를 변경하기 전 개인정보의 정보 보안을 위해 그룹웨어 비밀번호 입력란이 나타납니다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메인화면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-&gt; ‘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내</a:t>
            </a:r>
            <a:r>
              <a:rPr lang="ko-KR" altLang="ko-KR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정보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 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 환경설정 클릭 시 환경설정 관리를 할 수 있으며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상단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메뉴를 통해서도 직접 접근이 가능합니다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비밀번호를 입력하시면 개인정보를 더 자세히 조회할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9E7CA-2107-4F60-9DB5-C83CD01098B8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내정보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7CF8CE-E03C-4F5C-AE32-0A182242A6E8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41AC7EC2-988B-4BE8-828D-DF36E02F3745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내정보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6F4C052-E872-4C32-B9A2-46765D31F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0421" y="3436328"/>
            <a:ext cx="2800888" cy="1201643"/>
          </a:xfrm>
          <a:prstGeom prst="rect">
            <a:avLst/>
          </a:prstGeom>
          <a:ln w="22225">
            <a:solidFill>
              <a:srgbClr val="FFC000"/>
            </a:solidFill>
          </a:ln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7E2F21AA-2AE8-7AB3-6230-FF25FC408A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8890" y="2846819"/>
            <a:ext cx="4425219" cy="3581847"/>
          </a:xfrm>
          <a:prstGeom prst="rect">
            <a:avLst/>
          </a:prstGeom>
          <a:ln w="15875">
            <a:solidFill>
              <a:schemeClr val="accent4"/>
            </a:solidFill>
          </a:ln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98DB5253-4D5A-4840-8148-43EC84D9CF2D}"/>
              </a:ext>
            </a:extLst>
          </p:cNvPr>
          <p:cNvSpPr/>
          <p:nvPr/>
        </p:nvSpPr>
        <p:spPr>
          <a:xfrm>
            <a:off x="3863342" y="1883905"/>
            <a:ext cx="553084" cy="21159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73C1E0A-28A0-473F-8FDA-470AA1E42FC9}"/>
              </a:ext>
            </a:extLst>
          </p:cNvPr>
          <p:cNvSpPr/>
          <p:nvPr/>
        </p:nvSpPr>
        <p:spPr>
          <a:xfrm>
            <a:off x="5187366" y="2822830"/>
            <a:ext cx="1896059" cy="25016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E3BC60AC-EB0E-48F8-8946-DEE2E2BF8EE5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7083425" y="2947913"/>
            <a:ext cx="209550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837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B1496BB0-B7A8-A4C7-3B04-B9F0EAA42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498" y="1464445"/>
            <a:ext cx="6828726" cy="46455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19C7A4-D8B0-4784-9C94-6B20A89FC1A4}"/>
              </a:ext>
            </a:extLst>
          </p:cNvPr>
          <p:cNvSpPr txBox="1"/>
          <p:nvPr/>
        </p:nvSpPr>
        <p:spPr>
          <a:xfrm>
            <a:off x="255141" y="3436328"/>
            <a:ext cx="2530589" cy="2972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언어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화면모드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첨부파일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표시목록 수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미리보기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스킨선택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에디터 높이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일정알림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중복로그인으로 기능을 설정할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화면모드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왼쪽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심플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3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가지로 위치를 결정을 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메뉴가 상단으로 위치합니다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왼쪽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메뉴가 왼쪽에 위치합니다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심플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메뉴는 상단으로 위치하며 하단 바가 없어지고 상단에 검색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알림 등이 보입니다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9E7CA-2107-4F60-9DB5-C83CD01098B8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MY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환경설정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04C937C6-A604-4B3F-BF26-ACA24F5160CF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환경설정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17E3A61-557F-4134-B02D-24F8FFAF1BE4}"/>
              </a:ext>
            </a:extLst>
          </p:cNvPr>
          <p:cNvSpPr/>
          <p:nvPr/>
        </p:nvSpPr>
        <p:spPr>
          <a:xfrm>
            <a:off x="4768191" y="1860323"/>
            <a:ext cx="576422" cy="21633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자유형: 도형 1">
            <a:extLst>
              <a:ext uri="{FF2B5EF4-FFF2-40B4-BE49-F238E27FC236}">
                <a16:creationId xmlns:a16="http://schemas.microsoft.com/office/drawing/2014/main" id="{F6A4630C-9149-4F32-BDB3-AA66C879A37F}"/>
              </a:ext>
            </a:extLst>
          </p:cNvPr>
          <p:cNvSpPr/>
          <p:nvPr/>
        </p:nvSpPr>
        <p:spPr>
          <a:xfrm>
            <a:off x="3768049" y="2375491"/>
            <a:ext cx="7928043" cy="414542"/>
          </a:xfrm>
          <a:custGeom>
            <a:avLst/>
            <a:gdLst>
              <a:gd name="connsiteX0" fmla="*/ 0 w 7928043"/>
              <a:gd name="connsiteY0" fmla="*/ 1079770 h 1099225"/>
              <a:gd name="connsiteX1" fmla="*/ 1682886 w 7928043"/>
              <a:gd name="connsiteY1" fmla="*/ 0 h 1099225"/>
              <a:gd name="connsiteX2" fmla="*/ 2966937 w 7928043"/>
              <a:gd name="connsiteY2" fmla="*/ 0 h 1099225"/>
              <a:gd name="connsiteX3" fmla="*/ 7928043 w 7928043"/>
              <a:gd name="connsiteY3" fmla="*/ 1099225 h 1099225"/>
              <a:gd name="connsiteX4" fmla="*/ 0 w 7928043"/>
              <a:gd name="connsiteY4" fmla="*/ 1079770 h 109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8043" h="1099225">
                <a:moveTo>
                  <a:pt x="0" y="1079770"/>
                </a:moveTo>
                <a:lnTo>
                  <a:pt x="1682886" y="0"/>
                </a:lnTo>
                <a:lnTo>
                  <a:pt x="2966937" y="0"/>
                </a:lnTo>
                <a:lnTo>
                  <a:pt x="7928043" y="1099225"/>
                </a:lnTo>
                <a:lnTo>
                  <a:pt x="0" y="1079770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"/>
                </a:schemeClr>
              </a:gs>
              <a:gs pos="100000">
                <a:schemeClr val="tx1">
                  <a:alpha val="1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1F9F9036-E3B3-4036-B160-6D479F2B1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270" y="2782241"/>
            <a:ext cx="3954579" cy="2219730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C3A9F4AA-E75F-456B-B72F-44F53C766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4029" y="2783684"/>
            <a:ext cx="3909526" cy="2211937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BAF2A72D-EAC5-432B-B175-B63E4081A263}"/>
              </a:ext>
            </a:extLst>
          </p:cNvPr>
          <p:cNvSpPr/>
          <p:nvPr/>
        </p:nvSpPr>
        <p:spPr>
          <a:xfrm>
            <a:off x="4311835" y="2788304"/>
            <a:ext cx="2028640" cy="15778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F7755AFA-D968-477B-A641-25C34818CD7A}"/>
              </a:ext>
            </a:extLst>
          </p:cNvPr>
          <p:cNvSpPr/>
          <p:nvPr/>
        </p:nvSpPr>
        <p:spPr>
          <a:xfrm>
            <a:off x="7677575" y="2782241"/>
            <a:ext cx="129197" cy="2138362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F977EA08-EAFE-7FD7-C3B8-14F1207A3557}"/>
              </a:ext>
            </a:extLst>
          </p:cNvPr>
          <p:cNvSpPr/>
          <p:nvPr/>
        </p:nvSpPr>
        <p:spPr>
          <a:xfrm>
            <a:off x="5688459" y="3176018"/>
            <a:ext cx="452762" cy="2330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173369-AE98-4058-82AD-1893084E33CA}"/>
              </a:ext>
            </a:extLst>
          </p:cNvPr>
          <p:cNvSpPr txBox="1"/>
          <p:nvPr/>
        </p:nvSpPr>
        <p:spPr>
          <a:xfrm>
            <a:off x="4183652" y="2363304"/>
            <a:ext cx="3454931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4BB474-C45B-41D7-B38F-80768062DCDA}"/>
              </a:ext>
            </a:extLst>
          </p:cNvPr>
          <p:cNvSpPr txBox="1"/>
          <p:nvPr/>
        </p:nvSpPr>
        <p:spPr>
          <a:xfrm>
            <a:off x="7826560" y="2363304"/>
            <a:ext cx="3454931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왼쪽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C362EC2-C57A-754F-25BD-737F7476E1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6265" y="4264285"/>
            <a:ext cx="3954579" cy="2163638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FA565BF9-934F-309D-B169-7AF8B00930FA}"/>
              </a:ext>
            </a:extLst>
          </p:cNvPr>
          <p:cNvSpPr/>
          <p:nvPr/>
        </p:nvSpPr>
        <p:spPr>
          <a:xfrm>
            <a:off x="5705936" y="4276191"/>
            <a:ext cx="354346" cy="115794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래픽 10">
            <a:extLst>
              <a:ext uri="{FF2B5EF4-FFF2-40B4-BE49-F238E27FC236}">
                <a16:creationId xmlns:a16="http://schemas.microsoft.com/office/drawing/2014/main" id="{F454EF76-1ED6-7419-700B-AFD6BD906F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31758" y="4313696"/>
            <a:ext cx="365991" cy="53178"/>
          </a:xfrm>
          <a:prstGeom prst="rect">
            <a:avLst/>
          </a:prstGeom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D74102A2-1DF5-EB6E-DCF3-FE40AEF9F80A}"/>
              </a:ext>
            </a:extLst>
          </p:cNvPr>
          <p:cNvSpPr/>
          <p:nvPr/>
        </p:nvSpPr>
        <p:spPr>
          <a:xfrm>
            <a:off x="8058611" y="4276191"/>
            <a:ext cx="117330" cy="115794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3A049757-B571-1807-76C4-5AFC54019456}"/>
              </a:ext>
            </a:extLst>
          </p:cNvPr>
          <p:cNvSpPr/>
          <p:nvPr/>
        </p:nvSpPr>
        <p:spPr>
          <a:xfrm>
            <a:off x="6263393" y="4255195"/>
            <a:ext cx="1839361" cy="15778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7113199C-85F9-D7D9-B025-4E3336F6C855}"/>
              </a:ext>
            </a:extLst>
          </p:cNvPr>
          <p:cNvSpPr/>
          <p:nvPr/>
        </p:nvSpPr>
        <p:spPr>
          <a:xfrm>
            <a:off x="9165431" y="4255195"/>
            <a:ext cx="289873" cy="15778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3583DF-6E81-1808-6D3E-2F6026E73FE7}"/>
              </a:ext>
            </a:extLst>
          </p:cNvPr>
          <p:cNvSpPr txBox="1"/>
          <p:nvPr/>
        </p:nvSpPr>
        <p:spPr>
          <a:xfrm>
            <a:off x="5668169" y="3862946"/>
            <a:ext cx="3454931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심플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3976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C128303-ABB7-4A75-8702-B4A551987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554" y="1366735"/>
            <a:ext cx="7634622" cy="44317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19C7A4-D8B0-4784-9C94-6B20A89FC1A4}"/>
              </a:ext>
            </a:extLst>
          </p:cNvPr>
          <p:cNvSpPr txBox="1"/>
          <p:nvPr/>
        </p:nvSpPr>
        <p:spPr>
          <a:xfrm>
            <a:off x="255141" y="3436328"/>
            <a:ext cx="2530589" cy="1275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메뉴위치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메인화면에서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바로 결재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오늘할일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메시지 작성이 가능합니다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근태의 출근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퇴근이 가능합니다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오늘 일정 상자에서 오늘일정과 오늘자원상태를 확인할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9E7CA-2107-4F60-9DB5-C83CD01098B8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메인화면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04C937C6-A604-4B3F-BF26-ACA24F5160CF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메인화면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pic>
        <p:nvPicPr>
          <p:cNvPr id="44" name="그림 43">
            <a:extLst>
              <a:ext uri="{FF2B5EF4-FFF2-40B4-BE49-F238E27FC236}">
                <a16:creationId xmlns:a16="http://schemas.microsoft.com/office/drawing/2014/main" id="{6F46B8BD-8F19-4D94-B2D3-F796D54E0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116" y="4571886"/>
            <a:ext cx="1837955" cy="933564"/>
          </a:xfrm>
          <a:prstGeom prst="rect">
            <a:avLst/>
          </a:prstGeom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694FEC72-C531-436A-9D7D-56BA7D4BE187}"/>
              </a:ext>
            </a:extLst>
          </p:cNvPr>
          <p:cNvSpPr/>
          <p:nvPr/>
        </p:nvSpPr>
        <p:spPr>
          <a:xfrm>
            <a:off x="6452076" y="2778601"/>
            <a:ext cx="159542" cy="154781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468F3CB5-0DB4-4274-AA50-058CCC316A8F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6531847" y="2933382"/>
            <a:ext cx="0" cy="288615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8B1F0FC1-1160-45BA-A374-0A8E18415D27}"/>
              </a:ext>
            </a:extLst>
          </p:cNvPr>
          <p:cNvSpPr/>
          <p:nvPr/>
        </p:nvSpPr>
        <p:spPr>
          <a:xfrm>
            <a:off x="7453724" y="2778601"/>
            <a:ext cx="159542" cy="154781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A5623081-0A7A-4D0A-8D37-F485B0BA8FCA}"/>
              </a:ext>
            </a:extLst>
          </p:cNvPr>
          <p:cNvSpPr/>
          <p:nvPr/>
        </p:nvSpPr>
        <p:spPr>
          <a:xfrm>
            <a:off x="4307206" y="2482535"/>
            <a:ext cx="323850" cy="15716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D2E5E667-94ED-4321-9815-7CB36FF714BF}"/>
              </a:ext>
            </a:extLst>
          </p:cNvPr>
          <p:cNvGrpSpPr/>
          <p:nvPr/>
        </p:nvGrpSpPr>
        <p:grpSpPr>
          <a:xfrm>
            <a:off x="3748731" y="3699717"/>
            <a:ext cx="2087930" cy="950117"/>
            <a:chOff x="3860005" y="4452939"/>
            <a:chExt cx="2087930" cy="950117"/>
          </a:xfrm>
        </p:grpSpPr>
        <p:pic>
          <p:nvPicPr>
            <p:cNvPr id="39" name="그림 38">
              <a:extLst>
                <a:ext uri="{FF2B5EF4-FFF2-40B4-BE49-F238E27FC236}">
                  <a16:creationId xmlns:a16="http://schemas.microsoft.com/office/drawing/2014/main" id="{90E0590A-7F90-4DE4-9C45-807BA8518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66310" y="4457491"/>
              <a:ext cx="2081213" cy="762000"/>
            </a:xfrm>
            <a:prstGeom prst="rect">
              <a:avLst/>
            </a:prstGeom>
            <a:ln w="22225">
              <a:noFill/>
            </a:ln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54CB1B46-2F4B-43AC-A5A3-9877BFF21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65898" y="4635125"/>
              <a:ext cx="2081625" cy="767931"/>
            </a:xfrm>
            <a:prstGeom prst="rect">
              <a:avLst/>
            </a:prstGeom>
            <a:ln>
              <a:noFill/>
            </a:ln>
          </p:spPr>
        </p:pic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73F2D05E-D33F-4B1F-A9BA-60CE1471777C}"/>
                </a:ext>
              </a:extLst>
            </p:cNvPr>
            <p:cNvSpPr/>
            <p:nvPr/>
          </p:nvSpPr>
          <p:spPr>
            <a:xfrm>
              <a:off x="3860005" y="4452939"/>
              <a:ext cx="2087930" cy="950117"/>
            </a:xfrm>
            <a:prstGeom prst="rect">
              <a:avLst/>
            </a:prstGeom>
            <a:noFill/>
            <a:ln w="222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 </a:t>
              </a:r>
              <a:endParaRPr lang="ko-KR" altLang="en-US" dirty="0"/>
            </a:p>
          </p:txBody>
        </p:sp>
      </p:grpSp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CE18F11E-9FE7-4645-A37F-945E612278A7}"/>
              </a:ext>
            </a:extLst>
          </p:cNvPr>
          <p:cNvCxnSpPr>
            <a:cxnSpLocks/>
          </p:cNvCxnSpPr>
          <p:nvPr/>
        </p:nvCxnSpPr>
        <p:spPr>
          <a:xfrm>
            <a:off x="4481832" y="2639695"/>
            <a:ext cx="0" cy="973534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>
            <a:extLst>
              <a:ext uri="{FF2B5EF4-FFF2-40B4-BE49-F238E27FC236}">
                <a16:creationId xmlns:a16="http://schemas.microsoft.com/office/drawing/2014/main" id="{8E8F170F-389E-857F-2516-F756A19A74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8755" y="3323432"/>
            <a:ext cx="2918714" cy="1759064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8CD7FF18-F4EB-4528-E8D3-68472A0EB1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4748" y="4392853"/>
            <a:ext cx="2494935" cy="1708700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22E2668B-C826-46D9-ACB8-0FEB7946F995}"/>
              </a:ext>
            </a:extLst>
          </p:cNvPr>
          <p:cNvCxnSpPr>
            <a:cxnSpLocks/>
            <a:stCxn id="33" idx="2"/>
          </p:cNvCxnSpPr>
          <p:nvPr/>
        </p:nvCxnSpPr>
        <p:spPr>
          <a:xfrm>
            <a:off x="7533495" y="2933382"/>
            <a:ext cx="0" cy="1359694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508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5029428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표시목록 수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3" y="5397980"/>
            <a:ext cx="5419726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모든 메뉴의 목록 페이지에서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페이지당 제공되는 리스트 숫자를 관리합니다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표시목록 수가 많아질수록 그룹웨어 속도가 늦어질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0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언어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화면모드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첨부파일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표시목록 수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미리보기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스킨선택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에디터 높이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일정알림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중복로그인으로 기능을 설정할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B167BA87-EAB4-4C43-9464-E11AB3DA1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523" y="6062353"/>
            <a:ext cx="2514600" cy="561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080CFBDF-DDBA-453E-8ABC-6F931F0E7E99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환경설정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2D7F1B-6DE0-4ABF-9C1F-927914909ABC}"/>
              </a:ext>
            </a:extLst>
          </p:cNvPr>
          <p:cNvSpPr txBox="1"/>
          <p:nvPr/>
        </p:nvSpPr>
        <p:spPr>
          <a:xfrm>
            <a:off x="3135185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언어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F7C628-3F98-472E-97FD-6B1081304FD4}"/>
              </a:ext>
            </a:extLst>
          </p:cNvPr>
          <p:cNvSpPr txBox="1"/>
          <p:nvPr/>
        </p:nvSpPr>
        <p:spPr>
          <a:xfrm>
            <a:off x="3135184" y="540831"/>
            <a:ext cx="6529516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로그인 시 선택 및 언어를 선택할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B262FA8-8B27-4304-9842-8CC0828DB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2" y="966520"/>
            <a:ext cx="1876223" cy="1352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5D05E05-5E77-48E3-891E-328A7D475FDC}"/>
              </a:ext>
            </a:extLst>
          </p:cNvPr>
          <p:cNvSpPr txBox="1"/>
          <p:nvPr/>
        </p:nvSpPr>
        <p:spPr>
          <a:xfrm>
            <a:off x="3135184" y="241515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첨부파일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E63368-362D-4DAE-B10E-D0B72FA4A312}"/>
              </a:ext>
            </a:extLst>
          </p:cNvPr>
          <p:cNvSpPr txBox="1"/>
          <p:nvPr/>
        </p:nvSpPr>
        <p:spPr>
          <a:xfrm>
            <a:off x="3135183" y="2783708"/>
            <a:ext cx="5419726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작성시 또는 조회 시 첨부 부분의 펼침 여부를 설정할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3E159DB-F615-4EE0-890F-CC74E13B9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182" y="3217194"/>
            <a:ext cx="2228850" cy="581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802ADD6-C8C6-4CBC-B32C-4DA62B7198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4225" y="3257593"/>
            <a:ext cx="2333625" cy="352425"/>
          </a:xfrm>
          <a:prstGeom prst="rect">
            <a:avLst/>
          </a:prstGeom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6D91D50-E27E-48D1-96C8-932F62EDD3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9462" y="3918498"/>
            <a:ext cx="2343150" cy="495300"/>
          </a:xfrm>
          <a:prstGeom prst="rect">
            <a:avLst/>
          </a:prstGeom>
          <a:ln w="222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33E14981-50F0-438D-BB61-FC7917D4961A}"/>
              </a:ext>
            </a:extLst>
          </p:cNvPr>
          <p:cNvSpPr/>
          <p:nvPr/>
        </p:nvSpPr>
        <p:spPr>
          <a:xfrm>
            <a:off x="4054623" y="3378974"/>
            <a:ext cx="517377" cy="24052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DEF3F2F0-3761-4A3D-9DA2-9DEBA1A88989}"/>
              </a:ext>
            </a:extLst>
          </p:cNvPr>
          <p:cNvSpPr/>
          <p:nvPr/>
        </p:nvSpPr>
        <p:spPr>
          <a:xfrm>
            <a:off x="4574687" y="3378974"/>
            <a:ext cx="633107" cy="24052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9" name="연결선: 꺾임 28">
            <a:extLst>
              <a:ext uri="{FF2B5EF4-FFF2-40B4-BE49-F238E27FC236}">
                <a16:creationId xmlns:a16="http://schemas.microsoft.com/office/drawing/2014/main" id="{7A713154-F81D-4071-9A4C-004D3674914B}"/>
              </a:ext>
            </a:extLst>
          </p:cNvPr>
          <p:cNvCxnSpPr>
            <a:cxnSpLocks/>
            <a:stCxn id="23" idx="0"/>
          </p:cNvCxnSpPr>
          <p:nvPr/>
        </p:nvCxnSpPr>
        <p:spPr>
          <a:xfrm rot="5400000" flipH="1" flipV="1">
            <a:off x="4971112" y="2636600"/>
            <a:ext cx="84575" cy="1400174"/>
          </a:xfrm>
          <a:prstGeom prst="bentConnector2">
            <a:avLst/>
          </a:prstGeom>
          <a:ln w="22225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연결선: 꺾임 30">
            <a:extLst>
              <a:ext uri="{FF2B5EF4-FFF2-40B4-BE49-F238E27FC236}">
                <a16:creationId xmlns:a16="http://schemas.microsoft.com/office/drawing/2014/main" id="{5FA97EB9-E140-4B91-A12C-4DBE569EC70F}"/>
              </a:ext>
            </a:extLst>
          </p:cNvPr>
          <p:cNvCxnSpPr>
            <a:cxnSpLocks/>
            <a:stCxn id="28" idx="2"/>
          </p:cNvCxnSpPr>
          <p:nvPr/>
        </p:nvCxnSpPr>
        <p:spPr>
          <a:xfrm rot="16200000" flipH="1">
            <a:off x="5097467" y="3413273"/>
            <a:ext cx="409790" cy="822243"/>
          </a:xfrm>
          <a:prstGeom prst="bentConnector2">
            <a:avLst/>
          </a:prstGeom>
          <a:ln w="22225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>
            <a:extLst>
              <a:ext uri="{FF2B5EF4-FFF2-40B4-BE49-F238E27FC236}">
                <a16:creationId xmlns:a16="http://schemas.microsoft.com/office/drawing/2014/main" id="{99D28F27-1A89-50F7-6884-613BA78DE3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748" y="3271837"/>
            <a:ext cx="2657475" cy="314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1135CE6A-C4D4-CB7F-1EEC-0E9C578700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62747" y="3916127"/>
            <a:ext cx="3446899" cy="10333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9831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DF24830-CC62-4C20-B3E2-A792EF2D7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468" y="2466242"/>
            <a:ext cx="1666875" cy="581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4715494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에디터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084046"/>
            <a:ext cx="8586918" cy="1155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Web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방식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ActiveX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방식 중 선택합니다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ActiveX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방식은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IE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 접속한 경우에 한해서만 적용됩니다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에디터 방식 설정에 따라 각 기능별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전자우편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전자결재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 등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그룹웨어 내에 모든 글을 작성하는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곳의 편집기가 해당 선택한 방식으로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변경됩니다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(*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Web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방식으로 설정되어 있습니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0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언어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화면모드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첨부파일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표시목록 수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미리보기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스킨선택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에디터 높이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일정알림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중복로그인으로 기능을 설정할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D58520-C27A-4B77-997A-EF20AC5EC98D}"/>
              </a:ext>
            </a:extLst>
          </p:cNvPr>
          <p:cNvSpPr txBox="1"/>
          <p:nvPr/>
        </p:nvSpPr>
        <p:spPr>
          <a:xfrm>
            <a:off x="3135185" y="3162326"/>
            <a:ext cx="2162432" cy="38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에디터 높이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08E2DF-6B61-4724-A9E0-F141797CFF59}"/>
              </a:ext>
            </a:extLst>
          </p:cNvPr>
          <p:cNvSpPr txBox="1"/>
          <p:nvPr/>
        </p:nvSpPr>
        <p:spPr>
          <a:xfrm>
            <a:off x="3135184" y="3518521"/>
            <a:ext cx="6656516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글쓰기 에디터의 높이를 설정하는 곳입니다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기본은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500px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  <a:endParaRPr lang="en-US" altLang="ko-KR" sz="1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082D8D32-4BCD-497F-9B20-38E9938E246D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환경설정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3C0619-5054-4A58-AD96-3096442DD7A0}"/>
              </a:ext>
            </a:extLst>
          </p:cNvPr>
          <p:cNvSpPr txBox="1"/>
          <p:nvPr/>
        </p:nvSpPr>
        <p:spPr>
          <a:xfrm>
            <a:off x="3135185" y="1686485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스킨선택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76EFE3-E6AC-4A08-94D6-CDB74B2468FD}"/>
              </a:ext>
            </a:extLst>
          </p:cNvPr>
          <p:cNvSpPr txBox="1"/>
          <p:nvPr/>
        </p:nvSpPr>
        <p:spPr>
          <a:xfrm>
            <a:off x="3135184" y="2042680"/>
            <a:ext cx="6529516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전체적인 색상을 개인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취향에 따라서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10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중에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1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가지를 선택할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54DF69-7976-49EE-AE0C-5A060F4FDED2}"/>
              </a:ext>
            </a:extLst>
          </p:cNvPr>
          <p:cNvSpPr txBox="1"/>
          <p:nvPr/>
        </p:nvSpPr>
        <p:spPr>
          <a:xfrm>
            <a:off x="3135185" y="171587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미리보기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DB2D46-8883-4BD1-AFBF-45D869FCD242}"/>
              </a:ext>
            </a:extLst>
          </p:cNvPr>
          <p:cNvSpPr txBox="1"/>
          <p:nvPr/>
        </p:nvSpPr>
        <p:spPr>
          <a:xfrm>
            <a:off x="3135184" y="540139"/>
            <a:ext cx="5881815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목록 페이지에서 리스트위레 마우스를 올려놓았을 시 본문 내용을 미리 볼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15882E97-F6A0-425F-A4F0-1F1B6027E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3" y="955822"/>
            <a:ext cx="3171825" cy="600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0480551-8A56-DA0A-0ECD-62AAEF043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467" y="3968783"/>
            <a:ext cx="1714500" cy="609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6243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613165DA-C3CF-4EF2-8DD6-0BEC997ED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867" y="4040729"/>
            <a:ext cx="3362325" cy="552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0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언어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화면모드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첨부파일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표시목록 수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미리보기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스킨선택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에디터 높이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일정알림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중복로그인으로 기능을 설정할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181015-4308-4D2F-A74F-A856868ACFC9}"/>
              </a:ext>
            </a:extLst>
          </p:cNvPr>
          <p:cNvSpPr txBox="1"/>
          <p:nvPr/>
        </p:nvSpPr>
        <p:spPr>
          <a:xfrm>
            <a:off x="3135185" y="1940794"/>
            <a:ext cx="2162432" cy="38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중복로그인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970439-8F90-49D3-A1FB-10BBCAA1160B}"/>
              </a:ext>
            </a:extLst>
          </p:cNvPr>
          <p:cNvSpPr txBox="1"/>
          <p:nvPr/>
        </p:nvSpPr>
        <p:spPr>
          <a:xfrm>
            <a:off x="3135184" y="2296989"/>
            <a:ext cx="8586916" cy="158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자신의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ID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 동시에 다른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 접속하는 것을 허용할 것인지를 결정하는 옵션입니다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중복 로그인 허용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체크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자신의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ID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 동시에 다른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 접속하는 것을 허용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중복 로그인 허용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체크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X)</a:t>
            </a:r>
          </a:p>
          <a:p>
            <a:pPr>
              <a:lnSpc>
                <a:spcPct val="150000"/>
              </a:lnSpc>
            </a:pPr>
            <a:r>
              <a:rPr lang="en-US" altLang="ko-KR" sz="1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자신의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ID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 동시에 다른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 접속하는 것을 허용하지 않는 모드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누군가 이미 접속하고 있다면 후 순위 접속자에게 현재 접속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정보가 제공됩니다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6028439-6621-4A09-976B-6FA6CC9C6A1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환경설정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D0B1E5-5A8D-434E-9698-12A5636C6A77}"/>
              </a:ext>
            </a:extLst>
          </p:cNvPr>
          <p:cNvSpPr txBox="1"/>
          <p:nvPr/>
        </p:nvSpPr>
        <p:spPr>
          <a:xfrm>
            <a:off x="3135185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일정알림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468B61-A6FE-41A0-83C1-D44086D97EC3}"/>
              </a:ext>
            </a:extLst>
          </p:cNvPr>
          <p:cNvSpPr txBox="1"/>
          <p:nvPr/>
        </p:nvSpPr>
        <p:spPr>
          <a:xfrm>
            <a:off x="3135184" y="540831"/>
            <a:ext cx="6529516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지정한 시간 전부터 자신이 등록한 일정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개인일정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정보가 알림판에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자신에게만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제공됩니다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일정에 대해서 시간 정보가 등록된 경우에 한합니다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E50F555-482A-437A-9572-3E086424D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867" y="1240333"/>
            <a:ext cx="3267075" cy="571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9106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7017</TotalTime>
  <Words>2280</Words>
  <Application>Microsoft Office PowerPoint</Application>
  <PresentationFormat>와이드스크린</PresentationFormat>
  <Paragraphs>306</Paragraphs>
  <Slides>34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43" baseType="lpstr">
      <vt:lpstr>AppleSDGothicNeo-Regular</vt:lpstr>
      <vt:lpstr>나눔고딕</vt:lpstr>
      <vt:lpstr>나눔스퀘어_ac Bold</vt:lpstr>
      <vt:lpstr>나눔스퀘어_ac ExtraBold</vt:lpstr>
      <vt:lpstr>나눔스퀘어_ac Light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김 유정</cp:lastModifiedBy>
  <cp:revision>438</cp:revision>
  <dcterms:created xsi:type="dcterms:W3CDTF">2021-01-26T03:26:19Z</dcterms:created>
  <dcterms:modified xsi:type="dcterms:W3CDTF">2023-08-09T02:07:16Z</dcterms:modified>
</cp:coreProperties>
</file>