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394" r:id="rId4"/>
    <p:sldId id="400" r:id="rId5"/>
    <p:sldId id="405" r:id="rId6"/>
    <p:sldId id="406" r:id="rId7"/>
    <p:sldId id="404" r:id="rId8"/>
    <p:sldId id="411" r:id="rId9"/>
    <p:sldId id="410" r:id="rId10"/>
    <p:sldId id="412" r:id="rId11"/>
    <p:sldId id="413" r:id="rId12"/>
    <p:sldId id="414" r:id="rId13"/>
    <p:sldId id="408" r:id="rId14"/>
    <p:sldId id="40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4285F4"/>
    <a:srgbClr val="939595"/>
    <a:srgbClr val="DC143C"/>
    <a:srgbClr val="F7C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1" autoAdjust="0"/>
    <p:restoredTop sz="95850" autoAdjust="0"/>
  </p:normalViewPr>
  <p:slideViewPr>
    <p:cSldViewPr snapToGrid="0">
      <p:cViewPr varScale="1">
        <p:scale>
          <a:sx n="106" d="100"/>
          <a:sy n="106" d="100"/>
        </p:scale>
        <p:origin x="12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2021-10-08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2021-10-08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2021-10-08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7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공지사항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공지사항의 목록입니다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공지사항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공지사항의 목록을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그래프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아이콘를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선택하면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그래프로 한 눈에 진행상황을 파악할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207FD3D-4444-4EC3-9DD7-C66467924DF5}"/>
              </a:ext>
            </a:extLst>
          </p:cNvPr>
          <p:cNvGrpSpPr/>
          <p:nvPr/>
        </p:nvGrpSpPr>
        <p:grpSpPr>
          <a:xfrm>
            <a:off x="3647915" y="1567620"/>
            <a:ext cx="7699455" cy="3182731"/>
            <a:chOff x="3647915" y="1567620"/>
            <a:chExt cx="7699455" cy="3182731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F23B556A-5C3C-4325-963C-113905351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47915" y="1567620"/>
              <a:ext cx="7699455" cy="318273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3D81B648-29E1-41E5-8B5F-B1D9477969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88112" y="2724804"/>
              <a:ext cx="349142" cy="148571"/>
            </a:xfrm>
            <a:prstGeom prst="rect">
              <a:avLst/>
            </a:prstGeom>
          </p:spPr>
        </p:pic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D41649B2-B87E-4471-A080-A02DAEC19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26091" y="2697314"/>
              <a:ext cx="180063" cy="203550"/>
            </a:xfrm>
            <a:prstGeom prst="rect">
              <a:avLst/>
            </a:prstGeom>
          </p:spPr>
        </p:pic>
        <p:pic>
          <p:nvPicPr>
            <p:cNvPr id="30" name="그림 29">
              <a:extLst>
                <a:ext uri="{FF2B5EF4-FFF2-40B4-BE49-F238E27FC236}">
                  <a16:creationId xmlns:a16="http://schemas.microsoft.com/office/drawing/2014/main" id="{0A72A38B-4B0E-4A51-BFAA-2ACE39130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88112" y="3086754"/>
              <a:ext cx="349142" cy="148571"/>
            </a:xfrm>
            <a:prstGeom prst="rect">
              <a:avLst/>
            </a:prstGeom>
          </p:spPr>
        </p:pic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79D30D7D-C7FE-49CC-AD6D-34172B163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26091" y="3059264"/>
              <a:ext cx="180063" cy="203550"/>
            </a:xfrm>
            <a:prstGeom prst="rect">
              <a:avLst/>
            </a:prstGeom>
          </p:spPr>
        </p:pic>
        <p:pic>
          <p:nvPicPr>
            <p:cNvPr id="32" name="그림 31">
              <a:extLst>
                <a:ext uri="{FF2B5EF4-FFF2-40B4-BE49-F238E27FC236}">
                  <a16:creationId xmlns:a16="http://schemas.microsoft.com/office/drawing/2014/main" id="{B2E271E8-21A3-4A4E-A008-5A66194279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88112" y="3436004"/>
              <a:ext cx="349142" cy="148571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:a16="http://schemas.microsoft.com/office/drawing/2014/main" id="{2556CD5C-B42C-4429-AD59-43DBE51745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26091" y="3408514"/>
              <a:ext cx="180063" cy="203550"/>
            </a:xfrm>
            <a:prstGeom prst="rect">
              <a:avLst/>
            </a:prstGeom>
          </p:spPr>
        </p:pic>
      </p:grpSp>
      <p:pic>
        <p:nvPicPr>
          <p:cNvPr id="9" name="그림 8">
            <a:extLst>
              <a:ext uri="{FF2B5EF4-FFF2-40B4-BE49-F238E27FC236}">
                <a16:creationId xmlns:a16="http://schemas.microsoft.com/office/drawing/2014/main" id="{6A74E95A-284A-4582-9CC8-AA788FC788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6868" y="3863192"/>
            <a:ext cx="2869571" cy="2178012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FBB1FBFB-070F-4E04-9BF7-3712B1F19ABC}"/>
              </a:ext>
            </a:extLst>
          </p:cNvPr>
          <p:cNvSpPr/>
          <p:nvPr/>
        </p:nvSpPr>
        <p:spPr>
          <a:xfrm>
            <a:off x="6484144" y="1697832"/>
            <a:ext cx="157162" cy="157162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6B684821-FE5C-43E1-9694-3873BC465268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6562725" y="1854994"/>
            <a:ext cx="0" cy="187245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73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전체일정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일정을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일정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일정을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누구든지 손쉽게 일정을 추가할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B80E552-EFED-43F2-8FD4-8E66A2DBC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915" y="1393965"/>
            <a:ext cx="6813584" cy="434582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6EAA1883-B03B-466D-9C99-EE10348043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5875" y="4316516"/>
            <a:ext cx="3591494" cy="2164538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9C0E85D7-07B0-44CA-AE23-5AFE6F3DBE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705" y="4019045"/>
            <a:ext cx="205155" cy="191006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7216DAAA-46DF-4C54-B457-6D5126672BB4}"/>
              </a:ext>
            </a:extLst>
          </p:cNvPr>
          <p:cNvSpPr/>
          <p:nvPr/>
        </p:nvSpPr>
        <p:spPr>
          <a:xfrm>
            <a:off x="6520086" y="4014788"/>
            <a:ext cx="192657" cy="195261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D02DEC4E-4B97-43AA-BE34-D869D49A9A04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6712743" y="4112419"/>
            <a:ext cx="935832" cy="278953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206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자유게시판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자유게시판 목록을 나타냅니다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자유게시판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자유게시판 목록을 나타냅니다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기간</a:t>
            </a:r>
            <a:r>
              <a:rPr lang="en-US" altLang="ko-KR" sz="1100" dirty="0"/>
              <a:t>, </a:t>
            </a:r>
            <a:r>
              <a:rPr lang="ko-KR" altLang="en-US" sz="1100" dirty="0"/>
              <a:t>상태</a:t>
            </a:r>
            <a:r>
              <a:rPr lang="en-US" altLang="ko-KR" sz="1100" dirty="0"/>
              <a:t>, </a:t>
            </a:r>
            <a:r>
              <a:rPr lang="ko-KR" altLang="en-US" sz="1100" dirty="0"/>
              <a:t>제목</a:t>
            </a:r>
            <a:r>
              <a:rPr lang="en-US" altLang="ko-KR" sz="1100" dirty="0"/>
              <a:t>, </a:t>
            </a:r>
            <a:r>
              <a:rPr lang="ko-KR" altLang="en-US" sz="1100" dirty="0" err="1"/>
              <a:t>내용등을</a:t>
            </a:r>
            <a:r>
              <a:rPr lang="ko-KR" altLang="en-US" sz="1100" dirty="0"/>
              <a:t> 작성한 뒤 </a:t>
            </a:r>
            <a:r>
              <a:rPr lang="ko-KR" altLang="en-US" sz="1100" dirty="0" err="1"/>
              <a:t>새글을</a:t>
            </a:r>
            <a:r>
              <a:rPr lang="ko-KR" altLang="en-US" sz="1100" dirty="0"/>
              <a:t> 추가할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D3FFF17-A614-4034-8606-E856DBF83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914" y="1404185"/>
            <a:ext cx="7713601" cy="25639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B7D8C2C-C824-4FA5-971C-CA874702C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8766" y="2953712"/>
            <a:ext cx="4982749" cy="3487925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FD3C0C-727E-4B64-A035-3C187CFF226A}"/>
              </a:ext>
            </a:extLst>
          </p:cNvPr>
          <p:cNvSpPr/>
          <p:nvPr/>
        </p:nvSpPr>
        <p:spPr>
          <a:xfrm>
            <a:off x="10627787" y="1916217"/>
            <a:ext cx="652988" cy="239607"/>
          </a:xfrm>
          <a:prstGeom prst="rect">
            <a:avLst/>
          </a:prstGeom>
          <a:noFill/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882329D-6D9C-489A-9FFE-0E7800152AD3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0954281" y="2155824"/>
            <a:ext cx="0" cy="706439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709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개설상태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메뉴관리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개설상태에서는 </a:t>
            </a:r>
            <a:r>
              <a:rPr lang="ko-KR" altLang="en-US" sz="1100" dirty="0" err="1"/>
              <a:t>개설일을</a:t>
            </a:r>
            <a:r>
              <a:rPr lang="ko-KR" altLang="en-US" sz="1100" dirty="0"/>
              <a:t> 확인하고</a:t>
            </a:r>
            <a:r>
              <a:rPr lang="en-US" altLang="ko-KR" sz="1100" dirty="0"/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본 프로젝트의 색상을 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메뉴관리에서 메뉴추가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메뉴삭제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메뉴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순서등을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설정할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71839FA-712A-4CA8-AD47-1F4DB2C5E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419203"/>
            <a:ext cx="5950197" cy="35848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5AA885A9-6B79-4323-B7BF-7B054CD4A1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176" y="3408392"/>
            <a:ext cx="6233960" cy="27963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5628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8846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관리메뉴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사용통계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프로젝트를 관리할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관리메뉴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사용통계에서 사용량을 확인할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상태관리는 프로젝트가 모두 완료된 후에 프로젝트의 상태를 완료로 설정하는 것입니다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C46DEAD-7F34-41B2-A745-D1B2D55D6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1423994"/>
            <a:ext cx="4882901" cy="45361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72B2E20-FDBB-44EE-9A22-0F6BB2896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6536" y="3661520"/>
            <a:ext cx="5181600" cy="25431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1435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336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새프로젝트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참여중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프로젝트 </a:t>
            </a: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첫화면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초대하기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메뉴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회원정보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관리메뉴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어떠한 프로젝트를 진행할 때</a:t>
            </a:r>
            <a:r>
              <a:rPr lang="en-US" altLang="ko-KR" sz="1050" dirty="0"/>
              <a:t>, </a:t>
            </a:r>
            <a:r>
              <a:rPr lang="ko-KR" altLang="en-US" sz="1050" dirty="0"/>
              <a:t>보다 효율적으로 프로젝트를 관리하여 성공적으로 프로젝트를 수행하게 하는 시스템입니다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사내에서 진행되는 다양한 프로젝트들을 안정적으로 진행이 되게 관리하는 기능을 제공합니다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예정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진행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확인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보류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완료 등 진행상태를 수시로 설정할 수 있고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그래프로 한 눈에 진행상황을 파악할 수 있습니다</a:t>
            </a:r>
            <a:r>
              <a:rPr lang="en-US" altLang="ko-KR" sz="11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C59ACFD2-AE8A-4DC2-8707-8C00DE105763}"/>
              </a:ext>
            </a:extLst>
          </p:cNvPr>
          <p:cNvGrpSpPr/>
          <p:nvPr/>
        </p:nvGrpSpPr>
        <p:grpSpPr>
          <a:xfrm>
            <a:off x="3813177" y="1468963"/>
            <a:ext cx="7332492" cy="4662151"/>
            <a:chOff x="3813177" y="1468963"/>
            <a:chExt cx="7332492" cy="4662151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E1C64B99-EDD9-415B-A721-C6C09DEA1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3177" y="1468963"/>
              <a:ext cx="7332492" cy="466215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17E52E39-7C23-4589-BDCF-A37704E34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2259806"/>
              <a:ext cx="325581" cy="152400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40FA574F-EE66-422E-B294-B67294A0E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2817018"/>
              <a:ext cx="325581" cy="152400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2B87F925-730E-47C5-B710-3664B6A4E1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3369468"/>
              <a:ext cx="325581" cy="152400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5F1CC12D-FC24-42C3-822E-131603BE19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3921918"/>
              <a:ext cx="325581" cy="15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>
            <a:extLst>
              <a:ext uri="{FF2B5EF4-FFF2-40B4-BE49-F238E27FC236}">
                <a16:creationId xmlns:a16="http://schemas.microsoft.com/office/drawing/2014/main" id="{96295F3F-6AEB-4187-8585-9CB05BA9AE1A}"/>
              </a:ext>
            </a:extLst>
          </p:cNvPr>
          <p:cNvGrpSpPr/>
          <p:nvPr/>
        </p:nvGrpSpPr>
        <p:grpSpPr>
          <a:xfrm>
            <a:off x="3813177" y="1468963"/>
            <a:ext cx="7332492" cy="4662151"/>
            <a:chOff x="3813177" y="1468963"/>
            <a:chExt cx="7332492" cy="4662151"/>
          </a:xfrm>
        </p:grpSpPr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9319A60D-60B6-4D00-830B-0B0BFFB812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3177" y="1468963"/>
              <a:ext cx="7332492" cy="4662151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F49CE2C1-A4C0-475A-8142-43E82E675E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2259806"/>
              <a:ext cx="325581" cy="152400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E12EA0D8-52C2-461C-A935-01C582D544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2817018"/>
              <a:ext cx="325581" cy="152400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57C088F3-1A40-4AD9-B517-44802D99E1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3369468"/>
              <a:ext cx="325581" cy="152400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9D9FAB45-553E-451E-9D39-63B0258ADD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88830" y="3921918"/>
              <a:ext cx="325581" cy="152400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새프로젝트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프로젝트를 개설합니다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새프로젝트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프로젝트명과 간략한 설명을 입력하고 저장을 누르면 바로 </a:t>
            </a:r>
            <a:r>
              <a:rPr lang="ko-KR" altLang="en-US" sz="1100" dirty="0" err="1"/>
              <a:t>새프로젝트방이</a:t>
            </a:r>
            <a:r>
              <a:rPr lang="ko-KR" altLang="en-US" sz="1100" dirty="0"/>
              <a:t> 개설됩니다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새프로젝트는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등급에 상관없이 누구나 무한대로 만들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80D11C0-B356-42BA-B284-E754FC95046F}"/>
              </a:ext>
            </a:extLst>
          </p:cNvPr>
          <p:cNvSpPr/>
          <p:nvPr/>
        </p:nvSpPr>
        <p:spPr>
          <a:xfrm>
            <a:off x="3938589" y="2048893"/>
            <a:ext cx="826292" cy="23790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166A99FF-06E9-4FD3-9703-28CE2F1CFFD6}"/>
              </a:ext>
            </a:extLst>
          </p:cNvPr>
          <p:cNvCxnSpPr>
            <a:cxnSpLocks/>
          </p:cNvCxnSpPr>
          <p:nvPr/>
        </p:nvCxnSpPr>
        <p:spPr>
          <a:xfrm>
            <a:off x="4756944" y="2257712"/>
            <a:ext cx="411346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AF39BCFB-FEB1-4C3E-A9B9-1E7162CF9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5612" y="2161493"/>
            <a:ext cx="4420320" cy="2641861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D3705EF2-4426-4139-95EC-29201F43A382}"/>
              </a:ext>
            </a:extLst>
          </p:cNvPr>
          <p:cNvGrpSpPr/>
          <p:nvPr/>
        </p:nvGrpSpPr>
        <p:grpSpPr>
          <a:xfrm>
            <a:off x="3135180" y="1557433"/>
            <a:ext cx="7210011" cy="3335843"/>
            <a:chOff x="3135180" y="1557433"/>
            <a:chExt cx="7210011" cy="3335843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B268ABDF-31E4-477F-BCF1-401BF407C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35180" y="1557433"/>
              <a:ext cx="7210011" cy="333584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158B1EB8-4CB0-4336-890D-268CFB615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8685" y="2467070"/>
              <a:ext cx="410840" cy="192309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46CDFB43-3AFF-4723-ABC5-6B40BE2C8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8685" y="3136995"/>
              <a:ext cx="410840" cy="192309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E48AEA89-1915-4836-AE9B-503A52B7F4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8685" y="3806920"/>
              <a:ext cx="410840" cy="192309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A7E3BEA1-85D0-4073-A418-4E393DA79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08685" y="4476845"/>
              <a:ext cx="410840" cy="192309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참여중인 프로젝트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본인이 참여하고 있는 프로젝트들이 제공됩니다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 상자를 클릭하여 들어갈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프로젝트의 색상은 관리자가 변경할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2D0E84-3A15-4632-851A-69936BBB7F9D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본인이 참여하고 있는 프로젝트들이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7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프로젝트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첫화면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프로젝트의 처음 화면 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첫화면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</a:t>
            </a:r>
            <a:r>
              <a:rPr lang="ko-KR" altLang="en-US" sz="1100" dirty="0" err="1"/>
              <a:t>첫화면입니다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진행상황을 그래프로 볼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금일 일정도 바로 확인이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74158973-2F6C-4924-9556-89EA9ADF4A02}"/>
              </a:ext>
            </a:extLst>
          </p:cNvPr>
          <p:cNvGrpSpPr/>
          <p:nvPr/>
        </p:nvGrpSpPr>
        <p:grpSpPr>
          <a:xfrm>
            <a:off x="4250603" y="1637074"/>
            <a:ext cx="6457637" cy="4839926"/>
            <a:chOff x="4250603" y="1637074"/>
            <a:chExt cx="6457637" cy="4839926"/>
          </a:xfrm>
        </p:grpSpPr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2EA29028-1A63-4CC0-9E35-470F624FAA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50603" y="1637074"/>
              <a:ext cx="6457637" cy="483992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0F9A64E2-1D43-4983-82CE-E677122ED2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86462" y="1998663"/>
              <a:ext cx="4533901" cy="303580"/>
            </a:xfrm>
            <a:prstGeom prst="rect">
              <a:avLst/>
            </a:prstGeom>
          </p:spPr>
        </p:pic>
        <p:pic>
          <p:nvPicPr>
            <p:cNvPr id="27" name="그림 26">
              <a:extLst>
                <a:ext uri="{FF2B5EF4-FFF2-40B4-BE49-F238E27FC236}">
                  <a16:creationId xmlns:a16="http://schemas.microsoft.com/office/drawing/2014/main" id="{4049C280-D52F-4C03-86DA-9ED3AF1174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4981521"/>
              <a:ext cx="302302" cy="128639"/>
            </a:xfrm>
            <a:prstGeom prst="rect">
              <a:avLst/>
            </a:prstGeom>
          </p:spPr>
        </p:pic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F133E855-64AC-47A8-AB0B-857987D9D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5276796"/>
              <a:ext cx="302302" cy="128639"/>
            </a:xfrm>
            <a:prstGeom prst="rect">
              <a:avLst/>
            </a:prstGeom>
          </p:spPr>
        </p:pic>
        <p:pic>
          <p:nvPicPr>
            <p:cNvPr id="30" name="그림 29">
              <a:extLst>
                <a:ext uri="{FF2B5EF4-FFF2-40B4-BE49-F238E27FC236}">
                  <a16:creationId xmlns:a16="http://schemas.microsoft.com/office/drawing/2014/main" id="{44A6A711-1808-488F-B75F-19C2CD8C59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5576833"/>
              <a:ext cx="302302" cy="128639"/>
            </a:xfrm>
            <a:prstGeom prst="rect">
              <a:avLst/>
            </a:prstGeom>
          </p:spPr>
        </p:pic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5378CD0E-8636-4DD0-9336-F0448AFF78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5872108"/>
              <a:ext cx="302302" cy="128639"/>
            </a:xfrm>
            <a:prstGeom prst="rect">
              <a:avLst/>
            </a:prstGeom>
          </p:spPr>
        </p:pic>
        <p:pic>
          <p:nvPicPr>
            <p:cNvPr id="32" name="그림 31">
              <a:extLst>
                <a:ext uri="{FF2B5EF4-FFF2-40B4-BE49-F238E27FC236}">
                  <a16:creationId xmlns:a16="http://schemas.microsoft.com/office/drawing/2014/main" id="{1617BFED-6B42-458D-8EB1-CBEDECA79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6169764"/>
              <a:ext cx="302302" cy="128639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:a16="http://schemas.microsoft.com/office/drawing/2014/main" id="{DBA9BDE6-59A5-4F8A-A4CF-9D14ACA74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40927" y="2738622"/>
              <a:ext cx="1441771" cy="2752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776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그룹 27">
            <a:extLst>
              <a:ext uri="{FF2B5EF4-FFF2-40B4-BE49-F238E27FC236}">
                <a16:creationId xmlns:a16="http://schemas.microsoft.com/office/drawing/2014/main" id="{60E3D943-63D9-4CE5-A189-48A2F66041D5}"/>
              </a:ext>
            </a:extLst>
          </p:cNvPr>
          <p:cNvGrpSpPr/>
          <p:nvPr/>
        </p:nvGrpSpPr>
        <p:grpSpPr>
          <a:xfrm>
            <a:off x="3619194" y="1376135"/>
            <a:ext cx="6721390" cy="5037606"/>
            <a:chOff x="4250603" y="1637074"/>
            <a:chExt cx="6457637" cy="4839926"/>
          </a:xfrm>
        </p:grpSpPr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DD6756D1-8A03-4073-8F09-0872744DD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50603" y="1637074"/>
              <a:ext cx="6457637" cy="483992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0" name="그림 29">
              <a:extLst>
                <a:ext uri="{FF2B5EF4-FFF2-40B4-BE49-F238E27FC236}">
                  <a16:creationId xmlns:a16="http://schemas.microsoft.com/office/drawing/2014/main" id="{A7B6B0F8-F021-4CF4-B60A-7A57DA2A8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86462" y="1998663"/>
              <a:ext cx="4533901" cy="303580"/>
            </a:xfrm>
            <a:prstGeom prst="rect">
              <a:avLst/>
            </a:prstGeom>
          </p:spPr>
        </p:pic>
        <p:pic>
          <p:nvPicPr>
            <p:cNvPr id="31" name="그림 30">
              <a:extLst>
                <a:ext uri="{FF2B5EF4-FFF2-40B4-BE49-F238E27FC236}">
                  <a16:creationId xmlns:a16="http://schemas.microsoft.com/office/drawing/2014/main" id="{3F1498BC-214C-4B5E-AEDB-1F659D1707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4981521"/>
              <a:ext cx="302302" cy="128639"/>
            </a:xfrm>
            <a:prstGeom prst="rect">
              <a:avLst/>
            </a:prstGeom>
          </p:spPr>
        </p:pic>
        <p:pic>
          <p:nvPicPr>
            <p:cNvPr id="32" name="그림 31">
              <a:extLst>
                <a:ext uri="{FF2B5EF4-FFF2-40B4-BE49-F238E27FC236}">
                  <a16:creationId xmlns:a16="http://schemas.microsoft.com/office/drawing/2014/main" id="{D81D33B2-C96B-4933-9B0F-18C6C603B1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5276796"/>
              <a:ext cx="302302" cy="128639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:a16="http://schemas.microsoft.com/office/drawing/2014/main" id="{00230CD9-3566-4E8B-99AB-7FA7DBDB0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5576833"/>
              <a:ext cx="302302" cy="128639"/>
            </a:xfrm>
            <a:prstGeom prst="rect">
              <a:avLst/>
            </a:prstGeom>
          </p:spPr>
        </p:pic>
        <p:pic>
          <p:nvPicPr>
            <p:cNvPr id="35" name="그림 34">
              <a:extLst>
                <a:ext uri="{FF2B5EF4-FFF2-40B4-BE49-F238E27FC236}">
                  <a16:creationId xmlns:a16="http://schemas.microsoft.com/office/drawing/2014/main" id="{EC11C9DB-BF11-4BB4-AA16-7C13A09F0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5872108"/>
              <a:ext cx="302302" cy="128639"/>
            </a:xfrm>
            <a:prstGeom prst="rect">
              <a:avLst/>
            </a:prstGeom>
          </p:spPr>
        </p:pic>
        <p:pic>
          <p:nvPicPr>
            <p:cNvPr id="36" name="그림 35">
              <a:extLst>
                <a:ext uri="{FF2B5EF4-FFF2-40B4-BE49-F238E27FC236}">
                  <a16:creationId xmlns:a16="http://schemas.microsoft.com/office/drawing/2014/main" id="{C8D23CAD-300D-4E49-B0C5-610AF5673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70106" y="6169764"/>
              <a:ext cx="302302" cy="128639"/>
            </a:xfrm>
            <a:prstGeom prst="rect">
              <a:avLst/>
            </a:prstGeom>
          </p:spPr>
        </p:pic>
        <p:pic>
          <p:nvPicPr>
            <p:cNvPr id="37" name="그림 36">
              <a:extLst>
                <a:ext uri="{FF2B5EF4-FFF2-40B4-BE49-F238E27FC236}">
                  <a16:creationId xmlns:a16="http://schemas.microsoft.com/office/drawing/2014/main" id="{2BD9C389-12FE-4C3D-B601-8C97D2E993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40927" y="2738622"/>
              <a:ext cx="1441771" cy="275247"/>
            </a:xfrm>
            <a:prstGeom prst="rect">
              <a:avLst/>
            </a:prstGeom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초대하기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참여해야 할 내부 직원들 초대합니다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초대하기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초대하기 버튼을 눌러 본 프로젝트에 참여해야 할 내부 직원을 초대할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해당직원은 프로젝트에 초대 알림이 발송됩니다</a:t>
            </a:r>
            <a:r>
              <a:rPr lang="en-US" altLang="ko-KR" sz="1100" dirty="0"/>
              <a:t>. 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B23253C-37F1-402E-8170-9BEBB003507A}"/>
              </a:ext>
            </a:extLst>
          </p:cNvPr>
          <p:cNvSpPr/>
          <p:nvPr/>
        </p:nvSpPr>
        <p:spPr>
          <a:xfrm>
            <a:off x="9519465" y="1804233"/>
            <a:ext cx="539495" cy="193637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BC87834-763F-492C-A489-02573EE5503B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9789213" y="1997870"/>
            <a:ext cx="0" cy="785811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그림 2">
            <a:extLst>
              <a:ext uri="{FF2B5EF4-FFF2-40B4-BE49-F238E27FC236}">
                <a16:creationId xmlns:a16="http://schemas.microsoft.com/office/drawing/2014/main" id="{05C667F0-60D1-4B19-8DC7-1AD9DFB3EB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90294" y="2895660"/>
            <a:ext cx="3874893" cy="1666336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5B16736A-8E11-494F-A5EF-2785C49E7AD5}"/>
              </a:ext>
            </a:extLst>
          </p:cNvPr>
          <p:cNvSpPr/>
          <p:nvPr/>
        </p:nvSpPr>
        <p:spPr>
          <a:xfrm>
            <a:off x="8442504" y="4156431"/>
            <a:ext cx="940593" cy="21269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46D7EA8B-6795-4A65-9034-443627B3D0B3}"/>
              </a:ext>
            </a:extLst>
          </p:cNvPr>
          <p:cNvCxnSpPr>
            <a:cxnSpLocks/>
          </p:cNvCxnSpPr>
          <p:nvPr/>
        </p:nvCxnSpPr>
        <p:spPr>
          <a:xfrm>
            <a:off x="8912800" y="4369127"/>
            <a:ext cx="0" cy="414804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3848E3E9-92A9-4D92-9D00-9DB1AD7E20BD}"/>
              </a:ext>
            </a:extLst>
          </p:cNvPr>
          <p:cNvGrpSpPr/>
          <p:nvPr/>
        </p:nvGrpSpPr>
        <p:grpSpPr>
          <a:xfrm>
            <a:off x="7157031" y="4874597"/>
            <a:ext cx="3551055" cy="1607003"/>
            <a:chOff x="7225528" y="4904015"/>
            <a:chExt cx="3551055" cy="1607003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E937218B-17AE-49CA-B91F-91EB5D3D00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25528" y="4904015"/>
              <a:ext cx="3551055" cy="1607003"/>
            </a:xfrm>
            <a:prstGeom prst="rect">
              <a:avLst/>
            </a:prstGeom>
            <a:ln w="22225">
              <a:solidFill>
                <a:srgbClr val="FFC000"/>
              </a:solidFill>
            </a:ln>
          </p:spPr>
        </p:pic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6B7B953C-EFD0-4C01-9215-53865A70BE8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747410" y="5727700"/>
              <a:ext cx="1153703" cy="1214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>
            <a:extLst>
              <a:ext uri="{FF2B5EF4-FFF2-40B4-BE49-F238E27FC236}">
                <a16:creationId xmlns:a16="http://schemas.microsoft.com/office/drawing/2014/main" id="{99008E1B-89D9-4A76-B8F8-86807FA7C1C1}"/>
              </a:ext>
            </a:extLst>
          </p:cNvPr>
          <p:cNvSpPr/>
          <p:nvPr/>
        </p:nvSpPr>
        <p:spPr>
          <a:xfrm>
            <a:off x="361471" y="3007518"/>
            <a:ext cx="1215869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설문조사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사용할 수 있는 설문조사와 앨범입니다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215869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설문조사</a:t>
            </a:r>
            <a:r>
              <a:rPr lang="en-US" altLang="ko-KR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,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앨범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설문조사 화면입니다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설문조사 상태를 선택해서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F99740A1-C208-4077-82D1-027B852A3722}"/>
              </a:ext>
            </a:extLst>
          </p:cNvPr>
          <p:cNvGrpSpPr/>
          <p:nvPr/>
        </p:nvGrpSpPr>
        <p:grpSpPr>
          <a:xfrm>
            <a:off x="4250603" y="1277762"/>
            <a:ext cx="6457637" cy="2094716"/>
            <a:chOff x="4250603" y="1277762"/>
            <a:chExt cx="6457637" cy="2094716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14A2E2A7-1D89-4A0E-95F0-985CF2657B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50603" y="1277762"/>
              <a:ext cx="6457637" cy="209471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DF1519C6-45CF-453E-9968-F56B63904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05056" y="2293783"/>
              <a:ext cx="302302" cy="128639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C2475580-9017-43D9-8E8A-DEA25FB75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05056" y="2579533"/>
              <a:ext cx="302302" cy="128639"/>
            </a:xfrm>
            <a:prstGeom prst="rect">
              <a:avLst/>
            </a:prstGeom>
          </p:spPr>
        </p:pic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B56241D9-6BEB-4518-B91B-948965497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15095" y="2268394"/>
              <a:ext cx="155906" cy="176242"/>
            </a:xfrm>
            <a:prstGeom prst="rect">
              <a:avLst/>
            </a:prstGeom>
          </p:spPr>
        </p:pic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8B453746-DC6C-47CB-B388-374E51C58F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15095" y="2558906"/>
              <a:ext cx="155906" cy="176242"/>
            </a:xfrm>
            <a:prstGeom prst="rect">
              <a:avLst/>
            </a:prstGeom>
          </p:spPr>
        </p:pic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1452A5BF-5A8E-4EDC-B206-DDDA1B507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32118" y="2356841"/>
              <a:ext cx="389111" cy="993622"/>
            </a:xfrm>
            <a:prstGeom prst="rect">
              <a:avLst/>
            </a:prstGeom>
            <a:ln w="22225">
              <a:solidFill>
                <a:srgbClr val="FFC000"/>
              </a:solidFill>
            </a:ln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C05AF9EC-87F1-4EDC-9734-DD09C1AE8A1D}"/>
              </a:ext>
            </a:extLst>
          </p:cNvPr>
          <p:cNvSpPr txBox="1"/>
          <p:nvPr/>
        </p:nvSpPr>
        <p:spPr>
          <a:xfrm>
            <a:off x="3135184" y="352756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앨범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42B1A8-703B-413A-B46D-DE1AD0AD2333}"/>
              </a:ext>
            </a:extLst>
          </p:cNvPr>
          <p:cNvSpPr txBox="1"/>
          <p:nvPr/>
        </p:nvSpPr>
        <p:spPr>
          <a:xfrm>
            <a:off x="3135182" y="389611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프로젝트의 앨범 화면입니다</a:t>
            </a:r>
            <a:r>
              <a:rPr lang="en-US" altLang="ko-KR" sz="1100" dirty="0"/>
              <a:t>.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13377EF3-835C-41EC-A6EF-836B5A470F4F}"/>
              </a:ext>
            </a:extLst>
          </p:cNvPr>
          <p:cNvGrpSpPr/>
          <p:nvPr/>
        </p:nvGrpSpPr>
        <p:grpSpPr>
          <a:xfrm>
            <a:off x="4250602" y="4408297"/>
            <a:ext cx="6457637" cy="1909103"/>
            <a:chOff x="4250602" y="4642527"/>
            <a:chExt cx="6457637" cy="1909103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A8FC2DB-C76D-4067-A349-934064B06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250602" y="4642527"/>
              <a:ext cx="6457637" cy="190910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46" name="그림 45">
              <a:extLst>
                <a:ext uri="{FF2B5EF4-FFF2-40B4-BE49-F238E27FC236}">
                  <a16:creationId xmlns:a16="http://schemas.microsoft.com/office/drawing/2014/main" id="{EFA3FE24-B1EE-4639-9E3F-F3195A552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3189" y="5646532"/>
              <a:ext cx="302302" cy="128639"/>
            </a:xfrm>
            <a:prstGeom prst="rect">
              <a:avLst/>
            </a:prstGeom>
          </p:spPr>
        </p:pic>
        <p:pic>
          <p:nvPicPr>
            <p:cNvPr id="47" name="그림 46">
              <a:extLst>
                <a:ext uri="{FF2B5EF4-FFF2-40B4-BE49-F238E27FC236}">
                  <a16:creationId xmlns:a16="http://schemas.microsoft.com/office/drawing/2014/main" id="{B900EFBE-6750-4519-952F-A63A32096B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06088" y="5625905"/>
              <a:ext cx="155906" cy="176242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960DB67B-456A-4EC0-9229-E433FD84BB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3189" y="5938632"/>
              <a:ext cx="302302" cy="128639"/>
            </a:xfrm>
            <a:prstGeom prst="rect">
              <a:avLst/>
            </a:prstGeom>
          </p:spPr>
        </p:pic>
        <p:pic>
          <p:nvPicPr>
            <p:cNvPr id="27" name="그림 26">
              <a:extLst>
                <a:ext uri="{FF2B5EF4-FFF2-40B4-BE49-F238E27FC236}">
                  <a16:creationId xmlns:a16="http://schemas.microsoft.com/office/drawing/2014/main" id="{709EE142-11CC-429B-98D2-147AFA4FD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06088" y="5918005"/>
              <a:ext cx="155906" cy="1762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457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협업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회원정보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참가자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본 프로젝트에 참가한 회원정보를 보여줍니다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0" y="3007519"/>
            <a:ext cx="1159355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회원정보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프로젝트를 개설한 관리자한테만 권한이 주어집니다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개설상태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참여자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메뉴관리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사용통계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상태관리를 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개설자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관리자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참여자에게 관리자를 지정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지정해제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내보내기가 가능합니다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참여자에게는 관리메뉴가 제공되지 않습니다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pic>
        <p:nvPicPr>
          <p:cNvPr id="67" name="그림 66">
            <a:extLst>
              <a:ext uri="{FF2B5EF4-FFF2-40B4-BE49-F238E27FC236}">
                <a16:creationId xmlns:a16="http://schemas.microsoft.com/office/drawing/2014/main" id="{49B682AA-B7FA-4EA5-BC00-64DEFCB1D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917" y="2011313"/>
            <a:ext cx="7699456" cy="31118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1" name="그림 70">
            <a:extLst>
              <a:ext uri="{FF2B5EF4-FFF2-40B4-BE49-F238E27FC236}">
                <a16:creationId xmlns:a16="http://schemas.microsoft.com/office/drawing/2014/main" id="{74BE3670-5B9B-4CC2-9430-CFF35F017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12" y="2857810"/>
            <a:ext cx="5784761" cy="1107900"/>
          </a:xfrm>
          <a:prstGeom prst="rect">
            <a:avLst/>
          </a:prstGeom>
        </p:spPr>
      </p:pic>
      <p:sp>
        <p:nvSpPr>
          <p:cNvPr id="50" name="사각형: 둥근 모서리 49">
            <a:extLst>
              <a:ext uri="{FF2B5EF4-FFF2-40B4-BE49-F238E27FC236}">
                <a16:creationId xmlns:a16="http://schemas.microsoft.com/office/drawing/2014/main" id="{6CDC98FC-553E-446B-9EFD-738ADC635050}"/>
              </a:ext>
            </a:extLst>
          </p:cNvPr>
          <p:cNvSpPr/>
          <p:nvPr/>
        </p:nvSpPr>
        <p:spPr>
          <a:xfrm>
            <a:off x="5638297" y="2938065"/>
            <a:ext cx="387338" cy="183718"/>
          </a:xfrm>
          <a:prstGeom prst="roundRect">
            <a:avLst>
              <a:gd name="adj" fmla="val 50000"/>
            </a:avLst>
          </a:prstGeom>
          <a:solidFill>
            <a:srgbClr val="DC1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7F09BE8-12D6-47BE-92F0-B1B583C39516}"/>
              </a:ext>
            </a:extLst>
          </p:cNvPr>
          <p:cNvSpPr txBox="1"/>
          <p:nvPr/>
        </p:nvSpPr>
        <p:spPr>
          <a:xfrm>
            <a:off x="5649664" y="2928905"/>
            <a:ext cx="375970" cy="207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50" dirty="0">
                <a:solidFill>
                  <a:schemeClr val="bg1"/>
                </a:solidFill>
              </a:rPr>
              <a:t>개설</a:t>
            </a: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E2E56304-1751-4677-8F7B-B3442566960D}"/>
              </a:ext>
            </a:extLst>
          </p:cNvPr>
          <p:cNvSpPr/>
          <p:nvPr/>
        </p:nvSpPr>
        <p:spPr>
          <a:xfrm>
            <a:off x="5638297" y="3298868"/>
            <a:ext cx="486278" cy="183718"/>
          </a:xfrm>
          <a:prstGeom prst="roundRect">
            <a:avLst>
              <a:gd name="adj" fmla="val 50000"/>
            </a:avLst>
          </a:prstGeom>
          <a:solidFill>
            <a:srgbClr val="939595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FA88E16-E55A-4A27-9C02-BF94BE2B6B4C}"/>
              </a:ext>
            </a:extLst>
          </p:cNvPr>
          <p:cNvSpPr txBox="1"/>
          <p:nvPr/>
        </p:nvSpPr>
        <p:spPr>
          <a:xfrm>
            <a:off x="5649664" y="3289708"/>
            <a:ext cx="474911" cy="207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50" dirty="0">
                <a:solidFill>
                  <a:schemeClr val="bg1"/>
                </a:solidFill>
              </a:rPr>
              <a:t>참여자</a:t>
            </a:r>
          </a:p>
        </p:txBody>
      </p:sp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B7482A1E-DDA2-459F-BA3E-84999531C8B1}"/>
              </a:ext>
            </a:extLst>
          </p:cNvPr>
          <p:cNvSpPr/>
          <p:nvPr/>
        </p:nvSpPr>
        <p:spPr>
          <a:xfrm>
            <a:off x="5638297" y="3651554"/>
            <a:ext cx="486278" cy="183718"/>
          </a:xfrm>
          <a:prstGeom prst="roundRect">
            <a:avLst>
              <a:gd name="adj" fmla="val 50000"/>
            </a:avLst>
          </a:prstGeom>
          <a:solidFill>
            <a:srgbClr val="4285F4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CE9CAEC-23F3-4E5D-AFF8-F0DC355230CF}"/>
              </a:ext>
            </a:extLst>
          </p:cNvPr>
          <p:cNvSpPr txBox="1"/>
          <p:nvPr/>
        </p:nvSpPr>
        <p:spPr>
          <a:xfrm>
            <a:off x="5649664" y="3642394"/>
            <a:ext cx="474911" cy="207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750" dirty="0">
                <a:solidFill>
                  <a:schemeClr val="bg1"/>
                </a:solidFill>
              </a:rPr>
              <a:t>관리자</a:t>
            </a:r>
          </a:p>
        </p:txBody>
      </p:sp>
      <p:pic>
        <p:nvPicPr>
          <p:cNvPr id="74" name="그림 73">
            <a:extLst>
              <a:ext uri="{FF2B5EF4-FFF2-40B4-BE49-F238E27FC236}">
                <a16:creationId xmlns:a16="http://schemas.microsoft.com/office/drawing/2014/main" id="{295DB700-CDFC-47E3-96C3-7971BCC626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3650" y="3390727"/>
            <a:ext cx="962025" cy="561975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pic>
        <p:nvPicPr>
          <p:cNvPr id="76" name="그림 75">
            <a:extLst>
              <a:ext uri="{FF2B5EF4-FFF2-40B4-BE49-F238E27FC236}">
                <a16:creationId xmlns:a16="http://schemas.microsoft.com/office/drawing/2014/main" id="{470FFCB9-173E-400F-BB5F-2ECF2C4645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0339" y="4188203"/>
            <a:ext cx="1200150" cy="314325"/>
          </a:xfrm>
          <a:prstGeom prst="rect">
            <a:avLst/>
          </a:prstGeom>
          <a:ln w="22225">
            <a:solidFill>
              <a:srgbClr val="FFC000"/>
            </a:solidFill>
          </a:ln>
        </p:spPr>
      </p:pic>
      <p:cxnSp>
        <p:nvCxnSpPr>
          <p:cNvPr id="77" name="직선 화살표 연결선 76">
            <a:extLst>
              <a:ext uri="{FF2B5EF4-FFF2-40B4-BE49-F238E27FC236}">
                <a16:creationId xmlns:a16="http://schemas.microsoft.com/office/drawing/2014/main" id="{2C47ECEC-7601-4025-A511-EC2C8B05537B}"/>
              </a:ext>
            </a:extLst>
          </p:cNvPr>
          <p:cNvCxnSpPr>
            <a:cxnSpLocks/>
          </p:cNvCxnSpPr>
          <p:nvPr/>
        </p:nvCxnSpPr>
        <p:spPr>
          <a:xfrm>
            <a:off x="6086475" y="3468078"/>
            <a:ext cx="1412875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화살표 연결선 80">
            <a:extLst>
              <a:ext uri="{FF2B5EF4-FFF2-40B4-BE49-F238E27FC236}">
                <a16:creationId xmlns:a16="http://schemas.microsoft.com/office/drawing/2014/main" id="{CC2AFC26-C1A2-4D29-AAA8-1623880CD093}"/>
              </a:ext>
            </a:extLst>
          </p:cNvPr>
          <p:cNvCxnSpPr>
            <a:cxnSpLocks/>
          </p:cNvCxnSpPr>
          <p:nvPr/>
        </p:nvCxnSpPr>
        <p:spPr>
          <a:xfrm>
            <a:off x="6025634" y="3835272"/>
            <a:ext cx="0" cy="235078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860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12203</TotalTime>
  <Words>425</Words>
  <Application>Microsoft Office PowerPoint</Application>
  <PresentationFormat>와이드스크린</PresentationFormat>
  <Paragraphs>100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김 유정</cp:lastModifiedBy>
  <cp:revision>515</cp:revision>
  <dcterms:created xsi:type="dcterms:W3CDTF">2021-01-26T03:26:19Z</dcterms:created>
  <dcterms:modified xsi:type="dcterms:W3CDTF">2021-10-08T07:43:05Z</dcterms:modified>
</cp:coreProperties>
</file>