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394" r:id="rId4"/>
    <p:sldId id="400" r:id="rId5"/>
    <p:sldId id="401" r:id="rId6"/>
    <p:sldId id="402" r:id="rId7"/>
    <p:sldId id="403" r:id="rId8"/>
    <p:sldId id="395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3" autoAdjust="0"/>
    <p:restoredTop sz="95850" autoAdjust="0"/>
  </p:normalViewPr>
  <p:slideViewPr>
    <p:cSldViewPr snapToGrid="0">
      <p:cViewPr varScale="1">
        <p:scale>
          <a:sx n="91" d="100"/>
          <a:sy n="91" d="100"/>
        </p:scale>
        <p:origin x="11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D7A6C9D-BAB0-4988-A175-BA5FB13FFF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996E98-91CA-4E51-8CAD-8CF148A3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135F0-1ECA-4380-A477-76D6C0EDD1E8}" type="datetimeFigureOut">
              <a:rPr lang="ko-KR" altLang="en-US" smtClean="0"/>
              <a:t>2021-04-09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C45718-CD9A-4774-8FA9-0106694FFCC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808A76-FC2A-49C0-8A14-EA8FA52F7E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E4BB-B4DB-4B02-B543-461DC973821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52178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DB07-FD48-41FE-BAEB-8507EDE3FFF7}" type="datetimeFigureOut">
              <a:rPr lang="ko-KR" altLang="en-US" smtClean="0"/>
              <a:t>2021-04-09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38792-24A0-4A11-8F1C-CA1576FACC1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088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3">
            <a:extLst>
              <a:ext uri="{FF2B5EF4-FFF2-40B4-BE49-F238E27FC236}">
                <a16:creationId xmlns:a16="http://schemas.microsoft.com/office/drawing/2014/main" id="{2CADD196-7616-472A-BDF1-55BC59962AA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285F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8" name="Rettangolo 4">
            <a:extLst>
              <a:ext uri="{FF2B5EF4-FFF2-40B4-BE49-F238E27FC236}">
                <a16:creationId xmlns:a16="http://schemas.microsoft.com/office/drawing/2014/main" id="{6472593A-40E2-4186-B765-28FB72EFBEBE}"/>
              </a:ext>
            </a:extLst>
          </p:cNvPr>
          <p:cNvSpPr/>
          <p:nvPr userDrawn="1"/>
        </p:nvSpPr>
        <p:spPr>
          <a:xfrm>
            <a:off x="0" y="6202929"/>
            <a:ext cx="12192000" cy="6660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pic>
        <p:nvPicPr>
          <p:cNvPr id="9" name="그래픽 8">
            <a:extLst>
              <a:ext uri="{FF2B5EF4-FFF2-40B4-BE49-F238E27FC236}">
                <a16:creationId xmlns:a16="http://schemas.microsoft.com/office/drawing/2014/main" id="{12A829C7-137E-4F83-81C5-4C81C1C73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8593" y="1269814"/>
            <a:ext cx="5005114" cy="481974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768DCEE-C08D-44C1-B93E-A5515323BA7B}"/>
              </a:ext>
            </a:extLst>
          </p:cNvPr>
          <p:cNvSpPr txBox="1"/>
          <p:nvPr userDrawn="1"/>
        </p:nvSpPr>
        <p:spPr>
          <a:xfrm>
            <a:off x="1137678" y="1856505"/>
            <a:ext cx="5358372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사용자 매뉴얼</a:t>
            </a:r>
            <a:endParaRPr lang="en-US" altLang="ko-KR" sz="3100" b="1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8545D91-C848-46FF-BC4E-582BEB4607C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88235" y="6429682"/>
            <a:ext cx="1462751" cy="212537"/>
          </a:xfrm>
          <a:prstGeom prst="rect">
            <a:avLst/>
          </a:prstGeom>
        </p:spPr>
      </p:pic>
      <p:pic>
        <p:nvPicPr>
          <p:cNvPr id="12" name="그래픽 11">
            <a:extLst>
              <a:ext uri="{FF2B5EF4-FFF2-40B4-BE49-F238E27FC236}">
                <a16:creationId xmlns:a16="http://schemas.microsoft.com/office/drawing/2014/main" id="{13C3194E-E030-4F6D-8EA5-DE9AAD0C16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34514" y="1282954"/>
            <a:ext cx="3332174" cy="484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10">
            <a:extLst>
              <a:ext uri="{FF2B5EF4-FFF2-40B4-BE49-F238E27FC236}">
                <a16:creationId xmlns:a16="http://schemas.microsoft.com/office/drawing/2014/main" id="{AAF88982-3276-4AF2-9970-86C546F62FC6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69073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50029C80-70F6-43AF-A61F-8ECA0644F444}"/>
              </a:ext>
            </a:extLst>
          </p:cNvPr>
          <p:cNvSpPr/>
          <p:nvPr userDrawn="1"/>
        </p:nvSpPr>
        <p:spPr>
          <a:xfrm>
            <a:off x="2785730" y="0"/>
            <a:ext cx="940627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76126DB9-1440-4DB4-BDAA-1A6F79FD4636}"/>
              </a:ext>
            </a:extLst>
          </p:cNvPr>
          <p:cNvSpPr/>
          <p:nvPr userDrawn="1"/>
        </p:nvSpPr>
        <p:spPr>
          <a:xfrm>
            <a:off x="361471" y="3007519"/>
            <a:ext cx="1157767" cy="32481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나눔스퀘어_ac ExtraBold" panose="020B0600000101010101" pitchFamily="50" charset="-127"/>
              <a:ea typeface="나눔스퀘어_ac ExtraBold" panose="020B0600000101010101" pitchFamily="50" charset="-127"/>
            </a:endParaRPr>
          </a:p>
        </p:txBody>
      </p:sp>
      <p:sp>
        <p:nvSpPr>
          <p:cNvPr id="9" name="슬라이드 번호 개체 틀 10">
            <a:extLst>
              <a:ext uri="{FF2B5EF4-FFF2-40B4-BE49-F238E27FC236}">
                <a16:creationId xmlns:a16="http://schemas.microsoft.com/office/drawing/2014/main" id="{02DD4841-E6EB-4350-8B21-B0A85F0F4243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3351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E5A91B-8AC3-4FC8-A1C8-D9B2A1BCF20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052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1C210F6-F117-4239-A880-947D4C9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1C5BD77-73CE-40E9-8CEF-6A15F6BB0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795293-47E0-46FE-864A-791409A99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99FB-0F26-493D-8A63-BAFC948C6B5C}" type="datetimeFigureOut">
              <a:rPr lang="ko-KR" altLang="en-US" smtClean="0"/>
              <a:t>2021-04-09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95A3405-73C6-4616-B8D7-0C8EFE052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E7F8D5-7731-4AE6-BF0C-0D9583267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69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BA853741-D90B-48E5-A524-26F825207601}"/>
              </a:ext>
            </a:extLst>
          </p:cNvPr>
          <p:cNvSpPr txBox="1"/>
          <p:nvPr/>
        </p:nvSpPr>
        <p:spPr>
          <a:xfrm>
            <a:off x="1137678" y="5665874"/>
            <a:ext cx="33321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2021.04.09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C7A7CA-3CF1-4FE0-B3B8-B3EA632A8654}"/>
              </a:ext>
            </a:extLst>
          </p:cNvPr>
          <p:cNvSpPr txBox="1"/>
          <p:nvPr/>
        </p:nvSpPr>
        <p:spPr>
          <a:xfrm>
            <a:off x="1137678" y="3055470"/>
            <a:ext cx="21883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[</a:t>
            </a:r>
            <a:r>
              <a:rPr lang="ko-KR" altLang="en-US" sz="2000" b="1" dirty="0" err="1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파일함</a:t>
            </a:r>
            <a:r>
              <a:rPr lang="en-US" altLang="ko-KR" sz="2000" b="1" dirty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]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5774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1137678" y="1176021"/>
            <a:ext cx="333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100" b="1" dirty="0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목차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EEDD9-5A87-479A-AE03-D10CBE87AA82}"/>
              </a:ext>
            </a:extLst>
          </p:cNvPr>
          <p:cNvSpPr txBox="1"/>
          <p:nvPr/>
        </p:nvSpPr>
        <p:spPr>
          <a:xfrm>
            <a:off x="7722152" y="2138046"/>
            <a:ext cx="560612" cy="151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01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02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03</a:t>
            </a:r>
          </a:p>
          <a:p>
            <a:pPr>
              <a:lnSpc>
                <a:spcPct val="200000"/>
              </a:lnSpc>
            </a:pPr>
            <a:r>
              <a:rPr lang="en-US" altLang="ko-KR" sz="1200" dirty="0"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04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8430D7-5AC6-4FC7-B4BD-ACBEFA91BDEC}"/>
              </a:ext>
            </a:extLst>
          </p:cNvPr>
          <p:cNvSpPr txBox="1"/>
          <p:nvPr/>
        </p:nvSpPr>
        <p:spPr>
          <a:xfrm>
            <a:off x="8282764" y="2138046"/>
            <a:ext cx="1283627" cy="151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개요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개인함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공유함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  <a:p>
            <a:pPr>
              <a:lnSpc>
                <a:spcPct val="200000"/>
              </a:lnSpc>
            </a:pPr>
            <a:r>
              <a:rPr lang="ko-KR" altLang="en-US" sz="1200" dirty="0">
                <a:latin typeface="나눔스퀘어_ac Light" panose="020B0600000101010101" pitchFamily="50" charset="-127"/>
                <a:ea typeface="나눔스퀘어_ac Light" panose="020B0600000101010101" pitchFamily="50" charset="-127"/>
              </a:rPr>
              <a:t>상세설명</a:t>
            </a:r>
            <a:endParaRPr lang="en-US" altLang="ko-KR" sz="1200" dirty="0">
              <a:latin typeface="나눔스퀘어_ac Light" panose="020B0600000101010101" pitchFamily="50" charset="-127"/>
              <a:ea typeface="나눔스퀘어_ac Light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7209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THE GWARE &gt; </a:t>
            </a:r>
            <a:r>
              <a:rPr lang="ko-KR" altLang="en-US" sz="1400" b="1" dirty="0" err="1">
                <a:latin typeface="나눔고딕" panose="020D0604000000000000" pitchFamily="50" charset="-127"/>
                <a:ea typeface="나눔고딕" panose="020D0604000000000000" pitchFamily="50" charset="-127"/>
              </a:rPr>
              <a:t>파일함</a:t>
            </a:r>
            <a:endParaRPr lang="ko-KR" altLang="en-US" sz="1400" b="1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032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그룹웨어를 통하여 사용자 </a:t>
            </a:r>
            <a:r>
              <a:rPr lang="en-US" altLang="ko-KR" sz="1050" dirty="0"/>
              <a:t>pc</a:t>
            </a:r>
            <a:r>
              <a:rPr lang="ko-KR" altLang="en-US" sz="1050" dirty="0"/>
              <a:t>에서 관리하는 중요 파일을 웹상으로 파일을 관리하고 공유하는 파일 관리 기능 을 제공합니다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파일함 </a:t>
            </a:r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3" y="553188"/>
            <a:ext cx="8475972" cy="569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파일은 </a:t>
            </a:r>
            <a:r>
              <a:rPr lang="ko-KR" altLang="en-US" sz="1100" dirty="0" err="1"/>
              <a:t>웹상에</a:t>
            </a:r>
            <a:r>
              <a:rPr lang="ko-KR" altLang="en-US" sz="1100" dirty="0"/>
              <a:t> 필요한 파일들을 업로드 및 다운로드할 수 있는 기능을 제공합니다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개인함과 공유함으로 구분하여 제공됩니다</a:t>
            </a:r>
            <a:r>
              <a:rPr lang="en-US" altLang="ko-KR" sz="1100" dirty="0"/>
              <a:t>.</a:t>
            </a:r>
            <a:endParaRPr lang="en-US" altLang="ko-KR" sz="11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4386E00-8E51-4538-895C-08A188F387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3177" y="1468963"/>
            <a:ext cx="7332494" cy="44755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0430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398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개인만이 사용할 용도로 파일을 업</a:t>
            </a:r>
            <a:r>
              <a:rPr lang="en-US" altLang="ko-KR" sz="1050" dirty="0"/>
              <a:t>/</a:t>
            </a:r>
            <a:r>
              <a:rPr lang="ko-KR" altLang="en-US" sz="1050" dirty="0"/>
              <a:t>다운로드 하며</a:t>
            </a:r>
            <a:r>
              <a:rPr lang="en-US" altLang="ko-KR" sz="1050" dirty="0"/>
              <a:t>, </a:t>
            </a:r>
            <a:r>
              <a:rPr lang="ko-KR" altLang="en-US" sz="1050" dirty="0"/>
              <a:t>개인 용량에 제한을 받습니다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개인함은 자신만이 조회하고 다운로드가 가능한 파일들에 대한 관리 기능을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개인함은 자신이 </a:t>
            </a:r>
            <a:r>
              <a:rPr lang="ko-KR" altLang="en-US" sz="1050" dirty="0" err="1"/>
              <a:t>할당받은</a:t>
            </a:r>
            <a:r>
              <a:rPr lang="ko-KR" altLang="en-US" sz="1050" dirty="0"/>
              <a:t> 용량</a:t>
            </a:r>
            <a:r>
              <a:rPr lang="en-US" altLang="ko-KR" sz="1050" dirty="0"/>
              <a:t>(</a:t>
            </a:r>
            <a:r>
              <a:rPr lang="ko-KR" altLang="en-US" sz="1050" dirty="0"/>
              <a:t>메일</a:t>
            </a:r>
            <a:r>
              <a:rPr lang="en-US" altLang="ko-KR" sz="1050" dirty="0"/>
              <a:t>,</a:t>
            </a:r>
            <a:r>
              <a:rPr lang="ko-KR" altLang="en-US" sz="1050" dirty="0"/>
              <a:t>개인게시판</a:t>
            </a:r>
            <a:r>
              <a:rPr lang="en-US" altLang="ko-KR" sz="1050" dirty="0"/>
              <a:t>, </a:t>
            </a:r>
            <a:r>
              <a:rPr lang="ko-KR" altLang="en-US" sz="1050" dirty="0"/>
              <a:t>개인 폴더</a:t>
            </a:r>
            <a:r>
              <a:rPr lang="en-US" altLang="ko-KR" sz="1050" dirty="0"/>
              <a:t>)</a:t>
            </a:r>
            <a:r>
              <a:rPr lang="ko-KR" altLang="en-US" sz="1050" dirty="0"/>
              <a:t>안에서만 사용 가능합니다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개인함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폴더 우측의 삭제 버튼을 눌러 폴더를 삭제할 수 있습니다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 - </a:t>
            </a:r>
            <a:r>
              <a:rPr lang="ko-KR" altLang="en-US" sz="1100" dirty="0"/>
              <a:t>폴더를 삭제할 경우 해당 폴더 안에 자료들까지 모두 삭제됩니다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복사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파일함의 다른 폴더로 문서를 복사할 수 있습니다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이동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파일함의 다른 폴더로 문서를 이동할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폴더수정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폴더 우측의 수정 버튼을 눌러 폴더 이름을 수정할 수 있습니다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새폴더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폴더 이름을 작성하고</a:t>
            </a:r>
            <a:r>
              <a:rPr lang="en-US" altLang="ko-KR" sz="1100" dirty="0"/>
              <a:t>, </a:t>
            </a:r>
            <a:r>
              <a:rPr lang="ko-KR" altLang="en-US" sz="1100" dirty="0"/>
              <a:t>확인 버튼을 누르면 새로운 폴더가 생성합니다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파일업로드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파일을 저장하고 싶은 폴더를 선택 및 파일을 </a:t>
            </a:r>
            <a:r>
              <a:rPr lang="ko-KR" altLang="en-US" sz="1100" dirty="0" err="1"/>
              <a:t>끌어오시면</a:t>
            </a:r>
            <a:r>
              <a:rPr lang="ko-KR" altLang="en-US" sz="1100" dirty="0"/>
              <a:t> 파일을 업로드할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B601C401-41EE-4C41-BA8A-B3A156DD4D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2572993"/>
            <a:ext cx="6103411" cy="23404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직사각형 9">
            <a:extLst>
              <a:ext uri="{FF2B5EF4-FFF2-40B4-BE49-F238E27FC236}">
                <a16:creationId xmlns:a16="http://schemas.microsoft.com/office/drawing/2014/main" id="{B43981DB-71F5-40E0-A01A-9C40F86F7986}"/>
              </a:ext>
            </a:extLst>
          </p:cNvPr>
          <p:cNvSpPr/>
          <p:nvPr/>
        </p:nvSpPr>
        <p:spPr>
          <a:xfrm>
            <a:off x="3248543" y="3092230"/>
            <a:ext cx="441599" cy="19627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FC2AFEE-AD81-411C-B500-A804F8E6B004}"/>
              </a:ext>
            </a:extLst>
          </p:cNvPr>
          <p:cNvSpPr/>
          <p:nvPr/>
        </p:nvSpPr>
        <p:spPr>
          <a:xfrm>
            <a:off x="3734318" y="3092230"/>
            <a:ext cx="441599" cy="19627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C6919F3A-5A99-490E-92B3-8517B9A6AAFD}"/>
              </a:ext>
            </a:extLst>
          </p:cNvPr>
          <p:cNvSpPr/>
          <p:nvPr/>
        </p:nvSpPr>
        <p:spPr>
          <a:xfrm>
            <a:off x="4220093" y="3092230"/>
            <a:ext cx="441599" cy="19627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B34ED929-9886-4393-AD3F-C54FCE5966D0}"/>
              </a:ext>
            </a:extLst>
          </p:cNvPr>
          <p:cNvSpPr/>
          <p:nvPr/>
        </p:nvSpPr>
        <p:spPr>
          <a:xfrm>
            <a:off x="4460600" y="4030442"/>
            <a:ext cx="173314" cy="174845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A8A78DB-D976-4B08-BB46-BE67388EBA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9462" y="3640210"/>
            <a:ext cx="1095375" cy="581025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87ACA46D-0908-4B9C-BBF4-393F14379579}"/>
              </a:ext>
            </a:extLst>
          </p:cNvPr>
          <p:cNvSpPr/>
          <p:nvPr/>
        </p:nvSpPr>
        <p:spPr>
          <a:xfrm>
            <a:off x="8607150" y="3066036"/>
            <a:ext cx="553519" cy="23675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9B766DE6-1107-4C74-A5C7-C3111AE33AC0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8883910" y="3302794"/>
            <a:ext cx="0" cy="230981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35CC803-F663-457A-A26B-7732A7561E7E}"/>
              </a:ext>
            </a:extLst>
          </p:cNvPr>
          <p:cNvSpPr txBox="1"/>
          <p:nvPr/>
        </p:nvSpPr>
        <p:spPr>
          <a:xfrm>
            <a:off x="4580595" y="4026428"/>
            <a:ext cx="492443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/>
              <a:t>폴더수정</a:t>
            </a: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1D2FDD4C-9F6E-4020-A417-5BFDCDCFE1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9739" y="3095587"/>
            <a:ext cx="2220206" cy="845792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BCDEB2F6-A274-4E42-B46D-2FAE3B975C3E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4661692" y="3190368"/>
            <a:ext cx="411346" cy="0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그림 27">
            <a:extLst>
              <a:ext uri="{FF2B5EF4-FFF2-40B4-BE49-F238E27FC236}">
                <a16:creationId xmlns:a16="http://schemas.microsoft.com/office/drawing/2014/main" id="{7A3E1118-6575-4475-AF75-B9E8267096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0595" y="5055525"/>
            <a:ext cx="3329508" cy="1035847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5C58C1B3-86A5-4CCD-B55A-23250BBF70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59462" y="5055525"/>
            <a:ext cx="3525361" cy="1509011"/>
          </a:xfrm>
          <a:prstGeom prst="rect">
            <a:avLst/>
          </a:prstGeom>
          <a:ln w="25400">
            <a:solidFill>
              <a:schemeClr val="accent4"/>
            </a:solidFill>
          </a:ln>
        </p:spPr>
      </p:pic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A0A5F300-6DF0-4D14-82D4-B1CE9001B8B8}"/>
              </a:ext>
            </a:extLst>
          </p:cNvPr>
          <p:cNvCxnSpPr>
            <a:cxnSpLocks/>
          </p:cNvCxnSpPr>
          <p:nvPr/>
        </p:nvCxnSpPr>
        <p:spPr>
          <a:xfrm>
            <a:off x="8883910" y="4241006"/>
            <a:ext cx="0" cy="672393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3F21D2B4-6248-4666-B37E-8F64C013C4A3}"/>
              </a:ext>
            </a:extLst>
          </p:cNvPr>
          <p:cNvCxnSpPr>
            <a:cxnSpLocks/>
          </p:cNvCxnSpPr>
          <p:nvPr/>
        </p:nvCxnSpPr>
        <p:spPr>
          <a:xfrm flipH="1">
            <a:off x="7558088" y="3795713"/>
            <a:ext cx="487625" cy="1117686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5820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개인함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2398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개인만이 사용할 용도로 파일을 업</a:t>
            </a:r>
            <a:r>
              <a:rPr lang="en-US" altLang="ko-KR" sz="1050" dirty="0"/>
              <a:t>/</a:t>
            </a:r>
            <a:r>
              <a:rPr lang="ko-KR" altLang="en-US" sz="1050" dirty="0"/>
              <a:t>다운로드 하며</a:t>
            </a:r>
            <a:r>
              <a:rPr lang="en-US" altLang="ko-KR" sz="1050" dirty="0"/>
              <a:t>, </a:t>
            </a:r>
            <a:r>
              <a:rPr lang="ko-KR" altLang="en-US" sz="1050" dirty="0"/>
              <a:t>개인 용량에 제한을 받습니다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개인함은 자신만이 조회하고 다운로드가 가능한 파일들에 대한 관리 기능을 제공합니다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altLang="ko-KR" sz="1050" dirty="0"/>
              <a:t> - </a:t>
            </a:r>
            <a:r>
              <a:rPr lang="ko-KR" altLang="en-US" sz="1050" dirty="0"/>
              <a:t>개인함은 자신이 </a:t>
            </a:r>
            <a:r>
              <a:rPr lang="ko-KR" altLang="en-US" sz="1050" dirty="0" err="1"/>
              <a:t>할당받은</a:t>
            </a:r>
            <a:r>
              <a:rPr lang="ko-KR" altLang="en-US" sz="1050" dirty="0"/>
              <a:t> 용량</a:t>
            </a:r>
            <a:r>
              <a:rPr lang="en-US" altLang="ko-KR" sz="1050" dirty="0"/>
              <a:t>(</a:t>
            </a:r>
            <a:r>
              <a:rPr lang="ko-KR" altLang="en-US" sz="1050" dirty="0"/>
              <a:t>메일</a:t>
            </a:r>
            <a:r>
              <a:rPr lang="en-US" altLang="ko-KR" sz="1050" dirty="0"/>
              <a:t>,</a:t>
            </a:r>
            <a:r>
              <a:rPr lang="ko-KR" altLang="en-US" sz="1050" dirty="0"/>
              <a:t>개인게시판</a:t>
            </a:r>
            <a:r>
              <a:rPr lang="en-US" altLang="ko-KR" sz="1050" dirty="0"/>
              <a:t>, </a:t>
            </a:r>
            <a:r>
              <a:rPr lang="ko-KR" altLang="en-US" sz="1050" dirty="0"/>
              <a:t>개인 폴더</a:t>
            </a:r>
            <a:r>
              <a:rPr lang="en-US" altLang="ko-KR" sz="1050" dirty="0"/>
              <a:t>)</a:t>
            </a:r>
            <a:r>
              <a:rPr lang="ko-KR" altLang="en-US" sz="1050" dirty="0"/>
              <a:t>안에서만 사용 가능합니다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개인함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파일을 선택하면 </a:t>
            </a:r>
            <a:r>
              <a:rPr lang="ko-KR" altLang="en-US" sz="1100" dirty="0" err="1"/>
              <a:t>빠른조회</a:t>
            </a:r>
            <a:r>
              <a:rPr lang="en-US" altLang="ko-KR" sz="1100" dirty="0"/>
              <a:t>, </a:t>
            </a:r>
            <a:r>
              <a:rPr lang="ko-KR" altLang="en-US" sz="1100" dirty="0"/>
              <a:t>다운로드</a:t>
            </a:r>
            <a:r>
              <a:rPr lang="en-US" altLang="ko-KR" sz="1100" dirty="0"/>
              <a:t>, </a:t>
            </a:r>
            <a:r>
              <a:rPr lang="ko-KR" altLang="en-US" sz="1100" dirty="0"/>
              <a:t>수정</a:t>
            </a:r>
            <a:r>
              <a:rPr lang="en-US" altLang="ko-KR" sz="1100" dirty="0"/>
              <a:t>, </a:t>
            </a:r>
            <a:r>
              <a:rPr lang="ko-KR" altLang="en-US" sz="1100" dirty="0"/>
              <a:t>삭제 중에 선택할 수 있습니다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25B662D7-E279-423E-A286-854775C41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008861"/>
            <a:ext cx="6544847" cy="34446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4635695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빠르게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다운로드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바로 다운로드합니다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수정합니다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삭제합니다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868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공유함에서는 추가적으로 폴더를 생성해서 파일을 공유할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각 폴더는 사용자의 목적에 맞게 다양하게 폴더를 생성할 수 있으며 해당 설정 폴더에 대해서 조회 권한</a:t>
            </a:r>
            <a:r>
              <a:rPr lang="en-US" altLang="ko-KR" sz="1050" dirty="0"/>
              <a:t>(</a:t>
            </a:r>
            <a:r>
              <a:rPr lang="ko-KR" altLang="en-US" sz="1050" dirty="0"/>
              <a:t>다운 로드</a:t>
            </a:r>
            <a:r>
              <a:rPr lang="en-US" altLang="ko-KR" sz="1050" dirty="0"/>
              <a:t>)</a:t>
            </a:r>
            <a:r>
              <a:rPr lang="ko-KR" altLang="en-US" sz="1050" dirty="0"/>
              <a:t>과 관리 권한</a:t>
            </a:r>
            <a:r>
              <a:rPr lang="en-US" altLang="ko-KR" sz="1050" dirty="0"/>
              <a:t>(</a:t>
            </a:r>
            <a:r>
              <a:rPr lang="ko-KR" altLang="en-US" sz="1050" dirty="0"/>
              <a:t>등록</a:t>
            </a:r>
            <a:r>
              <a:rPr lang="en-US" altLang="ko-KR" sz="1050" dirty="0"/>
              <a:t>, </a:t>
            </a:r>
            <a:r>
              <a:rPr lang="ko-KR" altLang="en-US" sz="1050" dirty="0"/>
              <a:t>수정</a:t>
            </a:r>
            <a:r>
              <a:rPr lang="en-US" altLang="ko-KR" sz="1050" dirty="0"/>
              <a:t>, </a:t>
            </a:r>
            <a:r>
              <a:rPr lang="ko-KR" altLang="en-US" sz="1050" dirty="0"/>
              <a:t>삭제</a:t>
            </a:r>
            <a:r>
              <a:rPr lang="en-US" altLang="ko-KR" sz="1050" dirty="0"/>
              <a:t>)</a:t>
            </a:r>
            <a:r>
              <a:rPr lang="ko-KR" altLang="en-US" sz="1050" dirty="0"/>
              <a:t>을 부여할 수 있습니다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3135375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빠르게 조회할 수 있습니다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다운로드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바로 다운로드합니다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수정합니다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삭제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삭제합니다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공유함은 그룹웨어 사용자들이 파일을 공유해서 사용하기 위한 기능을 제공합니다</a:t>
            </a:r>
            <a:r>
              <a:rPr lang="en-US" altLang="ko-KR" sz="1100" dirty="0"/>
              <a:t>. 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pic>
        <p:nvPicPr>
          <p:cNvPr id="46" name="그림 45">
            <a:extLst>
              <a:ext uri="{FF2B5EF4-FFF2-40B4-BE49-F238E27FC236}">
                <a16:creationId xmlns:a16="http://schemas.microsoft.com/office/drawing/2014/main" id="{435D06F6-3DDE-4E64-B4C9-FF137056A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1006802"/>
            <a:ext cx="7868802" cy="201916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1279D963-FE90-49F1-A9E4-9D9EBCC2D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0479" y="1943114"/>
            <a:ext cx="924582" cy="499774"/>
          </a:xfrm>
          <a:prstGeom prst="rect">
            <a:avLst/>
          </a:prstGeom>
          <a:ln w="254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9C9DCAE5-76F0-4D91-ACE9-3CD8CFCC8078}"/>
              </a:ext>
            </a:extLst>
          </p:cNvPr>
          <p:cNvSpPr/>
          <p:nvPr/>
        </p:nvSpPr>
        <p:spPr>
          <a:xfrm>
            <a:off x="10401089" y="1537662"/>
            <a:ext cx="522097" cy="236758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1D2BA2B2-AC99-4639-A77A-C99D0D35D09A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10662138" y="1774420"/>
            <a:ext cx="3055" cy="120226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그림 11">
            <a:extLst>
              <a:ext uri="{FF2B5EF4-FFF2-40B4-BE49-F238E27FC236}">
                <a16:creationId xmlns:a16="http://schemas.microsoft.com/office/drawing/2014/main" id="{B00C17B6-361E-4EE8-A4CD-D5D90BD5A8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4658" y="2804764"/>
            <a:ext cx="3561728" cy="21606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D746FC26-ADB9-4962-870C-FD4EE23620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4658" y="5151084"/>
            <a:ext cx="3561728" cy="15068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3CBEB43A-0DF3-4308-9A2D-22EA661E766E}"/>
              </a:ext>
            </a:extLst>
          </p:cNvPr>
          <p:cNvCxnSpPr>
            <a:cxnSpLocks/>
            <a:stCxn id="30" idx="2"/>
          </p:cNvCxnSpPr>
          <p:nvPr/>
        </p:nvCxnSpPr>
        <p:spPr>
          <a:xfrm flipH="1">
            <a:off x="10522040" y="2401483"/>
            <a:ext cx="1" cy="301211"/>
          </a:xfrm>
          <a:prstGeom prst="straightConnector1">
            <a:avLst/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1A41F72A-0E5D-417B-ADFC-EA7738A1A57F}"/>
              </a:ext>
            </a:extLst>
          </p:cNvPr>
          <p:cNvSpPr/>
          <p:nvPr/>
        </p:nvSpPr>
        <p:spPr>
          <a:xfrm>
            <a:off x="10107401" y="1974224"/>
            <a:ext cx="829279" cy="20342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49382AAE-2D3B-42AA-8CF4-2F9106FFA554}"/>
              </a:ext>
            </a:extLst>
          </p:cNvPr>
          <p:cNvSpPr/>
          <p:nvPr/>
        </p:nvSpPr>
        <p:spPr>
          <a:xfrm>
            <a:off x="10107401" y="2198062"/>
            <a:ext cx="829279" cy="203421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6" name="연결선: 꺾임 35">
            <a:extLst>
              <a:ext uri="{FF2B5EF4-FFF2-40B4-BE49-F238E27FC236}">
                <a16:creationId xmlns:a16="http://schemas.microsoft.com/office/drawing/2014/main" id="{2213C93E-8FFB-4514-8A52-EA564345A020}"/>
              </a:ext>
            </a:extLst>
          </p:cNvPr>
          <p:cNvCxnSpPr>
            <a:cxnSpLocks/>
          </p:cNvCxnSpPr>
          <p:nvPr/>
        </p:nvCxnSpPr>
        <p:spPr>
          <a:xfrm>
            <a:off x="11034092" y="2075935"/>
            <a:ext cx="659706" cy="3828592"/>
          </a:xfrm>
          <a:prstGeom prst="bentConnector3">
            <a:avLst>
              <a:gd name="adj1" fmla="val 117326"/>
            </a:avLst>
          </a:prstGeom>
          <a:ln w="19050">
            <a:solidFill>
              <a:schemeClr val="accent4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FC7D6B0-4437-48E7-828C-B104A0B309B9}"/>
              </a:ext>
            </a:extLst>
          </p:cNvPr>
          <p:cNvCxnSpPr>
            <a:cxnSpLocks/>
            <a:endCxn id="29" idx="3"/>
          </p:cNvCxnSpPr>
          <p:nvPr/>
        </p:nvCxnSpPr>
        <p:spPr>
          <a:xfrm flipH="1">
            <a:off x="10936680" y="2075934"/>
            <a:ext cx="110542" cy="1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961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공유함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공유함에서는 추가적으로 폴더를 생성해서 파일을 공유할 수 있습니다</a:t>
            </a:r>
            <a:r>
              <a:rPr lang="en-US" altLang="ko-KR" sz="1050" dirty="0"/>
              <a:t>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altLang="ko-KR" sz="1050" dirty="0"/>
              <a:t> </a:t>
            </a:r>
            <a:r>
              <a:rPr lang="ko-KR" altLang="en-US" sz="1050" dirty="0"/>
              <a:t>각 폴더는 사용자의 목적에 맞게 다양하게 폴더를 생성할 수 있으며 해당 설정 폴더에 대해서 조회 권한</a:t>
            </a:r>
            <a:r>
              <a:rPr lang="en-US" altLang="ko-KR" sz="1050" dirty="0"/>
              <a:t>(</a:t>
            </a:r>
            <a:r>
              <a:rPr lang="ko-KR" altLang="en-US" sz="1050" dirty="0"/>
              <a:t>다운 로드</a:t>
            </a:r>
            <a:r>
              <a:rPr lang="en-US" altLang="ko-KR" sz="1050" dirty="0"/>
              <a:t>)</a:t>
            </a:r>
            <a:r>
              <a:rPr lang="ko-KR" altLang="en-US" sz="1050" dirty="0"/>
              <a:t>과 관리 권한</a:t>
            </a:r>
            <a:r>
              <a:rPr lang="en-US" altLang="ko-KR" sz="1050" dirty="0"/>
              <a:t>(</a:t>
            </a:r>
            <a:r>
              <a:rPr lang="ko-KR" altLang="en-US" sz="1050" dirty="0"/>
              <a:t>등록</a:t>
            </a:r>
            <a:r>
              <a:rPr lang="en-US" altLang="ko-KR" sz="1050" dirty="0"/>
              <a:t>, </a:t>
            </a:r>
            <a:r>
              <a:rPr lang="ko-KR" altLang="en-US" sz="1050" dirty="0"/>
              <a:t>수정</a:t>
            </a:r>
            <a:r>
              <a:rPr lang="en-US" altLang="ko-KR" sz="1050" dirty="0"/>
              <a:t>, </a:t>
            </a:r>
            <a:r>
              <a:rPr lang="ko-KR" altLang="en-US" sz="1050" dirty="0"/>
              <a:t>삭제</a:t>
            </a:r>
            <a:r>
              <a:rPr lang="en-US" altLang="ko-KR" sz="1050" dirty="0"/>
              <a:t>)</a:t>
            </a:r>
            <a:r>
              <a:rPr lang="ko-KR" altLang="en-US" sz="1050" dirty="0"/>
              <a:t>을 부여할 수 있습니다</a:t>
            </a:r>
            <a:r>
              <a:rPr lang="en-US" altLang="ko-KR" sz="1050" dirty="0"/>
              <a:t>. 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공유함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31C1163-0887-4002-8EFC-D90E1C12B670}"/>
              </a:ext>
            </a:extLst>
          </p:cNvPr>
          <p:cNvSpPr txBox="1"/>
          <p:nvPr/>
        </p:nvSpPr>
        <p:spPr>
          <a:xfrm>
            <a:off x="3135182" y="3597974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폴더명</a:t>
            </a: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새로 만들 공유 폴더의 이름을 입력합니다</a:t>
            </a:r>
            <a:endParaRPr lang="en-US" altLang="ko-KR" sz="1100" dirty="0"/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설명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파일에 대한 </a:t>
            </a:r>
            <a:r>
              <a:rPr lang="ko-KR" altLang="en-US" sz="1100" dirty="0" err="1"/>
              <a:t>설명글을</a:t>
            </a:r>
            <a:r>
              <a:rPr lang="ko-KR" altLang="en-US" sz="1100" dirty="0"/>
              <a:t> 입력합니다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사용권한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해당문서를 사용하는 데에 등급을 맞춰줍니다</a:t>
            </a:r>
            <a:r>
              <a:rPr lang="en-US" altLang="ko-KR" sz="1100" dirty="0"/>
              <a:t>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공유설정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/>
              <a:t>해당 문서를 공유하는 데에 등급을 맞춰줍니다</a:t>
            </a:r>
            <a:r>
              <a:rPr lang="en-US" altLang="ko-KR" sz="1100" dirty="0"/>
              <a:t>.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F55858-5096-4EC0-9925-68D7C0CA9EC1}"/>
              </a:ext>
            </a:extLst>
          </p:cNvPr>
          <p:cNvSpPr txBox="1"/>
          <p:nvPr/>
        </p:nvSpPr>
        <p:spPr>
          <a:xfrm>
            <a:off x="3135182" y="553188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폴더수정 </a:t>
            </a:r>
            <a:r>
              <a:rPr lang="en-US" altLang="ko-KR" sz="11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100" dirty="0" err="1"/>
              <a:t>폴더명</a:t>
            </a:r>
            <a:r>
              <a:rPr lang="en-US" altLang="ko-KR" sz="1100" dirty="0"/>
              <a:t>/</a:t>
            </a:r>
            <a:r>
              <a:rPr lang="ko-KR" altLang="en-US" sz="1100" dirty="0"/>
              <a:t>설명</a:t>
            </a:r>
            <a:r>
              <a:rPr lang="en-US" altLang="ko-KR" sz="1100" dirty="0"/>
              <a:t>/</a:t>
            </a:r>
            <a:r>
              <a:rPr lang="ko-KR" altLang="en-US" sz="1100" dirty="0"/>
              <a:t>사용권한</a:t>
            </a:r>
            <a:r>
              <a:rPr lang="en-US" altLang="ko-KR" sz="1100" dirty="0"/>
              <a:t>/</a:t>
            </a:r>
            <a:r>
              <a:rPr lang="ko-KR" altLang="en-US" sz="1100" dirty="0"/>
              <a:t>공유설정을 수정할 수 있습니다</a:t>
            </a:r>
            <a:r>
              <a:rPr lang="en-US" altLang="ko-KR" sz="1100" dirty="0"/>
              <a:t>.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41B3E610-84A7-4160-8E11-88AF6EA43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181" y="985782"/>
            <a:ext cx="4262177" cy="25141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2500EB5-E849-44BF-96E4-61BCBFE1427B}"/>
              </a:ext>
            </a:extLst>
          </p:cNvPr>
          <p:cNvSpPr txBox="1"/>
          <p:nvPr/>
        </p:nvSpPr>
        <p:spPr>
          <a:xfrm>
            <a:off x="3135184" y="4695493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파일다운로드 이력 관리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17724B-38B6-4D1C-B969-0C6DB4326D17}"/>
              </a:ext>
            </a:extLst>
          </p:cNvPr>
          <p:cNvSpPr txBox="1"/>
          <p:nvPr/>
        </p:nvSpPr>
        <p:spPr>
          <a:xfrm>
            <a:off x="3135182" y="5064045"/>
            <a:ext cx="8899163" cy="313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파일에 대해서 이력을 조회하기 위해서는 최종 수정 날짜를 클릭하게 되면 상세내역이 제공됩니다</a:t>
            </a:r>
            <a:r>
              <a:rPr lang="en-US" altLang="ko-KR" sz="1100" dirty="0"/>
              <a:t>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37A7C51-C1AC-490D-8BC3-FAF9CE149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81" y="5465673"/>
            <a:ext cx="4758087" cy="11744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5204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D3EC47-CF37-4392-A7F0-869B8D16D1F2}"/>
              </a:ext>
            </a:extLst>
          </p:cNvPr>
          <p:cNvSpPr txBox="1"/>
          <p:nvPr/>
        </p:nvSpPr>
        <p:spPr>
          <a:xfrm>
            <a:off x="255142" y="697537"/>
            <a:ext cx="224349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dirty="0" err="1">
                <a:solidFill>
                  <a:srgbClr val="4285F4"/>
                </a:solidFill>
                <a:latin typeface="나눔스퀘어_ac Bold" panose="020B0600000101010101" pitchFamily="50" charset="-127"/>
                <a:ea typeface="나눔스퀘어_ac Bold" panose="020B0600000101010101" pitchFamily="50" charset="-127"/>
              </a:rPr>
              <a:t>파일함</a:t>
            </a:r>
            <a:endParaRPr lang="ko-KR" altLang="en-US" sz="2500" b="1" dirty="0">
              <a:solidFill>
                <a:srgbClr val="4285F4"/>
              </a:solidFill>
              <a:latin typeface="나눔스퀘어_ac Bold" panose="020B0600000101010101" pitchFamily="50" charset="-127"/>
              <a:ea typeface="나눔스퀘어_ac Bold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1DB22E-C4F2-4DE7-A1E3-0AA1D07934EF}"/>
              </a:ext>
            </a:extLst>
          </p:cNvPr>
          <p:cNvSpPr txBox="1"/>
          <p:nvPr/>
        </p:nvSpPr>
        <p:spPr>
          <a:xfrm>
            <a:off x="3135184" y="184636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조회권한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CEAA77-2EFB-459B-8ADB-3E9D340FE178}"/>
              </a:ext>
            </a:extLst>
          </p:cNvPr>
          <p:cNvSpPr txBox="1"/>
          <p:nvPr/>
        </p:nvSpPr>
        <p:spPr>
          <a:xfrm>
            <a:off x="255141" y="3436328"/>
            <a:ext cx="2530589" cy="305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ko-KR" altLang="en-US" sz="1050" dirty="0"/>
              <a:t> </a:t>
            </a:r>
            <a:r>
              <a:rPr lang="ko-KR" altLang="en-US" sz="1050" dirty="0" err="1"/>
              <a:t>파일함에</a:t>
            </a:r>
            <a:r>
              <a:rPr lang="ko-KR" altLang="en-US" sz="1050" dirty="0"/>
              <a:t> 대한 설명들을 제공합니다</a:t>
            </a:r>
            <a:r>
              <a:rPr lang="en-US" altLang="ko-KR" sz="1050" dirty="0"/>
              <a:t>.</a:t>
            </a:r>
            <a:endParaRPr lang="en-US" altLang="ko-KR" sz="105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8E3BFE4-D64C-43FB-91E1-257E92ADF503}"/>
              </a:ext>
            </a:extLst>
          </p:cNvPr>
          <p:cNvSpPr/>
          <p:nvPr/>
        </p:nvSpPr>
        <p:spPr>
          <a:xfrm>
            <a:off x="361471" y="3007519"/>
            <a:ext cx="1157767" cy="3248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_ac ExtraBold" panose="020B0600000101010101" pitchFamily="50" charset="-127"/>
                <a:ea typeface="나눔스퀘어_ac ExtraBold" panose="020B0600000101010101" pitchFamily="50" charset="-127"/>
              </a:rPr>
              <a:t>상세설명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8BE38E-196C-41A5-964D-B8083C4D74FC}"/>
              </a:ext>
            </a:extLst>
          </p:cNvPr>
          <p:cNvSpPr txBox="1"/>
          <p:nvPr/>
        </p:nvSpPr>
        <p:spPr>
          <a:xfrm>
            <a:off x="3135182" y="553188"/>
            <a:ext cx="8899163" cy="107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폴더를 조회할 수 있게 되어 파일을 다운로드할 할 사용자를 지정합니다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‘</a:t>
            </a:r>
            <a:r>
              <a:rPr lang="ko-KR" altLang="en-US" sz="1100" dirty="0"/>
              <a:t>전체 </a:t>
            </a:r>
            <a:r>
              <a:rPr lang="ko-KR" altLang="en-US" sz="1100" dirty="0" err="1"/>
              <a:t>사용’의</a:t>
            </a:r>
            <a:r>
              <a:rPr lang="ko-KR" altLang="en-US" sz="1100" dirty="0"/>
              <a:t> 체크를 풀고 ‘권한설정’ 버튼을 클릭하게 되면 조직도가 제공되는데</a:t>
            </a:r>
            <a:r>
              <a:rPr lang="en-US" altLang="ko-KR" sz="1100" dirty="0"/>
              <a:t>, </a:t>
            </a:r>
            <a:r>
              <a:rPr lang="ko-KR" altLang="en-US" sz="1100" dirty="0"/>
              <a:t>조직도를 통해서 원하는 사 용자를 지정할 수도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또는</a:t>
            </a:r>
            <a:r>
              <a:rPr lang="en-US" altLang="ko-KR" sz="1100" dirty="0"/>
              <a:t>, ‘</a:t>
            </a:r>
            <a:r>
              <a:rPr lang="ko-KR" altLang="en-US" sz="1100" dirty="0"/>
              <a:t>보안 </a:t>
            </a:r>
            <a:r>
              <a:rPr lang="ko-KR" altLang="en-US" sz="1100" dirty="0" err="1"/>
              <a:t>등급’을</a:t>
            </a:r>
            <a:r>
              <a:rPr lang="ko-KR" altLang="en-US" sz="1100" dirty="0"/>
              <a:t> 통해서 일괄 설정도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’</a:t>
            </a:r>
            <a:r>
              <a:rPr lang="ko-KR" altLang="en-US" sz="1100" dirty="0"/>
              <a:t>조회등급’ 과 ‘조회권한’ 간에는 </a:t>
            </a:r>
            <a:r>
              <a:rPr lang="en-US" altLang="ko-KR" sz="1100" dirty="0"/>
              <a:t>AND </a:t>
            </a:r>
            <a:r>
              <a:rPr lang="ko-KR" altLang="en-US" sz="1100" dirty="0"/>
              <a:t>조건이 부여됩니다</a:t>
            </a:r>
            <a:endParaRPr lang="en-US" altLang="ko-KR" sz="11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00230E-6FC9-4A53-87AA-4549F97D7047}"/>
              </a:ext>
            </a:extLst>
          </p:cNvPr>
          <p:cNvSpPr txBox="1"/>
          <p:nvPr/>
        </p:nvSpPr>
        <p:spPr>
          <a:xfrm>
            <a:off x="3135184" y="1713321"/>
            <a:ext cx="2162432" cy="382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400" b="1" dirty="0">
                <a:latin typeface="나눔고딕" panose="020D0604000000000000" pitchFamily="50" charset="-127"/>
                <a:ea typeface="나눔고딕" panose="020D0604000000000000" pitchFamily="50" charset="-127"/>
              </a:rPr>
              <a:t>권리권한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47E147-642E-4661-9A9D-7796831BF523}"/>
              </a:ext>
            </a:extLst>
          </p:cNvPr>
          <p:cNvSpPr txBox="1"/>
          <p:nvPr/>
        </p:nvSpPr>
        <p:spPr>
          <a:xfrm>
            <a:off x="3135182" y="2081873"/>
            <a:ext cx="8899163" cy="1583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본 폴더에 파일을 업로드</a:t>
            </a:r>
            <a:r>
              <a:rPr lang="en-US" altLang="ko-KR" sz="1100" dirty="0"/>
              <a:t>(</a:t>
            </a:r>
            <a:r>
              <a:rPr lang="ko-KR" altLang="en-US" sz="1100" dirty="0"/>
              <a:t>저장</a:t>
            </a:r>
            <a:r>
              <a:rPr lang="en-US" altLang="ko-KR" sz="1100" dirty="0"/>
              <a:t>),</a:t>
            </a:r>
            <a:r>
              <a:rPr lang="ko-KR" altLang="en-US" sz="1100" dirty="0"/>
              <a:t>수정</a:t>
            </a:r>
            <a:r>
              <a:rPr lang="en-US" altLang="ko-KR" sz="1100" dirty="0"/>
              <a:t>,</a:t>
            </a:r>
            <a:r>
              <a:rPr lang="ko-KR" altLang="en-US" sz="1100" dirty="0"/>
              <a:t>삭제를 할 관리자를 설정합니다</a:t>
            </a:r>
            <a:r>
              <a:rPr lang="en-US" altLang="ko-KR" sz="1100" dirty="0"/>
              <a:t>. (</a:t>
            </a:r>
            <a:r>
              <a:rPr lang="ko-KR" altLang="en-US" sz="1100" dirty="0"/>
              <a:t>다운로드 권한 기본 포함</a:t>
            </a:r>
            <a:r>
              <a:rPr lang="en-US" altLang="ko-KR" sz="1100" dirty="0"/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100" dirty="0"/>
              <a:t>’</a:t>
            </a:r>
            <a:r>
              <a:rPr lang="ko-KR" altLang="en-US" sz="1100" dirty="0"/>
              <a:t>전체 </a:t>
            </a:r>
            <a:r>
              <a:rPr lang="ko-KR" altLang="en-US" sz="1100" dirty="0" err="1"/>
              <a:t>사용’의</a:t>
            </a:r>
            <a:r>
              <a:rPr lang="ko-KR" altLang="en-US" sz="1100" dirty="0"/>
              <a:t> 체크를 풀고 ‘권한설정’ 버튼을 클릭하게 되면 조직도가 제공되는데</a:t>
            </a:r>
            <a:r>
              <a:rPr lang="en-US" altLang="ko-KR" sz="1100" dirty="0"/>
              <a:t>, </a:t>
            </a:r>
            <a:r>
              <a:rPr lang="ko-KR" altLang="en-US" sz="1100" dirty="0"/>
              <a:t>조직도를 통해서 원하는 사 용자를 지정할 수도 있습니다</a:t>
            </a:r>
            <a:r>
              <a:rPr lang="en-US" altLang="ko-KR" sz="1100" dirty="0"/>
              <a:t>. </a:t>
            </a:r>
            <a:r>
              <a:rPr lang="ko-KR" altLang="en-US" sz="1100" dirty="0"/>
              <a:t>또는</a:t>
            </a:r>
            <a:r>
              <a:rPr lang="en-US" altLang="ko-KR" sz="1100" dirty="0"/>
              <a:t>, ‘</a:t>
            </a:r>
            <a:r>
              <a:rPr lang="ko-KR" altLang="en-US" sz="1100" dirty="0"/>
              <a:t>보안 </a:t>
            </a:r>
            <a:r>
              <a:rPr lang="ko-KR" altLang="en-US" sz="1100" dirty="0" err="1"/>
              <a:t>등급’을</a:t>
            </a:r>
            <a:r>
              <a:rPr lang="ko-KR" altLang="en-US" sz="1100" dirty="0"/>
              <a:t> 통해서 일괄 설정도 가능합니다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/>
              <a:t>관리등급’ 과 ‘관리권한’ 간에는 </a:t>
            </a:r>
            <a:r>
              <a:rPr lang="en-US" altLang="ko-KR" sz="1100" dirty="0"/>
              <a:t>AND </a:t>
            </a:r>
            <a:r>
              <a:rPr lang="ko-KR" altLang="en-US" sz="1100" dirty="0"/>
              <a:t>조건이 부여됩니다</a:t>
            </a:r>
            <a:r>
              <a:rPr lang="en-US" altLang="ko-KR" sz="1100" dirty="0"/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100" dirty="0">
                <a:solidFill>
                  <a:srgbClr val="4285F4"/>
                </a:solidFill>
              </a:rPr>
              <a:t>단</a:t>
            </a:r>
            <a:r>
              <a:rPr lang="en-US" altLang="ko-KR" sz="1100" dirty="0">
                <a:solidFill>
                  <a:srgbClr val="4285F4"/>
                </a:solidFill>
              </a:rPr>
              <a:t>, </a:t>
            </a:r>
            <a:r>
              <a:rPr lang="ko-KR" altLang="en-US" sz="1100" dirty="0">
                <a:solidFill>
                  <a:srgbClr val="4285F4"/>
                </a:solidFill>
              </a:rPr>
              <a:t>주의할 것은 조회권한을 특정인</a:t>
            </a:r>
            <a:r>
              <a:rPr lang="en-US" altLang="ko-KR" sz="1100" dirty="0">
                <a:solidFill>
                  <a:srgbClr val="4285F4"/>
                </a:solidFill>
              </a:rPr>
              <a:t>(</a:t>
            </a:r>
            <a:r>
              <a:rPr lang="ko-KR" altLang="en-US" sz="1100" dirty="0">
                <a:solidFill>
                  <a:srgbClr val="4285F4"/>
                </a:solidFill>
              </a:rPr>
              <a:t>특정부서</a:t>
            </a:r>
            <a:r>
              <a:rPr lang="en-US" altLang="ko-KR" sz="1100" dirty="0">
                <a:solidFill>
                  <a:srgbClr val="4285F4"/>
                </a:solidFill>
              </a:rPr>
              <a:t>)</a:t>
            </a:r>
            <a:r>
              <a:rPr lang="ko-KR" altLang="en-US" sz="1100" dirty="0">
                <a:solidFill>
                  <a:srgbClr val="4285F4"/>
                </a:solidFill>
              </a:rPr>
              <a:t>으로 제한한 상태에서 관리권한을 ‘전체 </a:t>
            </a:r>
            <a:r>
              <a:rPr lang="ko-KR" altLang="en-US" sz="1100" dirty="0" err="1">
                <a:solidFill>
                  <a:srgbClr val="4285F4"/>
                </a:solidFill>
              </a:rPr>
              <a:t>사용자’로</a:t>
            </a:r>
            <a:r>
              <a:rPr lang="ko-KR" altLang="en-US" sz="1100" dirty="0">
                <a:solidFill>
                  <a:srgbClr val="4285F4"/>
                </a:solidFill>
              </a:rPr>
              <a:t> 처리하면 결 국에는 이 폴더는 모든 사용자들이 조회 및 수정</a:t>
            </a:r>
            <a:r>
              <a:rPr lang="en-US" altLang="ko-KR" sz="1100" dirty="0">
                <a:solidFill>
                  <a:srgbClr val="4285F4"/>
                </a:solidFill>
              </a:rPr>
              <a:t>,</a:t>
            </a:r>
            <a:r>
              <a:rPr lang="ko-KR" altLang="en-US" sz="1100" dirty="0">
                <a:solidFill>
                  <a:srgbClr val="4285F4"/>
                </a:solidFill>
              </a:rPr>
              <a:t>삭제가 가능하게 되니 이점 주의 바랍니다</a:t>
            </a:r>
            <a:r>
              <a:rPr lang="en-US" altLang="ko-KR" sz="1100" dirty="0">
                <a:solidFill>
                  <a:srgbClr val="4285F4"/>
                </a:solidFill>
              </a:rPr>
              <a:t>. </a:t>
            </a:r>
            <a:endParaRPr lang="en-US" altLang="ko-KR" sz="1100" dirty="0">
              <a:solidFill>
                <a:srgbClr val="4285F4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155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9649</TotalTime>
  <Words>652</Words>
  <Application>Microsoft Office PowerPoint</Application>
  <PresentationFormat>와이드스크린</PresentationFormat>
  <Paragraphs>76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나눔고딕</vt:lpstr>
      <vt:lpstr>나눔스퀘어_ac Bold</vt:lpstr>
      <vt:lpstr>나눔스퀘어_ac ExtraBold</vt:lpstr>
      <vt:lpstr>나눔스퀘어_ac Light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410</cp:revision>
  <dcterms:created xsi:type="dcterms:W3CDTF">2021-01-26T03:26:19Z</dcterms:created>
  <dcterms:modified xsi:type="dcterms:W3CDTF">2021-04-09T08:13:33Z</dcterms:modified>
</cp:coreProperties>
</file>