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394" r:id="rId4"/>
    <p:sldId id="388" r:id="rId5"/>
    <p:sldId id="395" r:id="rId6"/>
    <p:sldId id="396" r:id="rId7"/>
    <p:sldId id="397" r:id="rId8"/>
    <p:sldId id="390" r:id="rId9"/>
    <p:sldId id="399" r:id="rId10"/>
    <p:sldId id="398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91" d="100"/>
          <a:sy n="91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 분류관리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사용하기 위해서는 </a:t>
            </a:r>
            <a:r>
              <a:rPr lang="en-US" altLang="ko-KR" sz="1050" dirty="0"/>
              <a:t>[</a:t>
            </a:r>
            <a:r>
              <a:rPr lang="ko-KR" altLang="en-US" sz="1050" dirty="0"/>
              <a:t>관리메뉴 </a:t>
            </a:r>
            <a:r>
              <a:rPr lang="en-US" altLang="ko-KR" sz="1050" dirty="0"/>
              <a:t>-&gt; </a:t>
            </a:r>
            <a:r>
              <a:rPr lang="ko-KR" altLang="en-US" sz="1050" dirty="0"/>
              <a:t>분류관리 </a:t>
            </a:r>
            <a:r>
              <a:rPr lang="en-US" altLang="ko-KR" sz="1050" dirty="0"/>
              <a:t>-&gt; </a:t>
            </a:r>
            <a:r>
              <a:rPr lang="ko-KR" altLang="en-US" sz="1050" dirty="0"/>
              <a:t>사내자원</a:t>
            </a:r>
            <a:r>
              <a:rPr lang="en-US" altLang="ko-KR" sz="1050" dirty="0"/>
              <a:t>]</a:t>
            </a:r>
            <a:r>
              <a:rPr lang="ko-KR" altLang="en-US" sz="1050" dirty="0"/>
              <a:t>에서 자원의 분류와 자원을 생성해 주어야 합니다</a:t>
            </a:r>
            <a:r>
              <a:rPr lang="en-US" altLang="ko-KR" sz="1050" dirty="0"/>
              <a:t>. (</a:t>
            </a:r>
            <a:r>
              <a:rPr lang="ko-KR" altLang="en-US" sz="1050" dirty="0"/>
              <a:t>관리자</a:t>
            </a:r>
            <a:r>
              <a:rPr lang="en-US" altLang="ko-KR" sz="1050" dirty="0"/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분류관리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/>
              <a:t>새폴더와</a:t>
            </a:r>
            <a:r>
              <a:rPr lang="ko-KR" altLang="en-US" sz="1100" dirty="0"/>
              <a:t> 새분류로 자원을 생성 및 수정할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7048595" y="3141794"/>
            <a:ext cx="307086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8490585-24B1-4647-8E76-6E04BBC49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33066"/>
            <a:ext cx="5629275" cy="2581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191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889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자원등록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예약현황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자원 분류관리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주요 자원을 등록하고</a:t>
            </a:r>
            <a:r>
              <a:rPr lang="en-US" altLang="ko-KR" sz="1050" dirty="0"/>
              <a:t>, </a:t>
            </a:r>
            <a:r>
              <a:rPr lang="ko-KR" altLang="en-US" sz="1050" dirty="0"/>
              <a:t>필요한 경우 등록 자원에 대한 예약관리를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회의실</a:t>
            </a:r>
            <a:r>
              <a:rPr lang="en-US" altLang="ko-KR" sz="1050" dirty="0"/>
              <a:t>, </a:t>
            </a:r>
            <a:r>
              <a:rPr lang="ko-KR" altLang="en-US" sz="1050" dirty="0"/>
              <a:t>자동차</a:t>
            </a:r>
            <a:r>
              <a:rPr lang="en-US" altLang="ko-KR" sz="1050" dirty="0"/>
              <a:t>, </a:t>
            </a:r>
            <a:r>
              <a:rPr lang="ko-KR" altLang="en-US" sz="1050" dirty="0"/>
              <a:t>빔프로젝트</a:t>
            </a:r>
            <a:r>
              <a:rPr lang="en-US" altLang="ko-KR" sz="1050" dirty="0"/>
              <a:t>, </a:t>
            </a:r>
            <a:r>
              <a:rPr lang="ko-KR" altLang="en-US" sz="1050" dirty="0"/>
              <a:t>노트북 등 사내의 주요 자원들을 다양한 분류를 통해서 관리할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 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사내관리 메뉴를 클릭한 경우 자신이 조회가 가능한 모든 사내 자원에 대한 상태 정보를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자원상태라 함은 ‘</a:t>
            </a:r>
            <a:r>
              <a:rPr lang="ko-KR" altLang="en-US" sz="1100" dirty="0" err="1"/>
              <a:t>자원명</a:t>
            </a:r>
            <a:r>
              <a:rPr lang="en-US" altLang="ko-KR" sz="1100" dirty="0"/>
              <a:t>, </a:t>
            </a:r>
            <a:r>
              <a:rPr lang="ko-KR" altLang="en-US" sz="1100" dirty="0"/>
              <a:t>취득일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상태’ 등을 의미하는데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여기서 ‘상태’ 는 그 자원을 예약할 수 있는지의 여부를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- </a:t>
            </a:r>
            <a:r>
              <a:rPr lang="ko-KR" altLang="en-US" sz="1100" dirty="0"/>
              <a:t>이는 관리자가 사내자원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8507592-A3DF-485E-96A0-DE54C03C8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77" y="1521513"/>
            <a:ext cx="7332494" cy="49791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 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59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사용 가능 여부를 선택합니다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기타 중에 선택합니다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등록자원에 대한 이름을 적습니다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자원코드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별도 관리 코드명을 등록합니다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자원을 관리하는 위치에 대한 정보를 입력합니다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향후 자원을 이전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폐기 처리할 수 있으며 이에 대한 이력을 제공합니다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자원의 분류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(category)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 가능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자원에 예약을 하면 즉시 예약 완료가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중복 시간대 예약 불가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후 예약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예약신청이 접수되어도 아래 ‘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자원관리자’의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승인을 거쳐서 최종 예약이 완료됩니다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중 복 예약 신청 접수는 가능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C566380-B91F-4A61-A208-1A0F19399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3308717"/>
            <a:ext cx="7335399" cy="29387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9402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자원등록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35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사내의 자원을 등록합니다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ko-KR" altLang="en-US" sz="1050" dirty="0"/>
              <a:t> </a:t>
            </a:r>
            <a:r>
              <a:rPr lang="en-US" altLang="ko-KR" sz="1050" dirty="0"/>
              <a:t>- </a:t>
            </a:r>
            <a:r>
              <a:rPr lang="ko-KR" altLang="en-US" sz="1050" dirty="0"/>
              <a:t>단</a:t>
            </a:r>
            <a:r>
              <a:rPr lang="en-US" altLang="ko-KR" sz="1050" dirty="0"/>
              <a:t>, </a:t>
            </a:r>
            <a:r>
              <a:rPr lang="ko-KR" altLang="en-US" sz="1050" dirty="0"/>
              <a:t>자원 등록은 관리자가 별도 권한 설정을 통해서 관리하기에 자원등록 버튼이 보이지 않는 사용자는 관리자 에게 문의하여 주시기 바랍니다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자원등록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클릭 시 본 자원을 누구나 사용할 수 있음을 나타냅니다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자원관리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등록 자원이 예약 승인을 하는 경우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예약된 내역에 대한 승인 여부를 관리할 사용자를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여기에 지정된 사용자는 해당 자원에 대한 예약 신청이 접수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되면 즉시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업무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수신함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예약 접수 알림 메일을 받게 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분류관리자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자원 분류를 관리자가 등록 시에 등록한 분류자가 관리자가 되도록 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새관리자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관리자를 조직도를 통해서 지정합니다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본문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등록 자원에 대한 간략한 설명 또는 사용 방법에 대한 내용을 입력합니다</a:t>
            </a:r>
            <a:r>
              <a:rPr lang="en-US" altLang="ko-KR" sz="1100" dirty="0"/>
              <a:t>.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279E274-B797-4A2D-882C-7A654EF0D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284615"/>
            <a:ext cx="6334639" cy="42678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등록 자원을 예약해서 사용하기 위해서는 전체 자원현황에서 예약을 원하는 자원을 클릭하여 상세내역을 조회 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예약하기 버튼이 제공되지 않으면 해당 자원은 예약할 수 있는 자원이 아님을 의미합니다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‘</a:t>
            </a:r>
            <a:r>
              <a:rPr lang="ko-KR" altLang="en-US" sz="1100" dirty="0"/>
              <a:t>예약 승인 </a:t>
            </a:r>
            <a:r>
              <a:rPr lang="ko-KR" altLang="en-US" sz="1100" dirty="0" err="1"/>
              <a:t>필요’로</a:t>
            </a:r>
            <a:r>
              <a:rPr lang="ko-KR" altLang="en-US" sz="1100" dirty="0"/>
              <a:t> 제공되는 자원은 ‘</a:t>
            </a:r>
            <a:r>
              <a:rPr lang="ko-KR" altLang="en-US" sz="1100" dirty="0" err="1"/>
              <a:t>자원관리’에</a:t>
            </a:r>
            <a:r>
              <a:rPr lang="ko-KR" altLang="en-US" sz="1100" dirty="0"/>
              <a:t> 해당자의 승인을 통해서 예약이 최종 완료가 됩니다</a:t>
            </a:r>
            <a:r>
              <a:rPr lang="en-US" altLang="ko-KR" sz="1100" dirty="0"/>
              <a:t>. </a:t>
            </a:r>
            <a:r>
              <a:rPr lang="ko-KR" altLang="en-US" sz="1100" dirty="0"/>
              <a:t>그렇지 않은 자원들은 먼저 예약을 하면 자원예약신청이 완료됩니다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CD2E8FF-37A4-4F80-9B1C-1BBB04847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817789"/>
            <a:ext cx="6362039" cy="30501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5062123"/>
            <a:ext cx="8899163" cy="132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이전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위치가 변경되는 경우에 ‘변경할 위치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 서 조회가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이력조회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대한 위치 이전</a:t>
            </a:r>
            <a:r>
              <a:rPr lang="en-US" altLang="ko-KR" sz="1100" dirty="0"/>
              <a:t>/</a:t>
            </a:r>
            <a:r>
              <a:rPr lang="ko-KR" altLang="en-US" sz="1100" dirty="0"/>
              <a:t>폐기에 대한 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상세정보 </a:t>
            </a:r>
            <a:r>
              <a:rPr lang="en-US" altLang="ko-KR" sz="1100" dirty="0"/>
              <a:t>: </a:t>
            </a:r>
            <a:r>
              <a:rPr lang="ko-KR" altLang="en-US" sz="1100" dirty="0"/>
              <a:t>클릭 시 ‘코드</a:t>
            </a:r>
            <a:r>
              <a:rPr lang="en-US" altLang="ko-KR" sz="1100" dirty="0"/>
              <a:t>, </a:t>
            </a:r>
            <a:r>
              <a:rPr lang="ko-KR" altLang="en-US" sz="1100" dirty="0"/>
              <a:t>분류</a:t>
            </a:r>
            <a:r>
              <a:rPr lang="en-US" altLang="ko-KR" sz="1100" dirty="0"/>
              <a:t>, </a:t>
            </a:r>
            <a:r>
              <a:rPr lang="ko-KR" altLang="en-US" sz="1100" dirty="0"/>
              <a:t>자원관리</a:t>
            </a:r>
            <a:r>
              <a:rPr lang="en-US" altLang="ko-KR" sz="1100" dirty="0"/>
              <a:t>, </a:t>
            </a:r>
            <a:r>
              <a:rPr lang="ko-KR" altLang="en-US" sz="1100" dirty="0"/>
              <a:t>취득 날짜</a:t>
            </a:r>
            <a:r>
              <a:rPr lang="en-US" altLang="ko-KR" sz="1100" dirty="0"/>
              <a:t>, </a:t>
            </a:r>
            <a:r>
              <a:rPr lang="ko-KR" altLang="en-US" sz="1100" dirty="0"/>
              <a:t>작성일‘ 순으로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사용이력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본 자원의 사용이력을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오늘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당일 기준으로 예약현황을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F430CAA-B040-4C04-91EC-A00C40420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1900" y="2357914"/>
            <a:ext cx="3085321" cy="1362269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B1E9270-BA69-463E-BED8-2E62EF08A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669" y="2693238"/>
            <a:ext cx="3665705" cy="729721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7A96452E-862F-48FB-8C4B-8943610A8BAF}"/>
              </a:ext>
            </a:extLst>
          </p:cNvPr>
          <p:cNvSpPr/>
          <p:nvPr/>
        </p:nvSpPr>
        <p:spPr>
          <a:xfrm>
            <a:off x="5210175" y="2728956"/>
            <a:ext cx="169069" cy="16007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0D657B41-3565-4310-908B-7807128A39A4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9194800" y="2608043"/>
            <a:ext cx="0" cy="15777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57B7B745-EC3D-4363-B940-58DEF7CAD581}"/>
              </a:ext>
            </a:extLst>
          </p:cNvPr>
          <p:cNvSpPr/>
          <p:nvPr/>
        </p:nvSpPr>
        <p:spPr>
          <a:xfrm>
            <a:off x="8950325" y="2415425"/>
            <a:ext cx="488950" cy="19261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E2501B91-EA52-4963-AF04-A52D5C66D601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5379244" y="2808993"/>
            <a:ext cx="90725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51DF5C30-8D0E-4BCC-A5C0-58B3A6F3167C}"/>
              </a:ext>
            </a:extLst>
          </p:cNvPr>
          <p:cNvSpPr/>
          <p:nvPr/>
        </p:nvSpPr>
        <p:spPr>
          <a:xfrm>
            <a:off x="4674393" y="3333793"/>
            <a:ext cx="509588" cy="19341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756D60E9-9147-41EC-A967-834108A095E7}"/>
              </a:ext>
            </a:extLst>
          </p:cNvPr>
          <p:cNvSpPr/>
          <p:nvPr/>
        </p:nvSpPr>
        <p:spPr>
          <a:xfrm>
            <a:off x="8953499" y="1855037"/>
            <a:ext cx="509588" cy="19341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F92C8398-64FC-4520-A2F8-7A405598FF7F}"/>
              </a:ext>
            </a:extLst>
          </p:cNvPr>
          <p:cNvSpPr/>
          <p:nvPr/>
        </p:nvSpPr>
        <p:spPr>
          <a:xfrm>
            <a:off x="4192312" y="4069518"/>
            <a:ext cx="441599" cy="17920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83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자원 상세정보 조회 하단에는 월별과 주별로 해당 자원에 대한 예약 내역을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 </a:t>
            </a:r>
            <a:r>
              <a:rPr lang="en-US" altLang="ko-KR" sz="1100" dirty="0"/>
              <a:t>: </a:t>
            </a:r>
            <a:r>
              <a:rPr lang="ko-KR" altLang="en-US" sz="1100" dirty="0"/>
              <a:t>당일 기준으로 예약현황을 제공합니다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52B870-39DD-4D8B-B5A9-A6A9D94801A4}"/>
              </a:ext>
            </a:extLst>
          </p:cNvPr>
          <p:cNvSpPr txBox="1"/>
          <p:nvPr/>
        </p:nvSpPr>
        <p:spPr>
          <a:xfrm>
            <a:off x="3135182" y="2780554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폐기 </a:t>
            </a:r>
            <a:r>
              <a:rPr lang="en-US" altLang="ko-KR" sz="1100" dirty="0"/>
              <a:t>: </a:t>
            </a:r>
            <a:r>
              <a:rPr lang="ko-KR" altLang="en-US" sz="1100" dirty="0"/>
              <a:t>본 자원에 대해서 폐기가 되는 경우에 ‘</a:t>
            </a:r>
            <a:r>
              <a:rPr lang="ko-KR" altLang="en-US" sz="1100" dirty="0" err="1"/>
              <a:t>사유’를</a:t>
            </a:r>
            <a:r>
              <a:rPr lang="ko-KR" altLang="en-US" sz="1100" dirty="0"/>
              <a:t> 입력해 둡니다</a:t>
            </a:r>
            <a:r>
              <a:rPr lang="en-US" altLang="ko-KR" sz="1100" dirty="0"/>
              <a:t>. </a:t>
            </a:r>
            <a:r>
              <a:rPr lang="ko-KR" altLang="en-US" sz="1100" dirty="0"/>
              <a:t>향후 이력관리를 통해서 조회가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A611EB1-6CDF-4213-8972-BA15FCDE1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30006"/>
            <a:ext cx="7021632" cy="15666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B81CB826-8C04-45C4-9778-C4BA6811E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2" y="3260299"/>
            <a:ext cx="3392618" cy="1497951"/>
          </a:xfrm>
          <a:prstGeom prst="rect">
            <a:avLst/>
          </a:prstGeom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436C9830-296A-4257-B4EC-010B3DF33725}"/>
              </a:ext>
            </a:extLst>
          </p:cNvPr>
          <p:cNvSpPr/>
          <p:nvPr/>
        </p:nvSpPr>
        <p:spPr>
          <a:xfrm>
            <a:off x="5559307" y="3327335"/>
            <a:ext cx="335158" cy="21014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5E9079E3-42EB-4379-A38C-2483AC0256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3654" y="3260299"/>
            <a:ext cx="3432804" cy="1497951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1CAE79F6-ED4C-4795-A950-0F1FD1D57D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5894465" y="3432405"/>
            <a:ext cx="796848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661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예약하기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자원을 예약 하는 기능입니다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: </a:t>
            </a:r>
            <a:r>
              <a:rPr lang="ko-KR" altLang="en-US" sz="1100" dirty="0"/>
              <a:t>본 자원에서 예약을 할 수 있습니다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B4ADA75-2196-4FE3-80FB-3E16227A6C64}"/>
              </a:ext>
            </a:extLst>
          </p:cNvPr>
          <p:cNvSpPr/>
          <p:nvPr/>
        </p:nvSpPr>
        <p:spPr>
          <a:xfrm>
            <a:off x="7048595" y="3141794"/>
            <a:ext cx="307086" cy="18005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15A009C-87D4-415A-B616-D044AF86D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31502"/>
            <a:ext cx="4714875" cy="31718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3ABCED9-1C68-41F4-A3E8-AE378AFD2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155" y="625039"/>
            <a:ext cx="818083" cy="27269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5A55C5B-9CDE-4262-9FDB-0B621B4DA426}"/>
              </a:ext>
            </a:extLst>
          </p:cNvPr>
          <p:cNvSpPr txBox="1"/>
          <p:nvPr/>
        </p:nvSpPr>
        <p:spPr>
          <a:xfrm>
            <a:off x="3135184" y="43375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시작일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종료일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A711B7-41A6-48DD-AA01-1CFAFD0CF74B}"/>
              </a:ext>
            </a:extLst>
          </p:cNvPr>
          <p:cNvSpPr txBox="1"/>
          <p:nvPr/>
        </p:nvSpPr>
        <p:spPr>
          <a:xfrm>
            <a:off x="3135183" y="4706088"/>
            <a:ext cx="8475972" cy="82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자원을 예약하는 시간을 설정합니다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자동반납 </a:t>
            </a:r>
            <a:r>
              <a:rPr lang="en-US" altLang="ko-KR" sz="1100" dirty="0"/>
              <a:t>: </a:t>
            </a:r>
            <a:r>
              <a:rPr lang="ko-KR" altLang="en-US" sz="1100" dirty="0"/>
              <a:t>종료일이 되면 자동으로 반납 처리가 되어서 상태가 지연되지 않도록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알림 </a:t>
            </a:r>
            <a:r>
              <a:rPr lang="en-US" altLang="ko-KR" sz="1100" dirty="0"/>
              <a:t>: </a:t>
            </a:r>
            <a:r>
              <a:rPr lang="ko-KR" altLang="en-US" sz="1100" dirty="0"/>
              <a:t>알림을 설정해 놓을 시 자원예약이 승인되면 자원예약에 대한 알림을 받을 수 있습니다 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C73D4D-D61C-4D32-8F5B-08750ABA7767}"/>
              </a:ext>
            </a:extLst>
          </p:cNvPr>
          <p:cNvSpPr txBox="1"/>
          <p:nvPr/>
        </p:nvSpPr>
        <p:spPr>
          <a:xfrm>
            <a:off x="3135184" y="5606629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내용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263B5F-50E5-4D7F-813C-72DFC871263C}"/>
              </a:ext>
            </a:extLst>
          </p:cNvPr>
          <p:cNvSpPr txBox="1"/>
          <p:nvPr/>
        </p:nvSpPr>
        <p:spPr>
          <a:xfrm>
            <a:off x="3135183" y="5975181"/>
            <a:ext cx="8475972" cy="316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 자원의 예약과 관련된 사유 등의 설명을 입력합니다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0014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1594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월간형태와 당일 예약현황을 시간별로 등록된 모든 자원에 대한 예약 현황을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 - </a:t>
            </a:r>
            <a:r>
              <a:rPr lang="ko-KR" altLang="en-US" sz="1050" dirty="0"/>
              <a:t>왼쪽에 분류된 회의실 자원을 클릭하면 회의실에 대한 예약 현황을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9E7CA-2107-4F60-9DB5-C83CD01098B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메뉴에 등록된 자원을 선택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자원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예약현황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3533384-9959-44BF-AB2C-7F796E003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647" y="1382672"/>
            <a:ext cx="7414438" cy="44410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166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9456</TotalTime>
  <Words>722</Words>
  <Application>Microsoft Office PowerPoint</Application>
  <PresentationFormat>와이드스크린</PresentationFormat>
  <Paragraphs>86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386</cp:revision>
  <dcterms:created xsi:type="dcterms:W3CDTF">2021-01-26T03:26:19Z</dcterms:created>
  <dcterms:modified xsi:type="dcterms:W3CDTF">2021-04-09T08:05:22Z</dcterms:modified>
</cp:coreProperties>
</file>