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394" r:id="rId4"/>
    <p:sldId id="400" r:id="rId5"/>
    <p:sldId id="404" r:id="rId6"/>
    <p:sldId id="401" r:id="rId7"/>
    <p:sldId id="406" r:id="rId8"/>
    <p:sldId id="407" r:id="rId9"/>
    <p:sldId id="408" r:id="rId10"/>
    <p:sldId id="356" r:id="rId11"/>
    <p:sldId id="403" r:id="rId12"/>
    <p:sldId id="409" r:id="rId13"/>
    <p:sldId id="410" r:id="rId1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>
        <p:scale>
          <a:sx n="75" d="100"/>
          <a:sy n="75" d="100"/>
        </p:scale>
        <p:origin x="1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2021.04.09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1109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직접 등록한 모든 일정을 제공합니다</a:t>
            </a:r>
            <a:r>
              <a:rPr lang="en-US" altLang="ko-KR" sz="1050" dirty="0"/>
              <a:t>. (</a:t>
            </a:r>
            <a:r>
              <a:rPr lang="ko-KR" altLang="en-US" sz="1050" dirty="0"/>
              <a:t>공개 여부와 무관</a:t>
            </a:r>
            <a:r>
              <a:rPr lang="en-US" altLang="ko-KR" sz="1050" dirty="0"/>
              <a:t>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등록된 일정은 월간</a:t>
            </a:r>
            <a:r>
              <a:rPr lang="en-US" altLang="ko-KR" sz="1050" dirty="0"/>
              <a:t>/</a:t>
            </a:r>
            <a:r>
              <a:rPr lang="ko-KR" altLang="en-US" sz="1050" dirty="0"/>
              <a:t>주간</a:t>
            </a:r>
            <a:r>
              <a:rPr lang="en-US" altLang="ko-KR" sz="1050" dirty="0"/>
              <a:t>/</a:t>
            </a:r>
            <a:r>
              <a:rPr lang="ko-KR" altLang="en-US" sz="1050" dirty="0"/>
              <a:t>목록 별로 각각 조회가 가능합니다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내일정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내일정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81BCAEEE-6061-4266-BB71-C7FA497F4D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1646" y="1384879"/>
            <a:ext cx="7414437" cy="47500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54213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월간일정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718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사내 직원들이 등록한 일정 중에 ‘</a:t>
            </a:r>
            <a:r>
              <a:rPr lang="ko-KR" altLang="en-US" sz="1050" dirty="0" err="1"/>
              <a:t>공유’로</a:t>
            </a:r>
            <a:r>
              <a:rPr lang="ko-KR" altLang="en-US" sz="1050" dirty="0"/>
              <a:t> 설정한 일정만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단</a:t>
            </a:r>
            <a:r>
              <a:rPr lang="en-US" altLang="ko-KR" sz="1050" dirty="0"/>
              <a:t>, </a:t>
            </a:r>
            <a:r>
              <a:rPr lang="ko-KR" altLang="en-US" sz="1050" dirty="0"/>
              <a:t>여기도 보안등급은 적용이 되기에 자기의 보안 등급보다 높은 보안 등급으로 작성되어 있는 일정의 경우에 는 제공이 되지 않습니다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등록된 일정은 월간</a:t>
            </a:r>
            <a:r>
              <a:rPr lang="en-US" altLang="ko-KR" sz="1050" dirty="0"/>
              <a:t>/</a:t>
            </a:r>
            <a:r>
              <a:rPr lang="ko-KR" altLang="en-US" sz="1050" dirty="0"/>
              <a:t>주간</a:t>
            </a:r>
            <a:r>
              <a:rPr lang="en-US" altLang="ko-KR" sz="1050" dirty="0"/>
              <a:t>/</a:t>
            </a:r>
            <a:r>
              <a:rPr lang="ko-KR" altLang="en-US" sz="1050" dirty="0"/>
              <a:t>목록 별로 각각 조회가 가능합니다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‘</a:t>
            </a:r>
            <a:r>
              <a:rPr lang="ko-KR" altLang="en-US" sz="1050" dirty="0"/>
              <a:t>중요‘ 표시가 된 일정은 시간</a:t>
            </a:r>
            <a:r>
              <a:rPr lang="en-US" altLang="ko-KR" sz="1050" dirty="0"/>
              <a:t>(</a:t>
            </a:r>
            <a:r>
              <a:rPr lang="ko-KR" altLang="en-US" sz="1050" dirty="0"/>
              <a:t>종일</a:t>
            </a:r>
            <a:r>
              <a:rPr lang="en-US" altLang="ko-KR" sz="1050" dirty="0"/>
              <a:t>)</a:t>
            </a:r>
            <a:r>
              <a:rPr lang="ko-KR" altLang="en-US" sz="1050" dirty="0"/>
              <a:t>의 색상이 빨간색으로 조회됩니다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공유일정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 일정을 월간 일정 형태로 조회 합니다</a:t>
            </a:r>
            <a:endParaRPr lang="en-US" altLang="ko-KR" sz="110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AC42093-F10C-4686-B77F-FB06F106C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996352"/>
            <a:ext cx="5978674" cy="467306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5204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주간일정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사내 직원들이 등록한 일정 중에 ‘</a:t>
            </a:r>
            <a:r>
              <a:rPr lang="ko-KR" altLang="en-US" sz="1050" dirty="0" err="1"/>
              <a:t>공유’로</a:t>
            </a:r>
            <a:r>
              <a:rPr lang="ko-KR" altLang="en-US" sz="1050" dirty="0"/>
              <a:t> 설정한 일정만 제공합니다</a:t>
            </a:r>
            <a:r>
              <a:rPr lang="en-US" altLang="ko-KR" sz="1050" dirty="0"/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공유일정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 일정을 주간 일정 형태로 조회 합니다</a:t>
            </a:r>
            <a:r>
              <a:rPr lang="en-US" altLang="ko-KR" sz="1100" dirty="0"/>
              <a:t>.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DA3C24D6-A03D-43B2-AC3B-1647956E05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609" y="1841654"/>
            <a:ext cx="5231620" cy="39406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C0A17BD-917F-4AF3-8B28-1739A6D7855F}"/>
              </a:ext>
            </a:extLst>
          </p:cNvPr>
          <p:cNvSpPr txBox="1"/>
          <p:nvPr/>
        </p:nvSpPr>
        <p:spPr>
          <a:xfrm>
            <a:off x="3135184" y="97845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목록일정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EDC53BC-01BF-48AF-B30A-CD04BEA5E042}"/>
              </a:ext>
            </a:extLst>
          </p:cNvPr>
          <p:cNvSpPr txBox="1"/>
          <p:nvPr/>
        </p:nvSpPr>
        <p:spPr>
          <a:xfrm>
            <a:off x="3135182" y="134700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 일정을 목록 일정 형태로 조회합니다</a:t>
            </a:r>
            <a:r>
              <a:rPr lang="en-US" altLang="ko-KR" sz="1100" dirty="0"/>
              <a:t>.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92034E5C-CF9F-492D-B906-B43247EDF6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1316" y="3559280"/>
            <a:ext cx="5222134" cy="22229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97313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사내 직원들이 등록한 일정 중에 ‘</a:t>
            </a:r>
            <a:r>
              <a:rPr lang="ko-KR" altLang="en-US" sz="1050" dirty="0" err="1"/>
              <a:t>공유’로</a:t>
            </a:r>
            <a:r>
              <a:rPr lang="ko-KR" altLang="en-US" sz="1050" dirty="0"/>
              <a:t> 설정한 일정만 제공합니다</a:t>
            </a:r>
            <a:r>
              <a:rPr lang="en-US" altLang="ko-KR" sz="1050" dirty="0"/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분류관리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분류관리 </a:t>
            </a:r>
            <a:r>
              <a:rPr lang="en-US" altLang="ko-KR" sz="1100" dirty="0"/>
              <a:t>: </a:t>
            </a:r>
            <a:r>
              <a:rPr lang="ko-KR" altLang="en-US" sz="1100" dirty="0"/>
              <a:t>새분류와 분류 수정을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[</a:t>
            </a:r>
            <a:r>
              <a:rPr lang="ko-KR" altLang="en-US" sz="1100" dirty="0" err="1"/>
              <a:t>새분류</a:t>
            </a:r>
            <a:r>
              <a:rPr lang="en-US" altLang="ko-KR" sz="1100" dirty="0"/>
              <a:t>]</a:t>
            </a:r>
            <a:r>
              <a:rPr lang="ko-KR" altLang="en-US" sz="1100" dirty="0"/>
              <a:t>버튼을 클릭하여 내일정분류를 관리합니다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분류명 </a:t>
            </a:r>
            <a:r>
              <a:rPr lang="en-US" altLang="ko-KR" sz="1100" dirty="0"/>
              <a:t>: </a:t>
            </a:r>
            <a:r>
              <a:rPr lang="ko-KR" altLang="en-US" sz="1100" dirty="0"/>
              <a:t>내일정에 분류할 제목을 등록합니다</a:t>
            </a:r>
            <a:r>
              <a:rPr lang="en-US" altLang="ko-KR" sz="1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 err="1"/>
              <a:t>색지정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원하는 색상으로 지정해 분류를 구분하도록 선택합니다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분류수정 </a:t>
            </a:r>
            <a:r>
              <a:rPr lang="en-US" altLang="ko-KR" sz="1100" dirty="0"/>
              <a:t>:  </a:t>
            </a:r>
            <a:r>
              <a:rPr lang="ko-KR" altLang="en-US" sz="1100" dirty="0"/>
              <a:t>분류 수정을 제공합니다</a:t>
            </a:r>
            <a:r>
              <a:rPr lang="en-US" altLang="ko-KR" sz="1100" dirty="0"/>
              <a:t>. 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C2A44DCA-C9B1-4728-A1C7-E7E2B0A12C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2025914"/>
            <a:ext cx="5556642" cy="250504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4EC4DB4C-9843-484A-9048-61FD566B6F62}"/>
              </a:ext>
            </a:extLst>
          </p:cNvPr>
          <p:cNvSpPr/>
          <p:nvPr/>
        </p:nvSpPr>
        <p:spPr>
          <a:xfrm>
            <a:off x="7908758" y="2501148"/>
            <a:ext cx="687556" cy="24758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EAB421-86E4-4E9F-93D4-FBCC66B6A37A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내일정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A29ABC-0B70-4E45-8D4B-E6853D424F63}"/>
              </a:ext>
            </a:extLst>
          </p:cNvPr>
          <p:cNvSpPr txBox="1"/>
          <p:nvPr/>
        </p:nvSpPr>
        <p:spPr>
          <a:xfrm>
            <a:off x="3135182" y="5021854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이는 관리자가 공유일정관리 분류를 생성한 후 사용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FE1D78-DDA6-4E1E-BF0D-42AEA4B3F761}"/>
              </a:ext>
            </a:extLst>
          </p:cNvPr>
          <p:cNvSpPr txBox="1"/>
          <p:nvPr/>
        </p:nvSpPr>
        <p:spPr>
          <a:xfrm>
            <a:off x="3135184" y="4653302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공유일정분류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AC97DCBE-B411-4E2E-9733-451983681F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9050" y="3241709"/>
            <a:ext cx="4124804" cy="1098747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6D79E38-3BB8-4E0E-90EC-673E2E1A18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2806" y="1661404"/>
            <a:ext cx="190500" cy="171450"/>
          </a:xfrm>
          <a:prstGeom prst="rect">
            <a:avLst/>
          </a:prstGeom>
        </p:spPr>
      </p:pic>
      <p:sp>
        <p:nvSpPr>
          <p:cNvPr id="20" name="직사각형 19">
            <a:extLst>
              <a:ext uri="{FF2B5EF4-FFF2-40B4-BE49-F238E27FC236}">
                <a16:creationId xmlns:a16="http://schemas.microsoft.com/office/drawing/2014/main" id="{80137D60-F239-4C41-8B9B-EA72BD8472C8}"/>
              </a:ext>
            </a:extLst>
          </p:cNvPr>
          <p:cNvSpPr/>
          <p:nvPr/>
        </p:nvSpPr>
        <p:spPr>
          <a:xfrm>
            <a:off x="3654258" y="3304423"/>
            <a:ext cx="184317" cy="16900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96FB13F0-45C9-4DA5-AED0-9477FC28513F}"/>
              </a:ext>
            </a:extLst>
          </p:cNvPr>
          <p:cNvCxnSpPr>
            <a:cxnSpLocks/>
            <a:stCxn id="20" idx="3"/>
          </p:cNvCxnSpPr>
          <p:nvPr/>
        </p:nvCxnSpPr>
        <p:spPr>
          <a:xfrm>
            <a:off x="3838575" y="3388925"/>
            <a:ext cx="3679825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258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2258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일정</a:t>
            </a:r>
            <a:r>
              <a:rPr lang="en-US" altLang="ko-KR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, 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약속추가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전체일정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내일정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공유일정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분류관리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모든 사용자들의 일정을 공유하고 관리하는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일정 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10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사내 전체 직원들이 공유하는 공개일정</a:t>
            </a:r>
            <a:r>
              <a:rPr lang="en-US" altLang="ko-KR" sz="1100" dirty="0"/>
              <a:t>, </a:t>
            </a:r>
            <a:r>
              <a:rPr lang="ko-KR" altLang="en-US" sz="1100" dirty="0"/>
              <a:t>개인의 사적 개인 일정들을 등록하고 한눈에 확인할 수 있도록 월간일 정</a:t>
            </a:r>
            <a:r>
              <a:rPr lang="en-US" altLang="ko-KR" sz="1100" dirty="0"/>
              <a:t>/</a:t>
            </a:r>
            <a:r>
              <a:rPr lang="ko-KR" altLang="en-US" sz="1100" dirty="0"/>
              <a:t>주간일정</a:t>
            </a:r>
            <a:r>
              <a:rPr lang="en-US" altLang="ko-KR" sz="1100" dirty="0"/>
              <a:t>/</a:t>
            </a:r>
            <a:r>
              <a:rPr lang="ko-KR" altLang="en-US" sz="1100" dirty="0"/>
              <a:t>목록일정 기능을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일정에는 내 일정</a:t>
            </a:r>
            <a:r>
              <a:rPr lang="en-US" altLang="ko-KR" sz="1100" dirty="0"/>
              <a:t>, </a:t>
            </a:r>
            <a:r>
              <a:rPr lang="ko-KR" altLang="en-US" sz="1100" dirty="0"/>
              <a:t>공유일정으로 조회가 가능하며 따로 분류해 놓은 일정에서도 조회가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할일을</a:t>
            </a:r>
            <a:r>
              <a:rPr lang="ko-KR" altLang="en-US" sz="1100" dirty="0"/>
              <a:t> 등록하고 관리할 수 있습니다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1B93C91A-95A1-4FE3-A8B1-3A686E5AC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3177" y="1878865"/>
            <a:ext cx="7332494" cy="43762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약속 추가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일정을 등록하는 기능입니다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일정 추가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852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개인과</a:t>
            </a:r>
            <a:r>
              <a:rPr lang="ko-KR" altLang="en-US" sz="1100" dirty="0"/>
              <a:t> </a:t>
            </a:r>
            <a:r>
              <a:rPr lang="ko-KR" altLang="en-US" sz="1100" dirty="0" err="1"/>
              <a:t>공유중</a:t>
            </a:r>
            <a:r>
              <a:rPr lang="ko-KR" altLang="en-US" sz="1100" dirty="0"/>
              <a:t> 선택 시 분류를 지정합니다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개인 </a:t>
            </a:r>
            <a:r>
              <a:rPr lang="en-US" altLang="ko-KR" sz="1100" dirty="0"/>
              <a:t>: </a:t>
            </a:r>
            <a:r>
              <a:rPr lang="ko-KR" altLang="en-US" sz="1100" dirty="0"/>
              <a:t>등록자 자신의 개인일정</a:t>
            </a:r>
            <a:r>
              <a:rPr lang="en-US" altLang="ko-KR" sz="1100" dirty="0"/>
              <a:t>(</a:t>
            </a:r>
            <a:r>
              <a:rPr lang="ko-KR" altLang="en-US" sz="1100" dirty="0"/>
              <a:t>등록자 자신만 조회</a:t>
            </a:r>
            <a:r>
              <a:rPr lang="en-US" altLang="ko-KR" sz="1100" dirty="0"/>
              <a:t>)</a:t>
            </a:r>
            <a:r>
              <a:rPr lang="ko-KR" altLang="en-US" sz="1100" dirty="0"/>
              <a:t>으로 처리합니다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공유 </a:t>
            </a:r>
            <a:r>
              <a:rPr lang="en-US" altLang="ko-KR" sz="1100" dirty="0"/>
              <a:t>: </a:t>
            </a:r>
            <a:r>
              <a:rPr lang="ko-KR" altLang="en-US" sz="1100" dirty="0"/>
              <a:t>그룹웨어 사용자 모두가 조회할 수 있는 일정으로 처리합니다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날짜 </a:t>
            </a:r>
            <a:r>
              <a:rPr lang="en-US" altLang="ko-KR" sz="1100" dirty="0"/>
              <a:t>: </a:t>
            </a:r>
            <a:r>
              <a:rPr lang="ko-KR" altLang="en-US" sz="1100" dirty="0"/>
              <a:t>등록일정에 대한 기간을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반복 </a:t>
            </a:r>
            <a:r>
              <a:rPr lang="en-US" altLang="ko-KR" sz="1100" dirty="0"/>
              <a:t>: </a:t>
            </a:r>
            <a:r>
              <a:rPr lang="ko-KR" altLang="en-US" sz="1100" dirty="0"/>
              <a:t>등록일정 기간내에 일정반복 기능을 적용합니다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매일</a:t>
            </a:r>
            <a:r>
              <a:rPr lang="en-US" altLang="ko-KR" sz="1100" dirty="0"/>
              <a:t>/</a:t>
            </a:r>
            <a:r>
              <a:rPr lang="ko-KR" altLang="en-US" sz="1100" dirty="0"/>
              <a:t>매주</a:t>
            </a:r>
            <a:r>
              <a:rPr lang="en-US" altLang="ko-KR" sz="1100" dirty="0"/>
              <a:t>/</a:t>
            </a:r>
            <a:r>
              <a:rPr lang="ko-KR" altLang="en-US" sz="1100" dirty="0"/>
              <a:t>매월</a:t>
            </a:r>
            <a:r>
              <a:rPr lang="en-US" altLang="ko-KR" sz="1100" dirty="0"/>
              <a:t>/</a:t>
            </a:r>
            <a:r>
              <a:rPr lang="ko-KR" altLang="en-US" sz="1100" dirty="0"/>
              <a:t>매년</a:t>
            </a:r>
            <a:r>
              <a:rPr lang="en-US" altLang="ko-KR" sz="1100" dirty="0"/>
              <a:t>/</a:t>
            </a:r>
            <a:r>
              <a:rPr lang="ko-KR" altLang="en-US" sz="1100" dirty="0"/>
              <a:t>월간설정으로 반복 주기 설정이 가능합니다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제목 </a:t>
            </a:r>
            <a:r>
              <a:rPr lang="en-US" altLang="ko-KR" sz="1100" dirty="0"/>
              <a:t>: </a:t>
            </a:r>
            <a:r>
              <a:rPr lang="ko-KR" altLang="en-US" sz="1100" dirty="0"/>
              <a:t>일정의 제목을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중요 </a:t>
            </a:r>
            <a:r>
              <a:rPr lang="en-US" altLang="ko-KR" sz="1100" dirty="0"/>
              <a:t>: </a:t>
            </a:r>
            <a:r>
              <a:rPr lang="ko-KR" altLang="en-US" sz="1100" dirty="0"/>
              <a:t>본 일정에 대한 중요도를 체크하면 일정 페이지에서 기간</a:t>
            </a:r>
            <a:r>
              <a:rPr lang="en-US" altLang="ko-KR" sz="1100" dirty="0"/>
              <a:t>(</a:t>
            </a:r>
            <a:r>
              <a:rPr lang="ko-KR" altLang="en-US" sz="1100" dirty="0"/>
              <a:t>시간</a:t>
            </a:r>
            <a:r>
              <a:rPr lang="en-US" altLang="ko-KR" sz="1100" dirty="0"/>
              <a:t>,</a:t>
            </a:r>
            <a:r>
              <a:rPr lang="ko-KR" altLang="en-US" sz="1100" dirty="0"/>
              <a:t>종일</a:t>
            </a:r>
            <a:r>
              <a:rPr lang="en-US" altLang="ko-KR" sz="1100" dirty="0"/>
              <a:t>)</a:t>
            </a:r>
            <a:r>
              <a:rPr lang="ko-KR" altLang="en-US" sz="1100" dirty="0"/>
              <a:t>이 빨간색으로 제공됩니다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장소 </a:t>
            </a:r>
            <a:r>
              <a:rPr lang="en-US" altLang="ko-KR" sz="1100" dirty="0"/>
              <a:t>: </a:t>
            </a:r>
            <a:r>
              <a:rPr lang="ko-KR" altLang="en-US" sz="1100" dirty="0"/>
              <a:t>등록일정과 관련된 장소가 있다면 장소 정보를 입력합니다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파일첨부 </a:t>
            </a:r>
            <a:r>
              <a:rPr lang="en-US" altLang="ko-KR" sz="1100" dirty="0"/>
              <a:t>: </a:t>
            </a:r>
            <a:r>
              <a:rPr lang="ko-KR" altLang="en-US" sz="1100" dirty="0"/>
              <a:t>업로드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파일함에서</a:t>
            </a:r>
            <a:r>
              <a:rPr lang="ko-KR" altLang="en-US" sz="1100" dirty="0"/>
              <a:t> 일정에 관한 파일을 첨부할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버튼 클릭 시 파일을 옮겨올 수 있습니다</a:t>
            </a:r>
            <a:r>
              <a:rPr lang="en-US" altLang="ko-KR" sz="1100" dirty="0"/>
              <a:t>. [</a:t>
            </a:r>
            <a:r>
              <a:rPr lang="ko-KR" altLang="en-US" sz="1100" dirty="0"/>
              <a:t>드래그 앤 드롭 </a:t>
            </a:r>
            <a:r>
              <a:rPr lang="en-US" altLang="ko-KR" sz="1100" dirty="0"/>
              <a:t>(Drag-and-Drop)]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FAA98EDA-C2D8-4140-8F76-7327CFF7A6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3518784"/>
            <a:ext cx="6923219" cy="18583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9E35E9EA-D35B-42E1-955A-AED56235AA98}"/>
              </a:ext>
            </a:extLst>
          </p:cNvPr>
          <p:cNvSpPr/>
          <p:nvPr/>
        </p:nvSpPr>
        <p:spPr>
          <a:xfrm>
            <a:off x="3148012" y="4012486"/>
            <a:ext cx="1816893" cy="21409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C7499612-85B3-45A5-9805-3C6B13A4AEB5}"/>
              </a:ext>
            </a:extLst>
          </p:cNvPr>
          <p:cNvSpPr/>
          <p:nvPr/>
        </p:nvSpPr>
        <p:spPr>
          <a:xfrm>
            <a:off x="3148013" y="4288711"/>
            <a:ext cx="276226" cy="21409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EF8DCD00-F995-4469-9AFD-FFCCFDFF0CEF}"/>
              </a:ext>
            </a:extLst>
          </p:cNvPr>
          <p:cNvSpPr/>
          <p:nvPr/>
        </p:nvSpPr>
        <p:spPr>
          <a:xfrm>
            <a:off x="3148013" y="4562555"/>
            <a:ext cx="276226" cy="21409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7118CC3C-4EEC-4F15-8F2A-FE5E5A994511}"/>
              </a:ext>
            </a:extLst>
          </p:cNvPr>
          <p:cNvSpPr/>
          <p:nvPr/>
        </p:nvSpPr>
        <p:spPr>
          <a:xfrm>
            <a:off x="3148013" y="4834018"/>
            <a:ext cx="276226" cy="21409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E4DCB254-2E38-42DD-8BF4-B87A2A7B7490}"/>
              </a:ext>
            </a:extLst>
          </p:cNvPr>
          <p:cNvSpPr/>
          <p:nvPr/>
        </p:nvSpPr>
        <p:spPr>
          <a:xfrm>
            <a:off x="3148013" y="5103099"/>
            <a:ext cx="1771650" cy="21409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33C79FAE-87D0-417B-899B-827E52919EEA}"/>
              </a:ext>
            </a:extLst>
          </p:cNvPr>
          <p:cNvSpPr/>
          <p:nvPr/>
        </p:nvSpPr>
        <p:spPr>
          <a:xfrm>
            <a:off x="7209472" y="4288711"/>
            <a:ext cx="391477" cy="21409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6CA078AE-FC96-4294-86DD-8DC967D71D20}"/>
              </a:ext>
            </a:extLst>
          </p:cNvPr>
          <p:cNvSpPr/>
          <p:nvPr/>
        </p:nvSpPr>
        <p:spPr>
          <a:xfrm>
            <a:off x="9580244" y="4562555"/>
            <a:ext cx="392430" cy="21409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약속 추가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일정을 등록하는 기능입니다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일정 추가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참여 </a:t>
            </a:r>
            <a:r>
              <a:rPr lang="en-US" altLang="ko-KR" sz="1100" dirty="0"/>
              <a:t>: </a:t>
            </a:r>
            <a:r>
              <a:rPr lang="ko-KR" altLang="en-US" sz="1100" dirty="0"/>
              <a:t>본 등록일정의 일정 참조자에게 일정 등록에 대한 알림을 발송합니다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일정</a:t>
            </a:r>
            <a:r>
              <a:rPr lang="en-US" altLang="ko-KR" sz="1100" dirty="0"/>
              <a:t>/</a:t>
            </a:r>
            <a:r>
              <a:rPr lang="ko-KR" altLang="en-US" sz="1100" dirty="0"/>
              <a:t>알림에서 조회가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알림 </a:t>
            </a:r>
            <a:r>
              <a:rPr lang="en-US" altLang="ko-KR" sz="1100" dirty="0"/>
              <a:t>: </a:t>
            </a:r>
            <a:r>
              <a:rPr lang="ko-KR" altLang="en-US" sz="1100" dirty="0"/>
              <a:t>일정에 등록할 때 알림을 설정하는 기능입니다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알림은 ’</a:t>
            </a:r>
            <a:r>
              <a:rPr lang="en-US" altLang="ko-KR" sz="1100" dirty="0"/>
              <a:t>10</a:t>
            </a:r>
            <a:r>
              <a:rPr lang="ko-KR" altLang="en-US" sz="1100" dirty="0"/>
              <a:t>분전</a:t>
            </a:r>
            <a:r>
              <a:rPr lang="en-US" altLang="ko-KR" sz="1100" dirty="0"/>
              <a:t>/30</a:t>
            </a:r>
            <a:r>
              <a:rPr lang="ko-KR" altLang="en-US" sz="1100" dirty="0"/>
              <a:t>분전</a:t>
            </a:r>
            <a:r>
              <a:rPr lang="en-US" altLang="ko-KR" sz="1100" dirty="0"/>
              <a:t>/1</a:t>
            </a:r>
            <a:r>
              <a:rPr lang="ko-KR" altLang="en-US" sz="1100" dirty="0"/>
              <a:t>시간 전</a:t>
            </a:r>
            <a:r>
              <a:rPr lang="en-US" altLang="ko-KR" sz="1100" dirty="0"/>
              <a:t>/2</a:t>
            </a:r>
            <a:r>
              <a:rPr lang="ko-KR" altLang="en-US" sz="1100" dirty="0"/>
              <a:t>시간 전</a:t>
            </a:r>
            <a:r>
              <a:rPr lang="en-US" altLang="ko-KR" sz="1100" dirty="0"/>
              <a:t>/3</a:t>
            </a:r>
            <a:r>
              <a:rPr lang="ko-KR" altLang="en-US" sz="1100" dirty="0"/>
              <a:t>시간 전</a:t>
            </a:r>
            <a:r>
              <a:rPr lang="en-US" altLang="ko-KR" sz="1100" dirty="0"/>
              <a:t>/1</a:t>
            </a:r>
            <a:r>
              <a:rPr lang="ko-KR" altLang="en-US" sz="1100" dirty="0"/>
              <a:t>일전</a:t>
            </a:r>
            <a:r>
              <a:rPr lang="en-US" altLang="ko-KR" sz="1100" dirty="0"/>
              <a:t>/2</a:t>
            </a:r>
            <a:r>
              <a:rPr lang="ko-KR" altLang="en-US" sz="1100" dirty="0"/>
              <a:t>일전’ 등이 있으며 여러 번의 알림을 추가 할 수 있습니다</a:t>
            </a:r>
            <a:r>
              <a:rPr lang="en-US" altLang="ko-KR" sz="1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참여자 알림은 참여자에게도 알림이 뜨는 기능입니다</a:t>
            </a:r>
            <a:r>
              <a:rPr lang="en-US" altLang="ko-KR" sz="1100" dirty="0"/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4E95083-DCE0-4D17-8AC6-F4F30A9DF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996407"/>
            <a:ext cx="6923219" cy="110651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2" name="직사각형 31">
            <a:extLst>
              <a:ext uri="{FF2B5EF4-FFF2-40B4-BE49-F238E27FC236}">
                <a16:creationId xmlns:a16="http://schemas.microsoft.com/office/drawing/2014/main" id="{E4DCB254-2E38-42DD-8BF4-B87A2A7B7490}"/>
              </a:ext>
            </a:extLst>
          </p:cNvPr>
          <p:cNvSpPr/>
          <p:nvPr/>
        </p:nvSpPr>
        <p:spPr>
          <a:xfrm>
            <a:off x="3148013" y="2056402"/>
            <a:ext cx="1231106" cy="21409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6457CE3-3BD2-4357-BE76-A547C23F851B}"/>
              </a:ext>
            </a:extLst>
          </p:cNvPr>
          <p:cNvSpPr/>
          <p:nvPr/>
        </p:nvSpPr>
        <p:spPr>
          <a:xfrm>
            <a:off x="3148012" y="2323101"/>
            <a:ext cx="2116931" cy="22721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513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진행 상태와 ‘개인</a:t>
            </a:r>
            <a:r>
              <a:rPr lang="en-US" altLang="ko-KR" sz="1100" dirty="0"/>
              <a:t>/</a:t>
            </a:r>
            <a:r>
              <a:rPr lang="ko-KR" altLang="en-US" sz="1100" dirty="0" err="1"/>
              <a:t>공유’의</a:t>
            </a:r>
            <a:r>
              <a:rPr lang="ko-KR" altLang="en-US" sz="1100" dirty="0"/>
              <a:t> 일정 분류는 색깔로 구분하며 분류관리에서 새분류와 분류수정을 제공하여 편리하 게 관리할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등록된 일정은 월간</a:t>
            </a:r>
            <a:r>
              <a:rPr lang="en-US" altLang="ko-KR" sz="1100" dirty="0"/>
              <a:t>/</a:t>
            </a:r>
            <a:r>
              <a:rPr lang="ko-KR" altLang="en-US" sz="1100" dirty="0"/>
              <a:t>주간</a:t>
            </a:r>
            <a:r>
              <a:rPr lang="en-US" altLang="ko-KR" sz="1100" dirty="0"/>
              <a:t>/</a:t>
            </a:r>
            <a:r>
              <a:rPr lang="ko-KR" altLang="en-US" sz="1100" dirty="0"/>
              <a:t>목록 별로 각각 조회가 가능합니다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4CFCC8B1-D736-454A-AAB7-04AE422935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1285190"/>
            <a:ext cx="7234912" cy="46636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8688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이전 </a:t>
            </a:r>
            <a:r>
              <a:rPr lang="en-US" altLang="ko-KR" sz="1100" dirty="0"/>
              <a:t>: </a:t>
            </a:r>
            <a:r>
              <a:rPr lang="ko-KR" altLang="en-US" sz="1100" dirty="0"/>
              <a:t>현재 월 기준 </a:t>
            </a:r>
            <a:r>
              <a:rPr lang="en-US" altLang="ko-KR" sz="1100" dirty="0"/>
              <a:t>1 </a:t>
            </a:r>
            <a:r>
              <a:rPr lang="ko-KR" altLang="en-US" sz="1100" dirty="0"/>
              <a:t>달 앞을 조회합니다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다음 </a:t>
            </a:r>
            <a:r>
              <a:rPr lang="en-US" altLang="ko-KR" sz="1100" dirty="0"/>
              <a:t>: </a:t>
            </a:r>
            <a:r>
              <a:rPr lang="ko-KR" altLang="en-US" sz="1100" dirty="0"/>
              <a:t>현재 월 기준 </a:t>
            </a:r>
            <a:r>
              <a:rPr lang="en-US" altLang="ko-KR" sz="1100" dirty="0"/>
              <a:t>1 </a:t>
            </a:r>
            <a:r>
              <a:rPr lang="ko-KR" altLang="en-US" sz="1100" dirty="0"/>
              <a:t>달 이후를 조회합니다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인쇄 </a:t>
            </a:r>
            <a:r>
              <a:rPr lang="en-US" altLang="ko-KR" sz="1100" dirty="0"/>
              <a:t>: </a:t>
            </a:r>
            <a:r>
              <a:rPr lang="ko-KR" altLang="en-US" sz="1100" dirty="0"/>
              <a:t>본 페이지를 프린트합니다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 일정추가 </a:t>
            </a:r>
            <a:r>
              <a:rPr lang="en-US" altLang="ko-KR" sz="1100" dirty="0"/>
              <a:t>: </a:t>
            </a:r>
            <a:r>
              <a:rPr lang="ko-KR" altLang="en-US" sz="1100" dirty="0"/>
              <a:t>일정을 추가하는 페이지를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완료 </a:t>
            </a:r>
            <a:r>
              <a:rPr lang="en-US" altLang="ko-KR" sz="1100" dirty="0"/>
              <a:t>: </a:t>
            </a:r>
            <a:r>
              <a:rPr lang="ko-KR" altLang="en-US" sz="1100" dirty="0"/>
              <a:t>일정을 선택 후 오른쪽 버튼을 체크할 시 일정의 제목에 가운데 줄이 가도록 지원합니다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C45D58C4-8B0B-4074-BB63-CB92F0181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059451"/>
            <a:ext cx="6061371" cy="42045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EC1CF0A1-8E1A-4075-8AAC-01DB463E88D1}"/>
              </a:ext>
            </a:extLst>
          </p:cNvPr>
          <p:cNvSpPr/>
          <p:nvPr/>
        </p:nvSpPr>
        <p:spPr>
          <a:xfrm>
            <a:off x="3214688" y="2495662"/>
            <a:ext cx="157162" cy="16768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B0E754A8-517A-4DB8-B1D3-490ED4571582}"/>
              </a:ext>
            </a:extLst>
          </p:cNvPr>
          <p:cNvSpPr/>
          <p:nvPr/>
        </p:nvSpPr>
        <p:spPr>
          <a:xfrm>
            <a:off x="4038601" y="2495662"/>
            <a:ext cx="157162" cy="16768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C06F080B-EE3B-4F93-B7CA-DCCC5C4594E7}"/>
              </a:ext>
            </a:extLst>
          </p:cNvPr>
          <p:cNvSpPr/>
          <p:nvPr/>
        </p:nvSpPr>
        <p:spPr>
          <a:xfrm>
            <a:off x="8712995" y="2490899"/>
            <a:ext cx="180974" cy="17959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9FCFCD28-16CD-4DA6-AADC-A3963925B97D}"/>
              </a:ext>
            </a:extLst>
          </p:cNvPr>
          <p:cNvSpPr/>
          <p:nvPr/>
        </p:nvSpPr>
        <p:spPr>
          <a:xfrm>
            <a:off x="8939214" y="2490899"/>
            <a:ext cx="180974" cy="17959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4226C91-91EA-47EA-AB00-599F81655CB4}"/>
              </a:ext>
            </a:extLst>
          </p:cNvPr>
          <p:cNvSpPr/>
          <p:nvPr/>
        </p:nvSpPr>
        <p:spPr>
          <a:xfrm>
            <a:off x="7254083" y="2917938"/>
            <a:ext cx="165892" cy="16451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BBE4304-D189-4869-8558-62283423E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7576" y="657494"/>
            <a:ext cx="151090" cy="166199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018D6598-D2EA-40E4-B625-945A46BB3C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1850" y="909526"/>
            <a:ext cx="143536" cy="181309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556F2BCB-5AED-4D0B-A03F-7330785C67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2467" y="1146214"/>
            <a:ext cx="181308" cy="203972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95E5D1AF-0BD1-4637-ADB4-8B3773466D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2467" y="1402457"/>
            <a:ext cx="173754" cy="173754"/>
          </a:xfrm>
          <a:prstGeom prst="rect">
            <a:avLst/>
          </a:prstGeom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id="{5DAAC3D9-043C-46F8-9B70-E7430D46BB9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38537" y="1391126"/>
            <a:ext cx="181308" cy="196417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6C79FDAD-0E97-4D9D-ACA9-60D2507C27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93047" y="3490877"/>
            <a:ext cx="3377468" cy="777181"/>
          </a:xfrm>
          <a:prstGeom prst="rect">
            <a:avLst/>
          </a:prstGeom>
          <a:ln w="19050">
            <a:solidFill>
              <a:srgbClr val="FFC000"/>
            </a:solidFill>
          </a:ln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B45D62D0-A33C-4A3C-B034-7370200511E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93047" y="3213805"/>
            <a:ext cx="838834" cy="139806"/>
          </a:xfrm>
          <a:prstGeom prst="rect">
            <a:avLst/>
          </a:prstGeom>
        </p:spPr>
      </p:pic>
      <p:sp>
        <p:nvSpPr>
          <p:cNvPr id="28" name="직사각형 27">
            <a:extLst>
              <a:ext uri="{FF2B5EF4-FFF2-40B4-BE49-F238E27FC236}">
                <a16:creationId xmlns:a16="http://schemas.microsoft.com/office/drawing/2014/main" id="{30DEE009-1E51-4304-BF2C-60FBF98DE30E}"/>
              </a:ext>
            </a:extLst>
          </p:cNvPr>
          <p:cNvSpPr/>
          <p:nvPr/>
        </p:nvSpPr>
        <p:spPr>
          <a:xfrm>
            <a:off x="6588920" y="3204323"/>
            <a:ext cx="852486" cy="15911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BEF2477E-CCB6-4184-9F73-89B981FC37B9}"/>
              </a:ext>
            </a:extLst>
          </p:cNvPr>
          <p:cNvSpPr/>
          <p:nvPr/>
        </p:nvSpPr>
        <p:spPr>
          <a:xfrm>
            <a:off x="9609615" y="3514838"/>
            <a:ext cx="151923" cy="15339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0" name="연결선: 꺾임 29">
            <a:extLst>
              <a:ext uri="{FF2B5EF4-FFF2-40B4-BE49-F238E27FC236}">
                <a16:creationId xmlns:a16="http://schemas.microsoft.com/office/drawing/2014/main" id="{AC04363F-275E-4826-B677-30EC19E2CA2B}"/>
              </a:ext>
            </a:extLst>
          </p:cNvPr>
          <p:cNvCxnSpPr>
            <a:cxnSpLocks/>
            <a:stCxn id="29" idx="0"/>
          </p:cNvCxnSpPr>
          <p:nvPr/>
        </p:nvCxnSpPr>
        <p:spPr>
          <a:xfrm rot="16200000" flipV="1">
            <a:off x="8494754" y="2324014"/>
            <a:ext cx="211296" cy="2170351"/>
          </a:xfrm>
          <a:prstGeom prst="bentConnector2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그림 35">
            <a:extLst>
              <a:ext uri="{FF2B5EF4-FFF2-40B4-BE49-F238E27FC236}">
                <a16:creationId xmlns:a16="http://schemas.microsoft.com/office/drawing/2014/main" id="{99A5FC49-778B-4CAF-BF92-7A7204A4BAE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52466" y="1670411"/>
            <a:ext cx="156007" cy="15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68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주간일정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일정추가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:  </a:t>
            </a:r>
            <a:r>
              <a:rPr lang="ko-KR" altLang="en-US" sz="1100" dirty="0"/>
              <a:t>주간일정을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: </a:t>
            </a:r>
            <a:r>
              <a:rPr lang="ko-KR" altLang="en-US" sz="1100" dirty="0"/>
              <a:t>일정 추가 페이지로 이동합니다</a:t>
            </a:r>
            <a:endParaRPr lang="en-US" altLang="ko-KR" sz="1100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3F9632CC-3666-4300-BB9B-46D8F395E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3503" y="622118"/>
            <a:ext cx="533400" cy="238125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54551B7A-713F-4EAA-8A9D-C225ACB9CA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3503" y="888339"/>
            <a:ext cx="181308" cy="196417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642B5306-3D5C-47E9-BADF-568B872BC4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180" y="1225808"/>
            <a:ext cx="5255193" cy="39715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86A946B5-C3B1-4947-AE50-D9D2B04EF3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6624" y="2100105"/>
            <a:ext cx="4709161" cy="30973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46378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:  </a:t>
            </a:r>
            <a:r>
              <a:rPr lang="ko-KR" altLang="en-US" sz="1100" dirty="0" err="1"/>
              <a:t>할일에</a:t>
            </a:r>
            <a:r>
              <a:rPr lang="ko-KR" altLang="en-US" sz="1100" dirty="0"/>
              <a:t> 체크를 하면 전체일정에서 </a:t>
            </a:r>
            <a:r>
              <a:rPr lang="ko-KR" altLang="en-US" sz="1100" dirty="0" err="1"/>
              <a:t>할일이</a:t>
            </a:r>
            <a:r>
              <a:rPr lang="ko-KR" altLang="en-US" sz="1100" dirty="0"/>
              <a:t> 표시됩니다</a:t>
            </a:r>
            <a:endParaRPr lang="en-US" altLang="ko-KR" sz="110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55D659E-9BAD-48AE-AD85-423A1B4B5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986304"/>
            <a:ext cx="6312248" cy="37314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A86C04A1-02BA-4F41-96AD-73C6BEB8A6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1741" y="638564"/>
            <a:ext cx="495300" cy="209550"/>
          </a:xfrm>
          <a:prstGeom prst="rect">
            <a:avLst/>
          </a:prstGeom>
        </p:spPr>
      </p:pic>
      <p:sp>
        <p:nvSpPr>
          <p:cNvPr id="15" name="직사각형 14">
            <a:extLst>
              <a:ext uri="{FF2B5EF4-FFF2-40B4-BE49-F238E27FC236}">
                <a16:creationId xmlns:a16="http://schemas.microsoft.com/office/drawing/2014/main" id="{554AD449-1337-4B0F-8628-1A85D9DADADC}"/>
              </a:ext>
            </a:extLst>
          </p:cNvPr>
          <p:cNvSpPr/>
          <p:nvPr/>
        </p:nvSpPr>
        <p:spPr>
          <a:xfrm>
            <a:off x="3660347" y="1064639"/>
            <a:ext cx="323483" cy="16091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23077042-49F9-4DD1-B904-0D244B54454C}"/>
              </a:ext>
            </a:extLst>
          </p:cNvPr>
          <p:cNvSpPr/>
          <p:nvPr/>
        </p:nvSpPr>
        <p:spPr>
          <a:xfrm>
            <a:off x="4950984" y="1877598"/>
            <a:ext cx="868791" cy="11312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AEAC69D-C6A1-4DF1-94E8-425ED4CEBF7A}"/>
              </a:ext>
            </a:extLst>
          </p:cNvPr>
          <p:cNvSpPr/>
          <p:nvPr/>
        </p:nvSpPr>
        <p:spPr>
          <a:xfrm>
            <a:off x="7641797" y="3392073"/>
            <a:ext cx="868791" cy="11312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976E2AA5-89E0-401D-AF09-8E3F74C698CE}"/>
              </a:ext>
            </a:extLst>
          </p:cNvPr>
          <p:cNvSpPr/>
          <p:nvPr/>
        </p:nvSpPr>
        <p:spPr>
          <a:xfrm>
            <a:off x="4941459" y="2896773"/>
            <a:ext cx="868791" cy="11312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B1D79D85-39F6-4E79-BBA2-483C8C2A6931}"/>
              </a:ext>
            </a:extLst>
          </p:cNvPr>
          <p:cNvSpPr/>
          <p:nvPr/>
        </p:nvSpPr>
        <p:spPr>
          <a:xfrm>
            <a:off x="7646559" y="3896898"/>
            <a:ext cx="868791" cy="11312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6086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9773</TotalTime>
  <Words>819</Words>
  <Application>Microsoft Office PowerPoint</Application>
  <PresentationFormat>와이드스크린</PresentationFormat>
  <Paragraphs>111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Administrator</cp:lastModifiedBy>
  <cp:revision>439</cp:revision>
  <dcterms:created xsi:type="dcterms:W3CDTF">2021-01-26T03:26:19Z</dcterms:created>
  <dcterms:modified xsi:type="dcterms:W3CDTF">2021-05-17T08:07:40Z</dcterms:modified>
</cp:coreProperties>
</file>