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400" r:id="rId3"/>
    <p:sldId id="401" r:id="rId4"/>
    <p:sldId id="402" r:id="rId5"/>
    <p:sldId id="403" r:id="rId6"/>
    <p:sldId id="404" r:id="rId7"/>
    <p:sldId id="405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8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33" autoAdjust="0"/>
    <p:restoredTop sz="95850" autoAdjust="0"/>
  </p:normalViewPr>
  <p:slideViewPr>
    <p:cSldViewPr snapToGrid="0">
      <p:cViewPr varScale="1">
        <p:scale>
          <a:sx n="97" d="100"/>
          <a:sy n="97" d="100"/>
        </p:scale>
        <p:origin x="102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5D7A6C9D-BAB0-4988-A175-BA5FB13FFF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996E98-91CA-4E51-8CAD-8CF148A33D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135F0-1ECA-4380-A477-76D6C0EDD1E8}" type="datetimeFigureOut">
              <a:rPr lang="ko-KR" altLang="en-US" smtClean="0"/>
              <a:t>2021-09-08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7C45718-CD9A-4774-8FA9-0106694FFC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808A76-FC2A-49C0-8A14-EA8FA52F7E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8E4BB-B4DB-4B02-B543-461DC97382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52178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9DB07-FD48-41FE-BAEB-8507EDE3FFF7}" type="datetimeFigureOut">
              <a:rPr lang="ko-KR" altLang="en-US" smtClean="0"/>
              <a:t>2021-09-08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38792-24A0-4A11-8F1C-CA1576FACC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088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3">
            <a:extLst>
              <a:ext uri="{FF2B5EF4-FFF2-40B4-BE49-F238E27FC236}">
                <a16:creationId xmlns:a16="http://schemas.microsoft.com/office/drawing/2014/main" id="{2CADD196-7616-472A-BDF1-55BC59962AA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85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8" name="Rettangolo 4">
            <a:extLst>
              <a:ext uri="{FF2B5EF4-FFF2-40B4-BE49-F238E27FC236}">
                <a16:creationId xmlns:a16="http://schemas.microsoft.com/office/drawing/2014/main" id="{6472593A-40E2-4186-B765-28FB72EFBEBE}"/>
              </a:ext>
            </a:extLst>
          </p:cNvPr>
          <p:cNvSpPr/>
          <p:nvPr userDrawn="1"/>
        </p:nvSpPr>
        <p:spPr>
          <a:xfrm>
            <a:off x="0" y="6202929"/>
            <a:ext cx="12192000" cy="666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pic>
        <p:nvPicPr>
          <p:cNvPr id="9" name="그래픽 8">
            <a:extLst>
              <a:ext uri="{FF2B5EF4-FFF2-40B4-BE49-F238E27FC236}">
                <a16:creationId xmlns:a16="http://schemas.microsoft.com/office/drawing/2014/main" id="{12A829C7-137E-4F83-81C5-4C81C1C73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8593" y="1269814"/>
            <a:ext cx="5005114" cy="481974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768DCEE-C08D-44C1-B93E-A5515323BA7B}"/>
              </a:ext>
            </a:extLst>
          </p:cNvPr>
          <p:cNvSpPr txBox="1"/>
          <p:nvPr userDrawn="1"/>
        </p:nvSpPr>
        <p:spPr>
          <a:xfrm>
            <a:off x="1137678" y="1856505"/>
            <a:ext cx="535837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사용자 매뉴얼</a:t>
            </a:r>
            <a:endParaRPr lang="en-US" altLang="ko-KR" sz="31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1" name="그래픽 10">
            <a:extLst>
              <a:ext uri="{FF2B5EF4-FFF2-40B4-BE49-F238E27FC236}">
                <a16:creationId xmlns:a16="http://schemas.microsoft.com/office/drawing/2014/main" id="{E8545D91-C848-46FF-BC4E-582BEB4607C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88235" y="6429682"/>
            <a:ext cx="1462751" cy="212537"/>
          </a:xfrm>
          <a:prstGeom prst="rect">
            <a:avLst/>
          </a:prstGeom>
        </p:spPr>
      </p:pic>
      <p:pic>
        <p:nvPicPr>
          <p:cNvPr id="12" name="그래픽 11">
            <a:extLst>
              <a:ext uri="{FF2B5EF4-FFF2-40B4-BE49-F238E27FC236}">
                <a16:creationId xmlns:a16="http://schemas.microsoft.com/office/drawing/2014/main" id="{13C3194E-E030-4F6D-8EA5-DE9AAD0C16E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34514" y="1282954"/>
            <a:ext cx="3332174" cy="48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10">
            <a:extLst>
              <a:ext uri="{FF2B5EF4-FFF2-40B4-BE49-F238E27FC236}">
                <a16:creationId xmlns:a16="http://schemas.microsoft.com/office/drawing/2014/main" id="{AAF88982-3276-4AF2-9970-86C546F62FC6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869073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50029C80-70F6-43AF-A61F-8ECA0644F444}"/>
              </a:ext>
            </a:extLst>
          </p:cNvPr>
          <p:cNvSpPr/>
          <p:nvPr userDrawn="1"/>
        </p:nvSpPr>
        <p:spPr>
          <a:xfrm>
            <a:off x="2785730" y="0"/>
            <a:ext cx="940627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6126DB9-1440-4DB4-BDAA-1A6F79FD4636}"/>
              </a:ext>
            </a:extLst>
          </p:cNvPr>
          <p:cNvSpPr/>
          <p:nvPr userDrawn="1"/>
        </p:nvSpPr>
        <p:spPr>
          <a:xfrm>
            <a:off x="361471" y="3007519"/>
            <a:ext cx="1157767" cy="3248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9" name="슬라이드 번호 개체 틀 10">
            <a:extLst>
              <a:ext uri="{FF2B5EF4-FFF2-40B4-BE49-F238E27FC236}">
                <a16:creationId xmlns:a16="http://schemas.microsoft.com/office/drawing/2014/main" id="{02DD4841-E6EB-4350-8B21-B0A85F0F4243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05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1C210F6-F117-4239-A880-947D4C9CD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1C5BD77-73CE-40E9-8CEF-6A15F6BB0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7795293-47E0-46FE-864A-791409A990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699FB-0F26-493D-8A63-BAFC948C6B5C}" type="datetimeFigureOut">
              <a:rPr lang="ko-KR" altLang="en-US" smtClean="0"/>
              <a:t>2021-09-08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5A3405-73C6-4616-B8D7-0C8EFE052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E7F8D5-7731-4AE6-BF0C-0D9583267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369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BA853741-D90B-48E5-A524-26F825207601}"/>
              </a:ext>
            </a:extLst>
          </p:cNvPr>
          <p:cNvSpPr txBox="1"/>
          <p:nvPr/>
        </p:nvSpPr>
        <p:spPr>
          <a:xfrm>
            <a:off x="1137678" y="5665874"/>
            <a:ext cx="33321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2021.08.24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C7A7CA-3CF1-4FE0-B3B8-B3EA632A8654}"/>
              </a:ext>
            </a:extLst>
          </p:cNvPr>
          <p:cNvSpPr txBox="1"/>
          <p:nvPr/>
        </p:nvSpPr>
        <p:spPr>
          <a:xfrm>
            <a:off x="1137678" y="3055470"/>
            <a:ext cx="264774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승인메일</a:t>
            </a:r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_</a:t>
            </a:r>
            <a:r>
              <a:rPr lang="ko-KR" altLang="en-US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옵션</a:t>
            </a:r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1500" dirty="0"/>
          </a:p>
        </p:txBody>
      </p:sp>
    </p:spTree>
    <p:extLst>
      <p:ext uri="{BB962C8B-B14F-4D97-AF65-F5344CB8AC3E}">
        <p14:creationId xmlns:p14="http://schemas.microsoft.com/office/powerpoint/2010/main" val="1057742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메일 발송 시에 승인을 받아야 하는 승인메일 기능을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메일승인</a:t>
            </a:r>
            <a:r>
              <a:rPr lang="en-US" altLang="ko-KR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[</a:t>
            </a:r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옵</a:t>
            </a:r>
            <a:r>
              <a:rPr lang="en-US" altLang="ko-KR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]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973847-F506-440E-B1C9-E6A30BFEDDC6}"/>
              </a:ext>
            </a:extLst>
          </p:cNvPr>
          <p:cNvSpPr txBox="1"/>
          <p:nvPr/>
        </p:nvSpPr>
        <p:spPr>
          <a:xfrm>
            <a:off x="3135184" y="184636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메일승인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옵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CB9E51-4320-46BA-A338-B66C6D2FF6EC}"/>
              </a:ext>
            </a:extLst>
          </p:cNvPr>
          <p:cNvSpPr txBox="1"/>
          <p:nvPr/>
        </p:nvSpPr>
        <p:spPr>
          <a:xfrm>
            <a:off x="3135183" y="553188"/>
            <a:ext cx="8695344" cy="1316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외부로 메일 발송 시에 승인을 받아야 하는 메일과 관련된 기능을 제공합니다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[</a:t>
            </a:r>
            <a:r>
              <a:rPr lang="ko-KR" altLang="en-US" sz="1100" dirty="0"/>
              <a:t>승인하기 </a:t>
            </a:r>
            <a:r>
              <a:rPr lang="en-US" altLang="ko-KR" sz="1100" dirty="0"/>
              <a:t>/ </a:t>
            </a:r>
            <a:r>
              <a:rPr lang="ko-KR" altLang="en-US" sz="1100" dirty="0" err="1"/>
              <a:t>승인처리함</a:t>
            </a:r>
            <a:r>
              <a:rPr lang="ko-KR" altLang="en-US" sz="1100" dirty="0"/>
              <a:t> </a:t>
            </a:r>
            <a:r>
              <a:rPr lang="en-US" altLang="ko-KR" sz="1100" dirty="0"/>
              <a:t>/ </a:t>
            </a:r>
            <a:r>
              <a:rPr lang="ko-KR" altLang="en-US" sz="1100" dirty="0" err="1"/>
              <a:t>개인처리함</a:t>
            </a:r>
            <a:r>
              <a:rPr lang="en-US" altLang="ko-KR" sz="1100" dirty="0"/>
              <a:t> / </a:t>
            </a:r>
            <a:r>
              <a:rPr lang="ko-KR" altLang="en-US" sz="1100" dirty="0" err="1"/>
              <a:t>부서승인함</a:t>
            </a:r>
            <a:r>
              <a:rPr lang="ko-KR" altLang="en-US" sz="1100" dirty="0"/>
              <a:t> </a:t>
            </a:r>
            <a:r>
              <a:rPr lang="en-US" altLang="ko-KR" sz="1100" dirty="0"/>
              <a:t>/ </a:t>
            </a:r>
            <a:r>
              <a:rPr lang="ko-KR" altLang="en-US" sz="1100" dirty="0" err="1"/>
              <a:t>전체승인함</a:t>
            </a:r>
            <a:r>
              <a:rPr lang="en-US" altLang="ko-KR" sz="1100" dirty="0"/>
              <a:t>]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메일 발송 시에 승인 결정이 필요한 경우에는</a:t>
            </a:r>
            <a:r>
              <a:rPr lang="en-US" altLang="ko-KR" sz="1100" dirty="0"/>
              <a:t>, </a:t>
            </a:r>
            <a:r>
              <a:rPr lang="ko-KR" altLang="en-US" sz="1100" dirty="0"/>
              <a:t>아래와 같은 편지쓰기 화면에서 </a:t>
            </a:r>
            <a:r>
              <a:rPr lang="en-US" altLang="ko-KR" sz="1100" dirty="0"/>
              <a:t>‘ </a:t>
            </a:r>
            <a:r>
              <a:rPr lang="ko-KR" altLang="en-US" sz="1100" dirty="0"/>
              <a:t>승인</a:t>
            </a:r>
            <a:r>
              <a:rPr lang="en-US" altLang="ko-KR" sz="1100" dirty="0"/>
              <a:t>, </a:t>
            </a:r>
            <a:r>
              <a:rPr lang="ko-KR" altLang="en-US" sz="1100" dirty="0"/>
              <a:t>전송사유</a:t>
            </a:r>
            <a:r>
              <a:rPr lang="en-US" altLang="ko-KR" sz="1100" dirty="0"/>
              <a:t>‘ </a:t>
            </a:r>
            <a:r>
              <a:rPr lang="ko-KR" altLang="en-US" sz="1100" dirty="0"/>
              <a:t>입력 항목이 제공됩니다</a:t>
            </a:r>
            <a:r>
              <a:rPr lang="en-US" altLang="ko-KR" sz="1100" dirty="0"/>
              <a:t>.</a:t>
            </a:r>
          </a:p>
          <a:p>
            <a:pPr algn="just">
              <a:lnSpc>
                <a:spcPts val="1400"/>
              </a:lnSpc>
              <a:spcBef>
                <a:spcPts val="400"/>
              </a:spcBef>
              <a:spcAft>
                <a:spcPts val="100"/>
              </a:spcAft>
              <a:tabLst>
                <a:tab pos="435610" algn="l"/>
              </a:tabLst>
            </a:pPr>
            <a:r>
              <a:rPr lang="en-US" altLang="ko-KR" sz="1100" dirty="0"/>
              <a:t>  - </a:t>
            </a:r>
            <a:r>
              <a:rPr lang="ko-KR" altLang="en-US" sz="1100" dirty="0"/>
              <a:t>승인</a:t>
            </a:r>
            <a:r>
              <a:rPr lang="en-US" altLang="ko-KR" sz="1100" dirty="0"/>
              <a:t> : </a:t>
            </a:r>
            <a:r>
              <a:rPr lang="ko-KR" altLang="ko-KR" sz="1100" dirty="0"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  <a:cs typeface="Times New Roman" panose="02020603050405020304" pitchFamily="18" charset="0"/>
              </a:rPr>
              <a:t>대한 승인결정</a:t>
            </a:r>
            <a:r>
              <a:rPr lang="en-US" altLang="ko-KR" sz="1100" dirty="0"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  <a:cs typeface="Times New Roman" panose="02020603050405020304" pitchFamily="18" charset="0"/>
              </a:rPr>
              <a:t>(</a:t>
            </a:r>
            <a:r>
              <a:rPr lang="ko-KR" altLang="ko-KR" sz="1100" dirty="0"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  <a:cs typeface="Times New Roman" panose="02020603050405020304" pitchFamily="18" charset="0"/>
              </a:rPr>
              <a:t>승인</a:t>
            </a:r>
            <a:r>
              <a:rPr lang="en-US" altLang="ko-KR" sz="1100" dirty="0"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  <a:cs typeface="Times New Roman" panose="02020603050405020304" pitchFamily="18" charset="0"/>
              </a:rPr>
              <a:t>/</a:t>
            </a:r>
            <a:r>
              <a:rPr lang="ko-KR" altLang="ko-KR" sz="1100" dirty="0"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  <a:cs typeface="Times New Roman" panose="02020603050405020304" pitchFamily="18" charset="0"/>
              </a:rPr>
              <a:t>반려</a:t>
            </a:r>
            <a:r>
              <a:rPr lang="en-US" altLang="ko-KR" sz="1100" dirty="0"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  <a:cs typeface="Times New Roman" panose="02020603050405020304" pitchFamily="18" charset="0"/>
              </a:rPr>
              <a:t>) </a:t>
            </a:r>
            <a:r>
              <a:rPr lang="ko-KR" altLang="ko-KR" sz="1100" dirty="0"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  <a:cs typeface="Times New Roman" panose="02020603050405020304" pitchFamily="18" charset="0"/>
              </a:rPr>
              <a:t>처리를 해줄 승인자 정보를 입력하는데</a:t>
            </a:r>
            <a:r>
              <a:rPr lang="en-US" altLang="ko-KR" sz="1100" dirty="0"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1100" dirty="0"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  <a:cs typeface="Times New Roman" panose="02020603050405020304" pitchFamily="18" charset="0"/>
              </a:rPr>
              <a:t>기본값은 소속부서의 승인메일 처리 담당자입니다</a:t>
            </a:r>
            <a:r>
              <a:rPr lang="en-US" altLang="ko-KR" sz="1100" dirty="0"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ts val="1400"/>
              </a:lnSpc>
              <a:spcBef>
                <a:spcPts val="400"/>
              </a:spcBef>
              <a:spcAft>
                <a:spcPts val="100"/>
              </a:spcAft>
              <a:tabLst>
                <a:tab pos="435610" algn="l"/>
              </a:tabLst>
            </a:pPr>
            <a:r>
              <a:rPr lang="en-US" altLang="ko-KR" sz="110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Times New Roman" panose="02020603050405020304" pitchFamily="18" charset="0"/>
              </a:rPr>
              <a:t>   - </a:t>
            </a:r>
            <a:r>
              <a:rPr lang="ko-KR" altLang="ko-KR" sz="1100" dirty="0">
                <a:effectLst/>
                <a:latin typeface="나눔고딕" panose="020D0604000000000000" pitchFamily="50" charset="-127"/>
                <a:ea typeface="나눔고딕" panose="020D0604000000000000" pitchFamily="50" charset="-127"/>
                <a:cs typeface="Times New Roman" panose="02020603050405020304" pitchFamily="18" charset="0"/>
              </a:rPr>
              <a:t>전송사유</a:t>
            </a:r>
            <a:r>
              <a:rPr lang="en-US" altLang="ko-KR" sz="1100" dirty="0">
                <a:effectLst/>
                <a:latin typeface="나눔고딕" panose="020D0604000000000000" pitchFamily="50" charset="-127"/>
                <a:ea typeface="나눔고딕" panose="020D0604000000000000" pitchFamily="50" charset="-127"/>
                <a:cs typeface="Times New Roman" panose="02020603050405020304" pitchFamily="18" charset="0"/>
              </a:rPr>
              <a:t> : </a:t>
            </a:r>
            <a:r>
              <a:rPr lang="ko-KR" altLang="ko-KR" sz="1100" dirty="0">
                <a:effectLst/>
                <a:latin typeface="나눔고딕" panose="020D0604000000000000" pitchFamily="50" charset="-127"/>
                <a:ea typeface="나눔고딕" panose="020D0604000000000000" pitchFamily="50" charset="-127"/>
                <a:cs typeface="Times New Roman" panose="02020603050405020304" pitchFamily="18" charset="0"/>
              </a:rPr>
              <a:t>메일을 발송하는 사유를 입력합니다</a:t>
            </a:r>
            <a:r>
              <a:rPr lang="en-US" altLang="ko-KR" sz="1100" dirty="0">
                <a:effectLst/>
                <a:latin typeface="나눔고딕" panose="020D0604000000000000" pitchFamily="50" charset="-127"/>
                <a:ea typeface="나눔고딕" panose="020D0604000000000000" pitchFamily="50" charset="-127"/>
                <a:cs typeface="Times New Roman" panose="02020603050405020304" pitchFamily="18" charset="0"/>
              </a:rPr>
              <a:t>.</a:t>
            </a:r>
            <a:endParaRPr lang="en-US" altLang="ko-KR" sz="1100" dirty="0"/>
          </a:p>
        </p:txBody>
      </p:sp>
      <p:pic>
        <p:nvPicPr>
          <p:cNvPr id="6" name="그림 5" descr="텍스트이(가) 표시된 사진&#10;&#10;자동 생성된 설명">
            <a:extLst>
              <a:ext uri="{FF2B5EF4-FFF2-40B4-BE49-F238E27FC236}">
                <a16:creationId xmlns:a16="http://schemas.microsoft.com/office/drawing/2014/main" id="{B02B9833-B8D4-4198-A48A-DEEC8F4474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9" y="2006570"/>
            <a:ext cx="6245481" cy="330988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EE3DB7AC-BE68-4892-A4ED-AB12293DEE10}"/>
              </a:ext>
            </a:extLst>
          </p:cNvPr>
          <p:cNvSpPr/>
          <p:nvPr/>
        </p:nvSpPr>
        <p:spPr>
          <a:xfrm>
            <a:off x="3181350" y="3470331"/>
            <a:ext cx="6124576" cy="77782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1610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메일 발송 시에 승인을 받아야 하는 승인메일 기능을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메일승인</a:t>
            </a:r>
            <a:r>
              <a:rPr lang="en-US" altLang="ko-KR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[</a:t>
            </a:r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옵</a:t>
            </a:r>
            <a:r>
              <a:rPr lang="en-US" altLang="ko-KR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]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973847-F506-440E-B1C9-E6A30BFEDDC6}"/>
              </a:ext>
            </a:extLst>
          </p:cNvPr>
          <p:cNvSpPr txBox="1"/>
          <p:nvPr/>
        </p:nvSpPr>
        <p:spPr>
          <a:xfrm>
            <a:off x="3135184" y="184636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메일승인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옵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] 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승인하기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CB9E51-4320-46BA-A338-B66C6D2FF6EC}"/>
              </a:ext>
            </a:extLst>
          </p:cNvPr>
          <p:cNvSpPr txBox="1"/>
          <p:nvPr/>
        </p:nvSpPr>
        <p:spPr>
          <a:xfrm>
            <a:off x="3135183" y="553188"/>
            <a:ext cx="8695344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자신이 승인을 해야 하는 승인메일 내역을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아래그림처럼 목록에서 일괄승인</a:t>
            </a:r>
            <a:r>
              <a:rPr lang="en-US" altLang="ko-KR" sz="1100" dirty="0"/>
              <a:t>/</a:t>
            </a:r>
            <a:r>
              <a:rPr lang="ko-KR" altLang="en-US" sz="1100" dirty="0" err="1"/>
              <a:t>일괄반려</a:t>
            </a:r>
            <a:r>
              <a:rPr lang="ko-KR" altLang="en-US" sz="1100" dirty="0"/>
              <a:t> 처리가 가능합니다</a:t>
            </a:r>
            <a:r>
              <a:rPr lang="en-US" altLang="ko-KR" sz="1100" dirty="0"/>
              <a:t>.</a:t>
            </a:r>
          </a:p>
        </p:txBody>
      </p:sp>
      <p:pic>
        <p:nvPicPr>
          <p:cNvPr id="3" name="그림 2" descr="텍스트, 스크린샷, 노트북이(가) 표시된 사진&#10;&#10;자동 생성된 설명">
            <a:extLst>
              <a:ext uri="{FF2B5EF4-FFF2-40B4-BE49-F238E27FC236}">
                <a16:creationId xmlns:a16="http://schemas.microsoft.com/office/drawing/2014/main" id="{99800B4D-8C1C-4EFF-BB26-C71D822527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9" y="1274703"/>
            <a:ext cx="7250660" cy="407882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2" name="직사각형 11">
            <a:extLst>
              <a:ext uri="{FF2B5EF4-FFF2-40B4-BE49-F238E27FC236}">
                <a16:creationId xmlns:a16="http://schemas.microsoft.com/office/drawing/2014/main" id="{4C0E96AC-E0FA-448A-8DB4-32E74100F234}"/>
              </a:ext>
            </a:extLst>
          </p:cNvPr>
          <p:cNvSpPr/>
          <p:nvPr/>
        </p:nvSpPr>
        <p:spPr>
          <a:xfrm>
            <a:off x="4503790" y="1929325"/>
            <a:ext cx="815924" cy="16038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397615CC-7DBB-42C7-93B0-20C7BD18940F}"/>
              </a:ext>
            </a:extLst>
          </p:cNvPr>
          <p:cNvSpPr/>
          <p:nvPr/>
        </p:nvSpPr>
        <p:spPr>
          <a:xfrm>
            <a:off x="3259348" y="3918145"/>
            <a:ext cx="360152" cy="13609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2092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메일 발송 시에 승인을 받아야 하는 승인메일 기능을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메일승인</a:t>
            </a:r>
            <a:r>
              <a:rPr lang="en-US" altLang="ko-KR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[</a:t>
            </a:r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옵</a:t>
            </a:r>
            <a:r>
              <a:rPr lang="en-US" altLang="ko-KR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]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973847-F506-440E-B1C9-E6A30BFEDDC6}"/>
              </a:ext>
            </a:extLst>
          </p:cNvPr>
          <p:cNvSpPr txBox="1"/>
          <p:nvPr/>
        </p:nvSpPr>
        <p:spPr>
          <a:xfrm>
            <a:off x="3135183" y="184636"/>
            <a:ext cx="3599913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메일승인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옵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] 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승인하기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&gt;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승인요청함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CB9E51-4320-46BA-A338-B66C6D2FF6EC}"/>
              </a:ext>
            </a:extLst>
          </p:cNvPr>
          <p:cNvSpPr txBox="1"/>
          <p:nvPr/>
        </p:nvSpPr>
        <p:spPr>
          <a:xfrm>
            <a:off x="3135183" y="553188"/>
            <a:ext cx="8695344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승인메일을 조회한 화면에서</a:t>
            </a:r>
            <a:r>
              <a:rPr lang="en-US" altLang="ko-KR" sz="1100" dirty="0"/>
              <a:t> </a:t>
            </a:r>
            <a:r>
              <a:rPr lang="ko-KR" altLang="en-US" sz="1100" dirty="0"/>
              <a:t>승인</a:t>
            </a:r>
            <a:r>
              <a:rPr lang="en-US" altLang="ko-KR" sz="1100" dirty="0"/>
              <a:t>/</a:t>
            </a:r>
            <a:r>
              <a:rPr lang="ko-KR" altLang="en-US" sz="1100" dirty="0"/>
              <a:t>반려가 가능합니다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승인자의 의견도 등록이 가능합니다</a:t>
            </a:r>
            <a:r>
              <a:rPr lang="en-US" altLang="ko-KR" sz="1100" dirty="0"/>
              <a:t>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9CEBA40-60F3-46C9-8C8A-7403ACBA9891}"/>
              </a:ext>
            </a:extLst>
          </p:cNvPr>
          <p:cNvSpPr txBox="1"/>
          <p:nvPr/>
        </p:nvSpPr>
        <p:spPr>
          <a:xfrm>
            <a:off x="3135183" y="5268199"/>
            <a:ext cx="8695344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00" dirty="0"/>
              <a:t>  -        : </a:t>
            </a:r>
            <a:r>
              <a:rPr lang="ko-KR" altLang="en-US" sz="1100" dirty="0"/>
              <a:t>승인하기 목록 페이지로 이동</a:t>
            </a: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en-US" altLang="ko-KR" sz="1100" dirty="0"/>
              <a:t>  -        : </a:t>
            </a:r>
            <a:r>
              <a:rPr lang="ko-KR" altLang="en-US" sz="1100" dirty="0"/>
              <a:t>본 승인메일을 타 시스템으로 복사하는 기능으로서</a:t>
            </a:r>
            <a:r>
              <a:rPr lang="en-US" altLang="ko-KR" sz="1100" dirty="0"/>
              <a:t>, To-Do/</a:t>
            </a:r>
            <a:r>
              <a:rPr lang="ko-KR" altLang="en-US" sz="1100" dirty="0"/>
              <a:t>즐겨찾기</a:t>
            </a:r>
            <a:r>
              <a:rPr lang="en-US" altLang="ko-KR" sz="1100" dirty="0"/>
              <a:t>/</a:t>
            </a:r>
            <a:r>
              <a:rPr lang="ko-KR" altLang="en-US" sz="1100" dirty="0"/>
              <a:t>게시판</a:t>
            </a:r>
            <a:r>
              <a:rPr lang="en-US" altLang="ko-KR" sz="1100" dirty="0"/>
              <a:t>/</a:t>
            </a:r>
            <a:r>
              <a:rPr lang="ko-KR" altLang="en-US" sz="1100" dirty="0"/>
              <a:t>문서관리</a:t>
            </a:r>
            <a:r>
              <a:rPr lang="en-US" altLang="ko-KR" sz="1100" dirty="0"/>
              <a:t>＇</a:t>
            </a:r>
            <a:r>
              <a:rPr lang="ko-KR" altLang="en-US" sz="1100" dirty="0"/>
              <a:t>로 자료를 복사합니다</a:t>
            </a:r>
            <a:r>
              <a:rPr lang="en-US" altLang="ko-KR" sz="1100" dirty="0"/>
              <a:t>.</a:t>
            </a:r>
          </a:p>
        </p:txBody>
      </p:sp>
      <p:pic>
        <p:nvPicPr>
          <p:cNvPr id="5" name="그림 4" descr="텍스트이(가) 표시된 사진&#10;&#10;자동 생성된 설명">
            <a:extLst>
              <a:ext uri="{FF2B5EF4-FFF2-40B4-BE49-F238E27FC236}">
                <a16:creationId xmlns:a16="http://schemas.microsoft.com/office/drawing/2014/main" id="{F6F0618B-79F0-49F7-9629-99A8CE194C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9" y="1274703"/>
            <a:ext cx="6613328" cy="388575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2" name="직사각형 11">
            <a:extLst>
              <a:ext uri="{FF2B5EF4-FFF2-40B4-BE49-F238E27FC236}">
                <a16:creationId xmlns:a16="http://schemas.microsoft.com/office/drawing/2014/main" id="{4C0E96AC-E0FA-448A-8DB4-32E74100F234}"/>
              </a:ext>
            </a:extLst>
          </p:cNvPr>
          <p:cNvSpPr/>
          <p:nvPr/>
        </p:nvSpPr>
        <p:spPr>
          <a:xfrm>
            <a:off x="3206239" y="1540131"/>
            <a:ext cx="695836" cy="19874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397615CC-7DBB-42C7-93B0-20C7BD18940F}"/>
              </a:ext>
            </a:extLst>
          </p:cNvPr>
          <p:cNvSpPr/>
          <p:nvPr/>
        </p:nvSpPr>
        <p:spPr>
          <a:xfrm>
            <a:off x="9281529" y="1551395"/>
            <a:ext cx="407777" cy="20017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797CF535-262C-418E-B9DD-FF9F32A584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8888" y="5312256"/>
            <a:ext cx="266737" cy="266737"/>
          </a:xfrm>
          <a:prstGeom prst="rect">
            <a:avLst/>
          </a:prstGeom>
        </p:spPr>
      </p:pic>
      <p:pic>
        <p:nvPicPr>
          <p:cNvPr id="17" name="그림 16">
            <a:extLst>
              <a:ext uri="{FF2B5EF4-FFF2-40B4-BE49-F238E27FC236}">
                <a16:creationId xmlns:a16="http://schemas.microsoft.com/office/drawing/2014/main" id="{ECA7E54A-2E6D-461E-B927-FB8A08385E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58887" y="5582611"/>
            <a:ext cx="266737" cy="266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64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텍스트이(가) 표시된 사진&#10;&#10;자동 생성된 설명">
            <a:extLst>
              <a:ext uri="{FF2B5EF4-FFF2-40B4-BE49-F238E27FC236}">
                <a16:creationId xmlns:a16="http://schemas.microsoft.com/office/drawing/2014/main" id="{B1648D28-812D-41AD-B6B2-BE2680029D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9" y="1274703"/>
            <a:ext cx="7250660" cy="426874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메일 발송 시에 승인을 받아야 하는 승인메일 기능을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메일승인</a:t>
            </a:r>
            <a:r>
              <a:rPr lang="en-US" altLang="ko-KR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[</a:t>
            </a:r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옵</a:t>
            </a:r>
            <a:r>
              <a:rPr lang="en-US" altLang="ko-KR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]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973847-F506-440E-B1C9-E6A30BFEDDC6}"/>
              </a:ext>
            </a:extLst>
          </p:cNvPr>
          <p:cNvSpPr txBox="1"/>
          <p:nvPr/>
        </p:nvSpPr>
        <p:spPr>
          <a:xfrm>
            <a:off x="3135184" y="184636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메일승인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옵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] &gt;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승인처리함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CB9E51-4320-46BA-A338-B66C6D2FF6EC}"/>
              </a:ext>
            </a:extLst>
          </p:cNvPr>
          <p:cNvSpPr txBox="1"/>
          <p:nvPr/>
        </p:nvSpPr>
        <p:spPr>
          <a:xfrm>
            <a:off x="3135183" y="553188"/>
            <a:ext cx="8695344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자신이 승인처리한 승인메일 내역을 제공합니다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승인메일 제목을 선택 시 처리된 승인메일 조회가 가능합니다</a:t>
            </a:r>
            <a:r>
              <a:rPr lang="en-US" altLang="ko-KR" sz="1100" dirty="0"/>
              <a:t>.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4C0E96AC-E0FA-448A-8DB4-32E74100F234}"/>
              </a:ext>
            </a:extLst>
          </p:cNvPr>
          <p:cNvSpPr/>
          <p:nvPr/>
        </p:nvSpPr>
        <p:spPr>
          <a:xfrm>
            <a:off x="6992195" y="2296876"/>
            <a:ext cx="742105" cy="16430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397615CC-7DBB-42C7-93B0-20C7BD18940F}"/>
              </a:ext>
            </a:extLst>
          </p:cNvPr>
          <p:cNvSpPr/>
          <p:nvPr/>
        </p:nvSpPr>
        <p:spPr>
          <a:xfrm>
            <a:off x="3254585" y="4003870"/>
            <a:ext cx="407778" cy="13609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 descr="텍스트이(가) 표시된 사진&#10;&#10;자동 생성된 설명">
            <a:extLst>
              <a:ext uri="{FF2B5EF4-FFF2-40B4-BE49-F238E27FC236}">
                <a16:creationId xmlns:a16="http://schemas.microsoft.com/office/drawing/2014/main" id="{213ED8A0-53BF-4053-8012-7538330F5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8325" y="3651122"/>
            <a:ext cx="4606963" cy="2475169"/>
          </a:xfrm>
          <a:prstGeom prst="rect">
            <a:avLst/>
          </a:prstGeom>
          <a:ln w="22225">
            <a:solidFill>
              <a:schemeClr val="accent4"/>
            </a:solidFill>
          </a:ln>
          <a:effectLst/>
        </p:spPr>
      </p:pic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6920A70E-FE22-4708-98FB-3DCBAA00FEFD}"/>
              </a:ext>
            </a:extLst>
          </p:cNvPr>
          <p:cNvCxnSpPr>
            <a:cxnSpLocks/>
          </p:cNvCxnSpPr>
          <p:nvPr/>
        </p:nvCxnSpPr>
        <p:spPr>
          <a:xfrm>
            <a:off x="7372350" y="2461183"/>
            <a:ext cx="0" cy="1083469"/>
          </a:xfrm>
          <a:prstGeom prst="straightConnector1">
            <a:avLst/>
          </a:prstGeom>
          <a:ln w="19050" cmpd="sng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4461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 descr="텍스트이(가) 표시된 사진&#10;&#10;자동 생성된 설명">
            <a:extLst>
              <a:ext uri="{FF2B5EF4-FFF2-40B4-BE49-F238E27FC236}">
                <a16:creationId xmlns:a16="http://schemas.microsoft.com/office/drawing/2014/main" id="{EB151D15-A31E-4775-BBB4-DE7D91708B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9" y="996664"/>
            <a:ext cx="7250660" cy="449834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메일 발송 시에 승인을 받아야 하는 승인메일 기능을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메일승인</a:t>
            </a:r>
            <a:r>
              <a:rPr lang="en-US" altLang="ko-KR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[</a:t>
            </a:r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옵</a:t>
            </a:r>
            <a:r>
              <a:rPr lang="en-US" altLang="ko-KR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]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973847-F506-440E-B1C9-E6A30BFEDDC6}"/>
              </a:ext>
            </a:extLst>
          </p:cNvPr>
          <p:cNvSpPr txBox="1"/>
          <p:nvPr/>
        </p:nvSpPr>
        <p:spPr>
          <a:xfrm>
            <a:off x="3135184" y="184636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메일승인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옵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] &gt;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개인승인함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CB9E51-4320-46BA-A338-B66C6D2FF6EC}"/>
              </a:ext>
            </a:extLst>
          </p:cNvPr>
          <p:cNvSpPr txBox="1"/>
          <p:nvPr/>
        </p:nvSpPr>
        <p:spPr>
          <a:xfrm>
            <a:off x="3135183" y="553188"/>
            <a:ext cx="8695344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자신이 승인을 신청한 메일에 대한 내역을 </a:t>
            </a:r>
            <a:r>
              <a:rPr lang="ko-KR" altLang="en-US" sz="1100" dirty="0" err="1"/>
              <a:t>상태별</a:t>
            </a:r>
            <a:r>
              <a:rPr lang="en-US" altLang="ko-KR" sz="1100" dirty="0"/>
              <a:t>(</a:t>
            </a:r>
            <a:r>
              <a:rPr lang="ko-KR" altLang="en-US" sz="1100" dirty="0"/>
              <a:t>진행함</a:t>
            </a:r>
            <a:r>
              <a:rPr lang="en-US" altLang="ko-KR" sz="1100" dirty="0"/>
              <a:t>/</a:t>
            </a:r>
            <a:r>
              <a:rPr lang="ko-KR" altLang="en-US" sz="1100" dirty="0"/>
              <a:t>완료함</a:t>
            </a:r>
            <a:r>
              <a:rPr lang="en-US" altLang="ko-KR" sz="1100" dirty="0"/>
              <a:t>/</a:t>
            </a:r>
            <a:r>
              <a:rPr lang="ko-KR" altLang="en-US" sz="1100" dirty="0"/>
              <a:t>반려함</a:t>
            </a:r>
            <a:r>
              <a:rPr lang="en-US" altLang="ko-KR" sz="1100" dirty="0"/>
              <a:t>)</a:t>
            </a:r>
            <a:r>
              <a:rPr lang="ko-KR" altLang="en-US" sz="1100" dirty="0"/>
              <a:t>로 제공됩니다</a:t>
            </a:r>
            <a:r>
              <a:rPr lang="en-US" altLang="ko-KR" sz="1100" dirty="0"/>
              <a:t>.</a:t>
            </a: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397615CC-7DBB-42C7-93B0-20C7BD18940F}"/>
              </a:ext>
            </a:extLst>
          </p:cNvPr>
          <p:cNvSpPr/>
          <p:nvPr/>
        </p:nvSpPr>
        <p:spPr>
          <a:xfrm>
            <a:off x="3206960" y="4017883"/>
            <a:ext cx="507790" cy="56495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221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메일 발송 시에 승인을 받아야 하는 승인메일 기능을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메일승인</a:t>
            </a:r>
            <a:r>
              <a:rPr lang="en-US" altLang="ko-KR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[</a:t>
            </a:r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옵</a:t>
            </a:r>
            <a:r>
              <a:rPr lang="en-US" altLang="ko-KR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]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973847-F506-440E-B1C9-E6A30BFEDDC6}"/>
              </a:ext>
            </a:extLst>
          </p:cNvPr>
          <p:cNvSpPr txBox="1"/>
          <p:nvPr/>
        </p:nvSpPr>
        <p:spPr>
          <a:xfrm>
            <a:off x="3135184" y="184636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메일승인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옵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] &gt;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부서승인함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CB9E51-4320-46BA-A338-B66C6D2FF6EC}"/>
              </a:ext>
            </a:extLst>
          </p:cNvPr>
          <p:cNvSpPr txBox="1"/>
          <p:nvPr/>
        </p:nvSpPr>
        <p:spPr>
          <a:xfrm>
            <a:off x="3135183" y="553188"/>
            <a:ext cx="8695344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자신이 소속된 부서에서 승인을 신청한 메일에 대한 내역을 </a:t>
            </a:r>
            <a:r>
              <a:rPr lang="ko-KR" altLang="en-US" sz="1100" dirty="0" err="1"/>
              <a:t>상태별</a:t>
            </a:r>
            <a:r>
              <a:rPr lang="en-US" altLang="ko-KR" sz="1100" dirty="0"/>
              <a:t>(</a:t>
            </a:r>
            <a:r>
              <a:rPr lang="ko-KR" altLang="en-US" sz="1100" dirty="0"/>
              <a:t>진행함</a:t>
            </a:r>
            <a:r>
              <a:rPr lang="en-US" altLang="ko-KR" sz="1100" dirty="0"/>
              <a:t>/</a:t>
            </a:r>
            <a:r>
              <a:rPr lang="ko-KR" altLang="en-US" sz="1100" dirty="0"/>
              <a:t>완료함</a:t>
            </a:r>
            <a:r>
              <a:rPr lang="en-US" altLang="ko-KR" sz="1100" dirty="0"/>
              <a:t>/</a:t>
            </a:r>
            <a:r>
              <a:rPr lang="ko-KR" altLang="en-US" sz="1100" dirty="0"/>
              <a:t>반려함</a:t>
            </a:r>
            <a:r>
              <a:rPr lang="en-US" altLang="ko-KR" sz="1100" dirty="0"/>
              <a:t>)</a:t>
            </a:r>
            <a:r>
              <a:rPr lang="ko-KR" altLang="en-US" sz="1100" dirty="0"/>
              <a:t>로 제공합니다</a:t>
            </a:r>
            <a:r>
              <a:rPr lang="en-US" altLang="ko-KR" sz="1100" dirty="0"/>
              <a:t>.</a:t>
            </a:r>
          </a:p>
        </p:txBody>
      </p:sp>
      <p:pic>
        <p:nvPicPr>
          <p:cNvPr id="3" name="그림 2" descr="텍스트이(가) 표시된 사진&#10;&#10;자동 생성된 설명">
            <a:extLst>
              <a:ext uri="{FF2B5EF4-FFF2-40B4-BE49-F238E27FC236}">
                <a16:creationId xmlns:a16="http://schemas.microsoft.com/office/drawing/2014/main" id="{ADEB6D8D-60C8-4098-99F1-C5DA3FAC32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8" y="997814"/>
            <a:ext cx="8455459" cy="165244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02DBFD2-1325-4660-ACF0-83C633F872BB}"/>
              </a:ext>
            </a:extLst>
          </p:cNvPr>
          <p:cNvSpPr txBox="1"/>
          <p:nvPr/>
        </p:nvSpPr>
        <p:spPr>
          <a:xfrm>
            <a:off x="3135184" y="2781339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메일승인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옵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] &gt;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전체승인함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73ACA8-574E-43EF-8337-3FC1AA4D8114}"/>
              </a:ext>
            </a:extLst>
          </p:cNvPr>
          <p:cNvSpPr txBox="1"/>
          <p:nvPr/>
        </p:nvSpPr>
        <p:spPr>
          <a:xfrm>
            <a:off x="3135183" y="3149891"/>
            <a:ext cx="8695344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승인메일이 처리된</a:t>
            </a:r>
            <a:r>
              <a:rPr lang="en-US" altLang="ko-KR" sz="1100" dirty="0"/>
              <a:t>, </a:t>
            </a:r>
            <a:r>
              <a:rPr lang="ko-KR" altLang="en-US" sz="1100" dirty="0"/>
              <a:t>처리되고 있는 모든 내역을 </a:t>
            </a:r>
            <a:r>
              <a:rPr lang="ko-KR" altLang="en-US" sz="1100" dirty="0" err="1"/>
              <a:t>상태별</a:t>
            </a:r>
            <a:r>
              <a:rPr lang="en-US" altLang="ko-KR" sz="1100" dirty="0"/>
              <a:t>(</a:t>
            </a:r>
            <a:r>
              <a:rPr lang="ko-KR" altLang="en-US" sz="1100" dirty="0"/>
              <a:t>진행함</a:t>
            </a:r>
            <a:r>
              <a:rPr lang="en-US" altLang="ko-KR" sz="1100" dirty="0"/>
              <a:t>/</a:t>
            </a:r>
            <a:r>
              <a:rPr lang="ko-KR" altLang="en-US" sz="1100" dirty="0"/>
              <a:t>완료함</a:t>
            </a:r>
            <a:r>
              <a:rPr lang="en-US" altLang="ko-KR" sz="1100" dirty="0"/>
              <a:t>/</a:t>
            </a:r>
            <a:r>
              <a:rPr lang="ko-KR" altLang="en-US" sz="1100" dirty="0"/>
              <a:t>반려함</a:t>
            </a:r>
            <a:r>
              <a:rPr lang="en-US" altLang="ko-KR" sz="1100" dirty="0"/>
              <a:t>)</a:t>
            </a:r>
            <a:r>
              <a:rPr lang="ko-KR" altLang="en-US" sz="1100" dirty="0"/>
              <a:t>로 제공됩니다</a:t>
            </a:r>
            <a:r>
              <a:rPr lang="en-US" altLang="ko-KR" sz="1100" dirty="0"/>
              <a:t>.</a:t>
            </a:r>
          </a:p>
        </p:txBody>
      </p:sp>
      <p:pic>
        <p:nvPicPr>
          <p:cNvPr id="14" name="그림 13" descr="텍스트이(가) 표시된 사진&#10;&#10;자동 생성된 설명">
            <a:extLst>
              <a:ext uri="{FF2B5EF4-FFF2-40B4-BE49-F238E27FC236}">
                <a16:creationId xmlns:a16="http://schemas.microsoft.com/office/drawing/2014/main" id="{B1C94E84-F47E-4A9E-A51C-B323174410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8" y="3594517"/>
            <a:ext cx="8455459" cy="165244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11183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13476</TotalTime>
  <Words>353</Words>
  <Application>Microsoft Office PowerPoint</Application>
  <PresentationFormat>와이드스크린</PresentationFormat>
  <Paragraphs>43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4" baseType="lpstr">
      <vt:lpstr>나눔고딕</vt:lpstr>
      <vt:lpstr>나눔스퀘어_ac Bold</vt:lpstr>
      <vt:lpstr>나눔스퀘어_ac ExtraBold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Administrator</cp:lastModifiedBy>
  <cp:revision>415</cp:revision>
  <dcterms:created xsi:type="dcterms:W3CDTF">2021-01-26T03:26:19Z</dcterms:created>
  <dcterms:modified xsi:type="dcterms:W3CDTF">2021-09-08T00:50:28Z</dcterms:modified>
</cp:coreProperties>
</file>