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393" r:id="rId4"/>
    <p:sldId id="388" r:id="rId5"/>
    <p:sldId id="389" r:id="rId6"/>
    <p:sldId id="390" r:id="rId7"/>
    <p:sldId id="356" r:id="rId8"/>
    <p:sldId id="391" r:id="rId9"/>
    <p:sldId id="392" r:id="rId1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8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33" autoAdjust="0"/>
    <p:restoredTop sz="95850" autoAdjust="0"/>
  </p:normalViewPr>
  <p:slideViewPr>
    <p:cSldViewPr snapToGrid="0">
      <p:cViewPr varScale="1">
        <p:scale>
          <a:sx n="91" d="100"/>
          <a:sy n="91" d="100"/>
        </p:scale>
        <p:origin x="114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5D7A6C9D-BAB0-4988-A175-BA5FB13FFF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996E98-91CA-4E51-8CAD-8CF148A33D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135F0-1ECA-4380-A477-76D6C0EDD1E8}" type="datetimeFigureOut">
              <a:rPr lang="ko-KR" altLang="en-US" smtClean="0"/>
              <a:t>2021-04-09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7C45718-CD9A-4774-8FA9-0106694FFC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808A76-FC2A-49C0-8A14-EA8FA52F7E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8E4BB-B4DB-4B02-B543-461DC97382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52178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9DB07-FD48-41FE-BAEB-8507EDE3FFF7}" type="datetimeFigureOut">
              <a:rPr lang="ko-KR" altLang="en-US" smtClean="0"/>
              <a:t>2021-04-09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38792-24A0-4A11-8F1C-CA1576FACC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088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3">
            <a:extLst>
              <a:ext uri="{FF2B5EF4-FFF2-40B4-BE49-F238E27FC236}">
                <a16:creationId xmlns:a16="http://schemas.microsoft.com/office/drawing/2014/main" id="{2CADD196-7616-472A-BDF1-55BC59962AA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85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8" name="Rettangolo 4">
            <a:extLst>
              <a:ext uri="{FF2B5EF4-FFF2-40B4-BE49-F238E27FC236}">
                <a16:creationId xmlns:a16="http://schemas.microsoft.com/office/drawing/2014/main" id="{6472593A-40E2-4186-B765-28FB72EFBEBE}"/>
              </a:ext>
            </a:extLst>
          </p:cNvPr>
          <p:cNvSpPr/>
          <p:nvPr userDrawn="1"/>
        </p:nvSpPr>
        <p:spPr>
          <a:xfrm>
            <a:off x="0" y="6202929"/>
            <a:ext cx="12192000" cy="666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pic>
        <p:nvPicPr>
          <p:cNvPr id="9" name="그래픽 8">
            <a:extLst>
              <a:ext uri="{FF2B5EF4-FFF2-40B4-BE49-F238E27FC236}">
                <a16:creationId xmlns:a16="http://schemas.microsoft.com/office/drawing/2014/main" id="{12A829C7-137E-4F83-81C5-4C81C1C73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8593" y="1269814"/>
            <a:ext cx="5005114" cy="481974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768DCEE-C08D-44C1-B93E-A5515323BA7B}"/>
              </a:ext>
            </a:extLst>
          </p:cNvPr>
          <p:cNvSpPr txBox="1"/>
          <p:nvPr userDrawn="1"/>
        </p:nvSpPr>
        <p:spPr>
          <a:xfrm>
            <a:off x="1137678" y="1856505"/>
            <a:ext cx="535837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사용자 매뉴얼</a:t>
            </a:r>
            <a:endParaRPr lang="en-US" altLang="ko-KR" sz="31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1" name="그래픽 10">
            <a:extLst>
              <a:ext uri="{FF2B5EF4-FFF2-40B4-BE49-F238E27FC236}">
                <a16:creationId xmlns:a16="http://schemas.microsoft.com/office/drawing/2014/main" id="{E8545D91-C848-46FF-BC4E-582BEB4607C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88235" y="6429682"/>
            <a:ext cx="1462751" cy="212537"/>
          </a:xfrm>
          <a:prstGeom prst="rect">
            <a:avLst/>
          </a:prstGeom>
        </p:spPr>
      </p:pic>
      <p:pic>
        <p:nvPicPr>
          <p:cNvPr id="12" name="그래픽 11">
            <a:extLst>
              <a:ext uri="{FF2B5EF4-FFF2-40B4-BE49-F238E27FC236}">
                <a16:creationId xmlns:a16="http://schemas.microsoft.com/office/drawing/2014/main" id="{13C3194E-E030-4F6D-8EA5-DE9AAD0C16E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34514" y="1282954"/>
            <a:ext cx="3332174" cy="48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10">
            <a:extLst>
              <a:ext uri="{FF2B5EF4-FFF2-40B4-BE49-F238E27FC236}">
                <a16:creationId xmlns:a16="http://schemas.microsoft.com/office/drawing/2014/main" id="{AAF88982-3276-4AF2-9970-86C546F62FC6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869073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50029C80-70F6-43AF-A61F-8ECA0644F444}"/>
              </a:ext>
            </a:extLst>
          </p:cNvPr>
          <p:cNvSpPr/>
          <p:nvPr userDrawn="1"/>
        </p:nvSpPr>
        <p:spPr>
          <a:xfrm>
            <a:off x="2785730" y="0"/>
            <a:ext cx="940627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6126DB9-1440-4DB4-BDAA-1A6F79FD4636}"/>
              </a:ext>
            </a:extLst>
          </p:cNvPr>
          <p:cNvSpPr/>
          <p:nvPr userDrawn="1"/>
        </p:nvSpPr>
        <p:spPr>
          <a:xfrm>
            <a:off x="361471" y="3007519"/>
            <a:ext cx="1157767" cy="3248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9" name="슬라이드 번호 개체 틀 10">
            <a:extLst>
              <a:ext uri="{FF2B5EF4-FFF2-40B4-BE49-F238E27FC236}">
                <a16:creationId xmlns:a16="http://schemas.microsoft.com/office/drawing/2014/main" id="{02DD4841-E6EB-4350-8B21-B0A85F0F4243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05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1C210F6-F117-4239-A880-947D4C9CD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1C5BD77-73CE-40E9-8CEF-6A15F6BB0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7795293-47E0-46FE-864A-791409A990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699FB-0F26-493D-8A63-BAFC948C6B5C}" type="datetimeFigureOut">
              <a:rPr lang="ko-KR" altLang="en-US" smtClean="0"/>
              <a:t>2021-04-09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5A3405-73C6-4616-B8D7-0C8EFE052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E7F8D5-7731-4AE6-BF0C-0D9583267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369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BA853741-D90B-48E5-A524-26F825207601}"/>
              </a:ext>
            </a:extLst>
          </p:cNvPr>
          <p:cNvSpPr txBox="1"/>
          <p:nvPr/>
        </p:nvSpPr>
        <p:spPr>
          <a:xfrm>
            <a:off x="1137678" y="5665874"/>
            <a:ext cx="33321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2021.04.09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C7A7CA-3CF1-4FE0-B3B8-B3EA632A8654}"/>
              </a:ext>
            </a:extLst>
          </p:cNvPr>
          <p:cNvSpPr txBox="1"/>
          <p:nvPr/>
        </p:nvSpPr>
        <p:spPr>
          <a:xfrm>
            <a:off x="1137678" y="3055470"/>
            <a:ext cx="21883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설문</a:t>
            </a:r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57742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1137678" y="1176021"/>
            <a:ext cx="333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목차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78EEDD9-5A87-479A-AE03-D10CBE87AA82}"/>
              </a:ext>
            </a:extLst>
          </p:cNvPr>
          <p:cNvSpPr txBox="1"/>
          <p:nvPr/>
        </p:nvSpPr>
        <p:spPr>
          <a:xfrm>
            <a:off x="7722152" y="2138046"/>
            <a:ext cx="560612" cy="2258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01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02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03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04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05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06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8430D7-5AC6-4FC7-B4BD-ACBEFA91BDEC}"/>
              </a:ext>
            </a:extLst>
          </p:cNvPr>
          <p:cNvSpPr txBox="1"/>
          <p:nvPr/>
        </p:nvSpPr>
        <p:spPr>
          <a:xfrm>
            <a:off x="8282764" y="2138046"/>
            <a:ext cx="1283627" cy="2258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개요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설문작성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설문조회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 err="1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전체설문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 err="1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참여설문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내가 만든 설문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7209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319C7A4-D8B0-4784-9C94-6B20A89FC1A4}"/>
              </a:ext>
            </a:extLst>
          </p:cNvPr>
          <p:cNvSpPr txBox="1"/>
          <p:nvPr/>
        </p:nvSpPr>
        <p:spPr>
          <a:xfrm>
            <a:off x="255141" y="3436328"/>
            <a:ext cx="2530589" cy="27218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사내에서 설문을 통하여 조사를 하거나 통계 자료를 관리할 수 있습니다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설문작성을 클릭하면 질문을 추가하여 설문을 작성할 수 있습니다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설문작성을 할 때 ‘ 무기명 참여</a:t>
            </a:r>
            <a:r>
              <a:rPr lang="en-US" altLang="ko-KR" sz="1050" dirty="0"/>
              <a:t>, </a:t>
            </a:r>
            <a:r>
              <a:rPr lang="ko-KR" altLang="en-US" sz="1050" dirty="0"/>
              <a:t>결과공개</a:t>
            </a:r>
            <a:r>
              <a:rPr lang="en-US" altLang="ko-KR" sz="1050" dirty="0"/>
              <a:t>, </a:t>
            </a:r>
            <a:r>
              <a:rPr lang="ko-KR" altLang="en-US" sz="1050" dirty="0"/>
              <a:t>참여대상을 선택하여 나타낼 수 있습니다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상태는 ‘진행</a:t>
            </a:r>
            <a:r>
              <a:rPr lang="en-US" altLang="ko-KR" sz="1050" dirty="0"/>
              <a:t>, </a:t>
            </a:r>
            <a:r>
              <a:rPr lang="ko-KR" altLang="en-US" sz="1050" dirty="0"/>
              <a:t>보류</a:t>
            </a:r>
            <a:r>
              <a:rPr lang="en-US" altLang="ko-KR" sz="1050" dirty="0"/>
              <a:t>, </a:t>
            </a:r>
            <a:r>
              <a:rPr lang="ko-KR" altLang="en-US" sz="1050" dirty="0"/>
              <a:t>종료 ‘등을 의미하는데</a:t>
            </a:r>
            <a:r>
              <a:rPr lang="en-US" altLang="ko-KR" sz="1050" dirty="0"/>
              <a:t>, </a:t>
            </a:r>
            <a:r>
              <a:rPr lang="ko-KR" altLang="en-US" sz="1050" dirty="0"/>
              <a:t>여기서 ‘상태’ 는 그 설문의 참여 여부를 의미합니다</a:t>
            </a:r>
            <a:r>
              <a:rPr lang="en-US" altLang="ko-KR" sz="1050" dirty="0"/>
              <a:t>.</a:t>
            </a:r>
            <a:endParaRPr lang="ko-KR" altLang="en-US" sz="105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E9E7CA-2107-4F60-9DB5-C83CD01098B8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THE GWARE 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설문 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97CF8CE-E03C-4F5C-AE32-0A182242A6E8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설문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41AC7EC2-988B-4BE8-828D-DF36E02F3745}"/>
              </a:ext>
            </a:extLst>
          </p:cNvPr>
          <p:cNvSpPr/>
          <p:nvPr/>
        </p:nvSpPr>
        <p:spPr>
          <a:xfrm>
            <a:off x="364331" y="3007519"/>
            <a:ext cx="1150144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설문 </a:t>
            </a:r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개요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E5B385F0-653F-46A7-93C4-2AE6006551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1646" y="1384879"/>
            <a:ext cx="7414437" cy="427730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04926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설문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설문 작성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867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사내의 설문을 등록합니다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- </a:t>
            </a:r>
            <a:r>
              <a:rPr lang="ko-KR" altLang="en-US" sz="1050" dirty="0"/>
              <a:t>단</a:t>
            </a:r>
            <a:r>
              <a:rPr lang="en-US" altLang="ko-KR" sz="1050" dirty="0"/>
              <a:t>, </a:t>
            </a:r>
            <a:r>
              <a:rPr lang="ko-KR" altLang="en-US" sz="1050" dirty="0"/>
              <a:t>제목을 작성한 후 저장을 해야 질문 추가를 할 수 있습니다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설문작성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42E4060D-D0FC-435D-8D46-59FE8686BB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3" y="2282640"/>
            <a:ext cx="6292596" cy="299549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3" y="553188"/>
            <a:ext cx="8475972" cy="1585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제목 </a:t>
            </a:r>
            <a:r>
              <a:rPr lang="en-US" altLang="ko-KR" sz="1100" dirty="0"/>
              <a:t>: </a:t>
            </a:r>
            <a:r>
              <a:rPr lang="ko-KR" altLang="en-US" sz="1100" dirty="0"/>
              <a:t>제목을 입력합니다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기간 </a:t>
            </a:r>
            <a:r>
              <a:rPr lang="en-US" altLang="ko-KR" sz="1100" dirty="0"/>
              <a:t>: </a:t>
            </a:r>
            <a:r>
              <a:rPr lang="ko-KR" altLang="en-US" sz="1100" dirty="0"/>
              <a:t>설문 등록 일자를 지정합니다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설명 </a:t>
            </a:r>
            <a:r>
              <a:rPr lang="en-US" altLang="ko-KR" sz="1100" dirty="0"/>
              <a:t>: </a:t>
            </a:r>
            <a:r>
              <a:rPr lang="ko-KR" altLang="en-US" sz="1100" dirty="0"/>
              <a:t>설문에 대한 설명을 입력합니다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참여대상 </a:t>
            </a:r>
            <a:r>
              <a:rPr lang="en-US" altLang="ko-KR" sz="1100" dirty="0"/>
              <a:t>: </a:t>
            </a:r>
            <a:r>
              <a:rPr lang="ko-KR" altLang="en-US" sz="1100" dirty="0"/>
              <a:t>설문은 추가할 때 ‘관리자등급</a:t>
            </a:r>
            <a:r>
              <a:rPr lang="en-US" altLang="ko-KR" sz="1100" dirty="0"/>
              <a:t>, 1,2,3,4,5 </a:t>
            </a:r>
            <a:r>
              <a:rPr lang="ko-KR" altLang="en-US" sz="1100" dirty="0"/>
              <a:t>등급</a:t>
            </a:r>
            <a:r>
              <a:rPr lang="en-US" altLang="ko-KR" sz="1100" dirty="0"/>
              <a:t>, </a:t>
            </a:r>
            <a:r>
              <a:rPr lang="ko-KR" altLang="en-US" sz="1100" dirty="0"/>
              <a:t>손님등급’</a:t>
            </a:r>
            <a:r>
              <a:rPr lang="en-US" altLang="ko-KR" sz="1100" dirty="0"/>
              <a:t>(</a:t>
            </a:r>
            <a:r>
              <a:rPr lang="ko-KR" altLang="en-US" sz="1100" dirty="0"/>
              <a:t>누구나</a:t>
            </a:r>
            <a:r>
              <a:rPr lang="en-US" altLang="ko-KR" sz="1100" dirty="0"/>
              <a:t>)</a:t>
            </a:r>
            <a:r>
              <a:rPr lang="ko-KR" altLang="en-US" sz="1100" dirty="0"/>
              <a:t>으로 공개여부를 설정할 수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무기명 참여</a:t>
            </a:r>
            <a:r>
              <a:rPr lang="en-US" altLang="ko-KR" sz="1100" dirty="0"/>
              <a:t>, </a:t>
            </a:r>
            <a:r>
              <a:rPr lang="ko-KR" altLang="en-US" sz="1100" dirty="0"/>
              <a:t>결과공개도 지정할 수 있습니다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질문추가 </a:t>
            </a:r>
            <a:r>
              <a:rPr lang="en-US" altLang="ko-KR" sz="1100" dirty="0"/>
              <a:t>: </a:t>
            </a:r>
            <a:r>
              <a:rPr lang="ko-KR" altLang="en-US" sz="1100" dirty="0"/>
              <a:t>설문할 질문과 보기를 추가하는 기능입니다</a:t>
            </a:r>
            <a:r>
              <a:rPr lang="en-US" altLang="ko-KR" sz="1100" dirty="0"/>
              <a:t>. </a:t>
            </a:r>
            <a:r>
              <a:rPr lang="ko-KR" altLang="en-US" sz="1100" dirty="0"/>
              <a:t>복수선택도 가능합니다</a:t>
            </a:r>
            <a:r>
              <a:rPr lang="en-US" altLang="ko-KR" sz="1100" dirty="0"/>
              <a:t>. 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89A7C378-43A7-451A-86FC-B89DE021DA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3678" y="2602862"/>
            <a:ext cx="4335355" cy="2029661"/>
          </a:xfrm>
          <a:prstGeom prst="rect">
            <a:avLst/>
          </a:prstGeom>
          <a:ln w="25400">
            <a:solidFill>
              <a:schemeClr val="accent4"/>
            </a:solidFill>
          </a:ln>
          <a:effectLst/>
        </p:spPr>
      </p:pic>
      <p:sp>
        <p:nvSpPr>
          <p:cNvPr id="9" name="직사각형 8">
            <a:extLst>
              <a:ext uri="{FF2B5EF4-FFF2-40B4-BE49-F238E27FC236}">
                <a16:creationId xmlns:a16="http://schemas.microsoft.com/office/drawing/2014/main" id="{D35AD1F4-7DB5-4880-B038-3F83F5BAB21F}"/>
              </a:ext>
            </a:extLst>
          </p:cNvPr>
          <p:cNvSpPr/>
          <p:nvPr/>
        </p:nvSpPr>
        <p:spPr>
          <a:xfrm>
            <a:off x="3261717" y="4945215"/>
            <a:ext cx="6002850" cy="253021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27D98EF5-E586-49A8-9185-EE30B2E37C85}"/>
              </a:ext>
            </a:extLst>
          </p:cNvPr>
          <p:cNvCxnSpPr>
            <a:cxnSpLocks/>
          </p:cNvCxnSpPr>
          <p:nvPr/>
        </p:nvCxnSpPr>
        <p:spPr>
          <a:xfrm flipV="1">
            <a:off x="8422005" y="4734910"/>
            <a:ext cx="0" cy="210306"/>
          </a:xfrm>
          <a:prstGeom prst="straightConnector1">
            <a:avLst/>
          </a:prstGeom>
          <a:ln w="19050" cmpd="sng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ABA51CD6-90A4-4C45-A326-65AAD305E02C}"/>
              </a:ext>
            </a:extLst>
          </p:cNvPr>
          <p:cNvSpPr txBox="1"/>
          <p:nvPr/>
        </p:nvSpPr>
        <p:spPr>
          <a:xfrm>
            <a:off x="3135184" y="5413319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질문추가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4826835-1732-4B88-A053-479BF125D49D}"/>
              </a:ext>
            </a:extLst>
          </p:cNvPr>
          <p:cNvSpPr txBox="1"/>
          <p:nvPr/>
        </p:nvSpPr>
        <p:spPr>
          <a:xfrm>
            <a:off x="3135183" y="5781871"/>
            <a:ext cx="8475972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질문추가 </a:t>
            </a:r>
            <a:r>
              <a:rPr lang="en-US" altLang="ko-KR" sz="1100" dirty="0"/>
              <a:t>: </a:t>
            </a:r>
            <a:r>
              <a:rPr lang="ko-KR" altLang="en-US" sz="1100" dirty="0"/>
              <a:t>질문 내용을 입력합니다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의견란</a:t>
            </a:r>
            <a:r>
              <a:rPr lang="ko-KR" altLang="en-US" sz="1100" dirty="0"/>
              <a:t> </a:t>
            </a:r>
            <a:r>
              <a:rPr lang="en-US" altLang="ko-KR" sz="1100" dirty="0"/>
              <a:t>: </a:t>
            </a:r>
            <a:r>
              <a:rPr lang="ko-KR" altLang="en-US" sz="1100" dirty="0"/>
              <a:t>보기를 추가하여 내용을 입력합니다</a:t>
            </a:r>
            <a:r>
              <a:rPr lang="en-US" altLang="ko-KR" sz="11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69402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설문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설문조회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등록된 설문을 조회 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설문조회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3" y="553188"/>
            <a:ext cx="8475972" cy="260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등록된 설문을 조회 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-            </a:t>
            </a:r>
            <a:r>
              <a:rPr lang="ko-KR" altLang="en-US" sz="1100" dirty="0"/>
              <a:t>해당 버튼을 통해 등록된 설문에 대하여 수정 </a:t>
            </a:r>
            <a:r>
              <a:rPr lang="en-US" altLang="ko-KR" sz="1100" dirty="0"/>
              <a:t>/ </a:t>
            </a:r>
            <a:r>
              <a:rPr lang="ko-KR" altLang="en-US" sz="1100" dirty="0"/>
              <a:t>삭제가 가능 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  </a:t>
            </a:r>
            <a:r>
              <a:rPr lang="en-US" altLang="ko-KR" sz="1100" dirty="0"/>
              <a:t>(</a:t>
            </a:r>
            <a:r>
              <a:rPr lang="ko-KR" altLang="en-US" sz="1100" dirty="0"/>
              <a:t>수정</a:t>
            </a:r>
            <a:r>
              <a:rPr lang="en-US" altLang="ko-KR" sz="1100" dirty="0"/>
              <a:t>/</a:t>
            </a:r>
            <a:r>
              <a:rPr lang="ko-KR" altLang="en-US" sz="1100" dirty="0"/>
              <a:t>삭제는 설문 </a:t>
            </a:r>
            <a:r>
              <a:rPr lang="ko-KR" altLang="en-US" sz="1100" dirty="0" err="1"/>
              <a:t>등록자외</a:t>
            </a:r>
            <a:r>
              <a:rPr lang="ko-KR" altLang="en-US" sz="1100" dirty="0"/>
              <a:t> 지정된 설문 관리자만 가능 합니다</a:t>
            </a:r>
            <a:r>
              <a:rPr lang="en-US" altLang="ko-KR" sz="1100" dirty="0"/>
              <a:t>.)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       : </a:t>
            </a:r>
            <a:r>
              <a:rPr lang="ko-KR" altLang="en-US" sz="1100" dirty="0"/>
              <a:t>설문 참여자를 모두 초기화 하고 참여이력과 의견을 모두 삭제하는 기능 입니다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: </a:t>
            </a:r>
            <a:r>
              <a:rPr lang="ko-KR" altLang="en-US" sz="1100" dirty="0"/>
              <a:t>설문을 참여하지 않은 대상자에게 참여요청을 보냅니다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: </a:t>
            </a:r>
            <a:r>
              <a:rPr lang="ko-KR" altLang="en-US" sz="1100" dirty="0"/>
              <a:t>설문을 인쇄 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: </a:t>
            </a:r>
            <a:r>
              <a:rPr lang="ko-KR" altLang="en-US" sz="1100" dirty="0"/>
              <a:t>설문 질문에 대한 결과를 모든 사용자에게 제공합니다</a:t>
            </a:r>
            <a:r>
              <a:rPr lang="en-US" altLang="ko-KR" sz="1100" dirty="0"/>
              <a:t>. (</a:t>
            </a:r>
            <a:r>
              <a:rPr lang="ko-KR" altLang="en-US" sz="1100" dirty="0"/>
              <a:t>단</a:t>
            </a:r>
            <a:r>
              <a:rPr lang="en-US" altLang="ko-KR" sz="1100" dirty="0"/>
              <a:t>, </a:t>
            </a:r>
            <a:r>
              <a:rPr lang="ko-KR" altLang="en-US" sz="1100" dirty="0"/>
              <a:t>무기명과 결과조회 옵션 적용시 조회 불가</a:t>
            </a:r>
            <a:r>
              <a:rPr lang="en-US" altLang="ko-KR" sz="1100" dirty="0"/>
              <a:t>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    : </a:t>
            </a:r>
            <a:r>
              <a:rPr lang="ko-KR" altLang="en-US" sz="1100" dirty="0"/>
              <a:t>상태가 보류로 된 설문은 버튼을 통해 보류된 설문을 진행 상태로 변경 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    : </a:t>
            </a:r>
            <a:r>
              <a:rPr lang="ko-KR" altLang="en-US" sz="1100" dirty="0"/>
              <a:t>등록된 설문의 질문에 대한 참여자를 조회 할 수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(</a:t>
            </a:r>
            <a:r>
              <a:rPr lang="ko-KR" altLang="en-US" sz="1100" dirty="0"/>
              <a:t>단</a:t>
            </a:r>
            <a:r>
              <a:rPr lang="en-US" altLang="ko-KR" sz="1100" dirty="0"/>
              <a:t>, </a:t>
            </a:r>
            <a:r>
              <a:rPr lang="ko-KR" altLang="en-US" sz="1100" dirty="0" err="1"/>
              <a:t>잘문에</a:t>
            </a:r>
            <a:r>
              <a:rPr lang="ko-KR" altLang="en-US" sz="1100" dirty="0"/>
              <a:t> 대한 참여자 조회는 설문작성자와 설문 관리자만 조회 가능 합니다</a:t>
            </a:r>
            <a:r>
              <a:rPr lang="en-US" altLang="ko-KR" sz="1100" dirty="0"/>
              <a:t>.)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432755E1-C9D8-4263-BE52-EF6B26191B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2" y="3368791"/>
            <a:ext cx="5789743" cy="318595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B4D543C5-D023-4ED3-AE1A-10E45C3B36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2896" y="1385149"/>
            <a:ext cx="649983" cy="236358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873A6BEF-53C6-4841-8B21-3C622495CA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69563" y="1621508"/>
            <a:ext cx="264224" cy="264224"/>
          </a:xfrm>
          <a:prstGeom prst="rect">
            <a:avLst/>
          </a:prstGeom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3CAF2D29-D34C-4967-9E9D-E342CF86F8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69563" y="1894462"/>
            <a:ext cx="264224" cy="257083"/>
          </a:xfrm>
          <a:prstGeom prst="rect">
            <a:avLst/>
          </a:prstGeom>
        </p:spPr>
      </p:pic>
      <p:pic>
        <p:nvPicPr>
          <p:cNvPr id="18" name="그림 17">
            <a:extLst>
              <a:ext uri="{FF2B5EF4-FFF2-40B4-BE49-F238E27FC236}">
                <a16:creationId xmlns:a16="http://schemas.microsoft.com/office/drawing/2014/main" id="{30D4676E-C3B3-4F5B-8507-07B5853529F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69563" y="2160041"/>
            <a:ext cx="264224" cy="249126"/>
          </a:xfrm>
          <a:prstGeom prst="rect">
            <a:avLst/>
          </a:prstGeom>
        </p:spPr>
      </p:pic>
      <p:pic>
        <p:nvPicPr>
          <p:cNvPr id="22" name="그림 21">
            <a:extLst>
              <a:ext uri="{FF2B5EF4-FFF2-40B4-BE49-F238E27FC236}">
                <a16:creationId xmlns:a16="http://schemas.microsoft.com/office/drawing/2014/main" id="{131A8F14-6E54-46FA-B4BB-A380DE3C8DD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69563" y="884590"/>
            <a:ext cx="502350" cy="242803"/>
          </a:xfrm>
          <a:prstGeom prst="rect">
            <a:avLst/>
          </a:prstGeom>
        </p:spPr>
      </p:pic>
      <p:pic>
        <p:nvPicPr>
          <p:cNvPr id="27" name="그림 26">
            <a:extLst>
              <a:ext uri="{FF2B5EF4-FFF2-40B4-BE49-F238E27FC236}">
                <a16:creationId xmlns:a16="http://schemas.microsoft.com/office/drawing/2014/main" id="{FE16FF2A-7FF5-40C6-B7F0-E41439D3CD2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52896" y="2417663"/>
            <a:ext cx="473773" cy="191331"/>
          </a:xfrm>
          <a:prstGeom prst="rect">
            <a:avLst/>
          </a:prstGeom>
        </p:spPr>
      </p:pic>
      <p:pic>
        <p:nvPicPr>
          <p:cNvPr id="29" name="그림 28">
            <a:extLst>
              <a:ext uri="{FF2B5EF4-FFF2-40B4-BE49-F238E27FC236}">
                <a16:creationId xmlns:a16="http://schemas.microsoft.com/office/drawing/2014/main" id="{C68744E8-56CA-4983-91EF-2C12D08BFEF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352896" y="2656850"/>
            <a:ext cx="473773" cy="196660"/>
          </a:xfrm>
          <a:prstGeom prst="rect">
            <a:avLst/>
          </a:prstGeom>
        </p:spPr>
      </p:pic>
      <p:pic>
        <p:nvPicPr>
          <p:cNvPr id="31" name="그림 30">
            <a:extLst>
              <a:ext uri="{FF2B5EF4-FFF2-40B4-BE49-F238E27FC236}">
                <a16:creationId xmlns:a16="http://schemas.microsoft.com/office/drawing/2014/main" id="{8795658C-22CA-421D-BD29-E0BA75554DB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355725" y="3113572"/>
            <a:ext cx="3560115" cy="1458427"/>
          </a:xfrm>
          <a:prstGeom prst="rect">
            <a:avLst/>
          </a:prstGeom>
          <a:ln w="25400">
            <a:solidFill>
              <a:schemeClr val="accent4"/>
            </a:solidFill>
          </a:ln>
        </p:spPr>
      </p:pic>
      <p:sp>
        <p:nvSpPr>
          <p:cNvPr id="34" name="직사각형 33">
            <a:extLst>
              <a:ext uri="{FF2B5EF4-FFF2-40B4-BE49-F238E27FC236}">
                <a16:creationId xmlns:a16="http://schemas.microsoft.com/office/drawing/2014/main" id="{AE19A872-D91B-45C6-8B0E-91C7AB5AFF42}"/>
              </a:ext>
            </a:extLst>
          </p:cNvPr>
          <p:cNvSpPr/>
          <p:nvPr/>
        </p:nvSpPr>
        <p:spPr>
          <a:xfrm>
            <a:off x="8457275" y="5269434"/>
            <a:ext cx="384307" cy="17722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5" name="연결선: 꺾임 34">
            <a:extLst>
              <a:ext uri="{FF2B5EF4-FFF2-40B4-BE49-F238E27FC236}">
                <a16:creationId xmlns:a16="http://schemas.microsoft.com/office/drawing/2014/main" id="{8AEE000C-94A4-49ED-AED3-A3F8019DFBF7}"/>
              </a:ext>
            </a:extLst>
          </p:cNvPr>
          <p:cNvCxnSpPr>
            <a:cxnSpLocks/>
            <a:stCxn id="34" idx="3"/>
          </p:cNvCxnSpPr>
          <p:nvPr/>
        </p:nvCxnSpPr>
        <p:spPr>
          <a:xfrm flipV="1">
            <a:off x="8841582" y="4702232"/>
            <a:ext cx="1294200" cy="655813"/>
          </a:xfrm>
          <a:prstGeom prst="bentConnector3">
            <a:avLst>
              <a:gd name="adj1" fmla="val 100537"/>
            </a:avLst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057A32D8-E7F4-40C0-B375-36379E19892D}"/>
              </a:ext>
            </a:extLst>
          </p:cNvPr>
          <p:cNvSpPr/>
          <p:nvPr/>
        </p:nvSpPr>
        <p:spPr>
          <a:xfrm>
            <a:off x="3348133" y="3424469"/>
            <a:ext cx="392810" cy="17722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65229401-FE1F-4D41-AFCA-15E7E560CA54}"/>
              </a:ext>
            </a:extLst>
          </p:cNvPr>
          <p:cNvSpPr/>
          <p:nvPr/>
        </p:nvSpPr>
        <p:spPr>
          <a:xfrm>
            <a:off x="8288333" y="5004842"/>
            <a:ext cx="553247" cy="19178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타원 43">
            <a:extLst>
              <a:ext uri="{FF2B5EF4-FFF2-40B4-BE49-F238E27FC236}">
                <a16:creationId xmlns:a16="http://schemas.microsoft.com/office/drawing/2014/main" id="{A56D3B11-5692-4290-9F31-BF7F7CCD9A51}"/>
              </a:ext>
            </a:extLst>
          </p:cNvPr>
          <p:cNvSpPr/>
          <p:nvPr/>
        </p:nvSpPr>
        <p:spPr>
          <a:xfrm>
            <a:off x="8179593" y="4623842"/>
            <a:ext cx="221457" cy="221457"/>
          </a:xfrm>
          <a:prstGeom prst="ellipse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타원 44">
            <a:extLst>
              <a:ext uri="{FF2B5EF4-FFF2-40B4-BE49-F238E27FC236}">
                <a16:creationId xmlns:a16="http://schemas.microsoft.com/office/drawing/2014/main" id="{F9FDE5C4-4C4B-4F48-AD12-08BC9ACBDEFE}"/>
              </a:ext>
            </a:extLst>
          </p:cNvPr>
          <p:cNvSpPr/>
          <p:nvPr/>
        </p:nvSpPr>
        <p:spPr>
          <a:xfrm>
            <a:off x="8427243" y="4623842"/>
            <a:ext cx="221457" cy="221457"/>
          </a:xfrm>
          <a:prstGeom prst="ellipse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타원 47">
            <a:extLst>
              <a:ext uri="{FF2B5EF4-FFF2-40B4-BE49-F238E27FC236}">
                <a16:creationId xmlns:a16="http://schemas.microsoft.com/office/drawing/2014/main" id="{1C0F1CA7-2FC7-4A81-9DAC-E1417410970F}"/>
              </a:ext>
            </a:extLst>
          </p:cNvPr>
          <p:cNvSpPr/>
          <p:nvPr/>
        </p:nvSpPr>
        <p:spPr>
          <a:xfrm>
            <a:off x="8670130" y="4623842"/>
            <a:ext cx="221457" cy="221457"/>
          </a:xfrm>
          <a:prstGeom prst="ellipse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4967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설문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전체설문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42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전체 설문들을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옆에 제공되는 상태</a:t>
            </a:r>
            <a:r>
              <a:rPr lang="en-US" altLang="ko-KR" sz="1050" dirty="0"/>
              <a:t>/</a:t>
            </a:r>
            <a:r>
              <a:rPr lang="ko-KR" altLang="en-US" sz="1050" dirty="0"/>
              <a:t>제목</a:t>
            </a:r>
            <a:r>
              <a:rPr lang="en-US" altLang="ko-KR" sz="1050" dirty="0"/>
              <a:t>/</a:t>
            </a:r>
            <a:r>
              <a:rPr lang="ko-KR" altLang="en-US" sz="1050" dirty="0"/>
              <a:t>기간</a:t>
            </a:r>
            <a:r>
              <a:rPr lang="en-US" altLang="ko-KR" sz="1050" dirty="0"/>
              <a:t>/</a:t>
            </a:r>
            <a:r>
              <a:rPr lang="ko-KR" altLang="en-US" sz="1050" dirty="0"/>
              <a:t>작성자를 간단하게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상태는 ‘진행</a:t>
            </a:r>
            <a:r>
              <a:rPr lang="en-US" altLang="ko-KR" sz="1050" dirty="0"/>
              <a:t>, </a:t>
            </a:r>
            <a:r>
              <a:rPr lang="ko-KR" altLang="en-US" sz="1050" dirty="0"/>
              <a:t>보류</a:t>
            </a:r>
            <a:r>
              <a:rPr lang="en-US" altLang="ko-KR" sz="1050" dirty="0"/>
              <a:t>, </a:t>
            </a:r>
            <a:r>
              <a:rPr lang="ko-KR" altLang="en-US" sz="1050" dirty="0"/>
              <a:t>종료</a:t>
            </a:r>
            <a:r>
              <a:rPr lang="en-US" altLang="ko-KR" sz="1050" dirty="0"/>
              <a:t>(</a:t>
            </a:r>
            <a:r>
              <a:rPr lang="ko-KR" altLang="en-US" sz="1050" dirty="0"/>
              <a:t>완료</a:t>
            </a:r>
            <a:r>
              <a:rPr lang="en-US" altLang="ko-KR" sz="1050" dirty="0"/>
              <a:t>)</a:t>
            </a:r>
            <a:r>
              <a:rPr lang="ko-KR" altLang="en-US" sz="1050" dirty="0"/>
              <a:t>로 나타냅니다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전체설문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3" y="553188"/>
            <a:ext cx="8475972" cy="569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: </a:t>
            </a:r>
            <a:r>
              <a:rPr lang="ko-KR" altLang="en-US" sz="1100" dirty="0"/>
              <a:t>그래프의 형태로 조회가 가능합니다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: </a:t>
            </a:r>
            <a:r>
              <a:rPr lang="ko-KR" altLang="en-US" sz="1100" dirty="0"/>
              <a:t>의견이 달려있음을 나타내며 숫자는 개수를 뜻합니다</a:t>
            </a:r>
            <a:r>
              <a:rPr lang="en-US" altLang="ko-KR" sz="1100" dirty="0"/>
              <a:t>.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62575F01-1DA8-421E-A407-332E86435C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2" y="1314128"/>
            <a:ext cx="8451980" cy="299814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FB8E07B8-F218-4908-9048-D6430BA910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4512" y="614903"/>
            <a:ext cx="239643" cy="239643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DB06350D-C4BE-4A5A-86BC-840714B587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04036" y="872799"/>
            <a:ext cx="220226" cy="261009"/>
          </a:xfrm>
          <a:prstGeom prst="rect">
            <a:avLst/>
          </a:prstGeom>
        </p:spPr>
      </p:pic>
      <p:sp>
        <p:nvSpPr>
          <p:cNvPr id="30" name="직사각형 29">
            <a:extLst>
              <a:ext uri="{FF2B5EF4-FFF2-40B4-BE49-F238E27FC236}">
                <a16:creationId xmlns:a16="http://schemas.microsoft.com/office/drawing/2014/main" id="{9B4ADA75-2196-4FE3-80FB-3E16227A6C64}"/>
              </a:ext>
            </a:extLst>
          </p:cNvPr>
          <p:cNvSpPr/>
          <p:nvPr/>
        </p:nvSpPr>
        <p:spPr>
          <a:xfrm>
            <a:off x="7048595" y="3141794"/>
            <a:ext cx="307086" cy="18005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0014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319C7A4-D8B0-4784-9C94-6B20A89FC1A4}"/>
              </a:ext>
            </a:extLst>
          </p:cNvPr>
          <p:cNvSpPr txBox="1"/>
          <p:nvPr/>
        </p:nvSpPr>
        <p:spPr>
          <a:xfrm>
            <a:off x="255141" y="3436328"/>
            <a:ext cx="2530589" cy="1671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자신이 참여했던 설문들을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- </a:t>
            </a:r>
            <a:r>
              <a:rPr lang="ko-KR" altLang="en-US" sz="1050" dirty="0"/>
              <a:t>옆에 제공되는 상태</a:t>
            </a:r>
            <a:r>
              <a:rPr lang="en-US" altLang="ko-KR" sz="1050" dirty="0"/>
              <a:t>/</a:t>
            </a:r>
            <a:r>
              <a:rPr lang="ko-KR" altLang="en-US" sz="1050" dirty="0"/>
              <a:t>제목</a:t>
            </a:r>
            <a:r>
              <a:rPr lang="en-US" altLang="ko-KR" sz="1050" dirty="0"/>
              <a:t>/</a:t>
            </a:r>
            <a:r>
              <a:rPr lang="ko-KR" altLang="en-US" sz="1050" dirty="0"/>
              <a:t>기간</a:t>
            </a:r>
            <a:r>
              <a:rPr lang="en-US" altLang="ko-KR" sz="1050" dirty="0"/>
              <a:t>/</a:t>
            </a:r>
            <a:r>
              <a:rPr lang="ko-KR" altLang="en-US" sz="1050" dirty="0"/>
              <a:t>작성자를 간단하게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- </a:t>
            </a:r>
            <a:r>
              <a:rPr lang="ko-KR" altLang="en-US" sz="1050" dirty="0"/>
              <a:t>상태는 ‘진행</a:t>
            </a:r>
            <a:r>
              <a:rPr lang="en-US" altLang="ko-KR" sz="1050" dirty="0"/>
              <a:t>, </a:t>
            </a:r>
            <a:r>
              <a:rPr lang="ko-KR" altLang="en-US" sz="1050" dirty="0"/>
              <a:t>보류</a:t>
            </a:r>
            <a:r>
              <a:rPr lang="en-US" altLang="ko-KR" sz="1050" dirty="0"/>
              <a:t>, </a:t>
            </a:r>
            <a:r>
              <a:rPr lang="ko-KR" altLang="en-US" sz="1050" dirty="0"/>
              <a:t>종료</a:t>
            </a:r>
            <a:r>
              <a:rPr lang="en-US" altLang="ko-KR" sz="1050" dirty="0"/>
              <a:t>(</a:t>
            </a:r>
            <a:r>
              <a:rPr lang="ko-KR" altLang="en-US" sz="1050" dirty="0"/>
              <a:t>완료</a:t>
            </a:r>
            <a:r>
              <a:rPr lang="en-US" altLang="ko-KR" sz="1050" dirty="0"/>
              <a:t>)</a:t>
            </a:r>
            <a:r>
              <a:rPr lang="ko-KR" altLang="en-US" sz="1050" dirty="0"/>
              <a:t>로 나타냅니다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E9E7CA-2107-4F60-9DB5-C83CD01098B8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설문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&gt;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참여설문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97CF8CE-E03C-4F5C-AE32-0A182242A6E8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설문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41AC7EC2-988B-4BE8-828D-DF36E02F3745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참여설문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4DE2EC30-2ACB-45F9-BE0E-8D7A4ECAD6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1647" y="1384879"/>
            <a:ext cx="7414438" cy="427272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54213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319C7A4-D8B0-4784-9C94-6B20A89FC1A4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자신이 참여하지 않았던 설문들을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E9E7CA-2107-4F60-9DB5-C83CD01098B8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설문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&gt;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미참여설문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97CF8CE-E03C-4F5C-AE32-0A182242A6E8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설문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41AC7EC2-988B-4BE8-828D-DF36E02F3745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미참여설문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2B52ECFB-8E61-4F67-BB7C-00E4EB0CED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1646" y="1384879"/>
            <a:ext cx="7414437" cy="42717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65645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319C7A4-D8B0-4784-9C94-6B20A89FC1A4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내가 만든 설문들을 제공합니다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E9E7CA-2107-4F60-9DB5-C83CD01098B8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설문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내가 만든 설문 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97CF8CE-E03C-4F5C-AE32-0A182242A6E8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설문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41AC7EC2-988B-4BE8-828D-DF36E02F3745}"/>
              </a:ext>
            </a:extLst>
          </p:cNvPr>
          <p:cNvSpPr/>
          <p:nvPr/>
        </p:nvSpPr>
        <p:spPr>
          <a:xfrm>
            <a:off x="351946" y="3007519"/>
            <a:ext cx="1187929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내가 만든 설문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2B52ECFB-8E61-4F67-BB7C-00E4EB0CED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1646" y="1384879"/>
            <a:ext cx="7414437" cy="42717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44337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9116</TotalTime>
  <Words>439</Words>
  <Application>Microsoft Office PowerPoint</Application>
  <PresentationFormat>와이드스크린</PresentationFormat>
  <Paragraphs>72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7" baseType="lpstr">
      <vt:lpstr>나눔고딕</vt:lpstr>
      <vt:lpstr>나눔스퀘어_ac Bold</vt:lpstr>
      <vt:lpstr>나눔스퀘어_ac ExtraBold</vt:lpstr>
      <vt:lpstr>나눔스퀘어_ac Light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Administrator</cp:lastModifiedBy>
  <cp:revision>360</cp:revision>
  <dcterms:created xsi:type="dcterms:W3CDTF">2021-01-26T03:26:19Z</dcterms:created>
  <dcterms:modified xsi:type="dcterms:W3CDTF">2021-04-09T08:02:56Z</dcterms:modified>
</cp:coreProperties>
</file>