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355" r:id="rId4"/>
    <p:sldId id="381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382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>
        <p:scale>
          <a:sx n="100" d="100"/>
          <a:sy n="100" d="100"/>
        </p:scale>
        <p:origin x="18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수신함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그룹웨어에서 기본적으로 제공하는 메뉴로서</a:t>
            </a:r>
            <a:r>
              <a:rPr lang="en-US" altLang="ko-KR" sz="1100" dirty="0"/>
              <a:t>, ‘</a:t>
            </a:r>
            <a:r>
              <a:rPr lang="ko-KR" altLang="en-US" sz="1100" dirty="0"/>
              <a:t>보관함</a:t>
            </a:r>
            <a:r>
              <a:rPr lang="en-US" altLang="ko-KR" sz="1100" dirty="0"/>
              <a:t>(</a:t>
            </a:r>
            <a:r>
              <a:rPr lang="ko-KR" altLang="en-US" sz="1100" dirty="0"/>
              <a:t>사용자 폴더</a:t>
            </a:r>
            <a:r>
              <a:rPr lang="en-US" altLang="ko-KR" sz="1100" dirty="0"/>
              <a:t>)’</a:t>
            </a:r>
            <a:r>
              <a:rPr lang="ko-KR" altLang="en-US" sz="1100" dirty="0"/>
              <a:t>을 추가하여 수신한 메일들을 분류하여 관리할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백업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원하는 메일을 선택한 후 개인 </a:t>
            </a:r>
            <a:r>
              <a:rPr lang="en-US" altLang="ko-KR" sz="1100" dirty="0"/>
              <a:t>PC</a:t>
            </a:r>
            <a:r>
              <a:rPr lang="ko-KR" altLang="en-US" sz="1100" dirty="0"/>
              <a:t>로 메일을 다운로드합니다</a:t>
            </a:r>
            <a:r>
              <a:rPr lang="en-US" altLang="ko-KR" sz="1100" dirty="0"/>
              <a:t>.(</a:t>
            </a:r>
            <a:r>
              <a:rPr lang="en-US" altLang="ko-KR" sz="1100" dirty="0" err="1"/>
              <a:t>eml</a:t>
            </a:r>
            <a:r>
              <a:rPr lang="ko-KR" altLang="en-US" sz="1100" dirty="0"/>
              <a:t>파일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복원 </a:t>
            </a:r>
            <a:r>
              <a:rPr lang="en-US" altLang="ko-KR" sz="1100" dirty="0"/>
              <a:t>: </a:t>
            </a:r>
            <a:r>
              <a:rPr lang="ko-KR" altLang="en-US" sz="1100" dirty="0"/>
              <a:t>개인 </a:t>
            </a:r>
            <a:r>
              <a:rPr lang="en-US" altLang="ko-KR" sz="1100" dirty="0"/>
              <a:t>pc </a:t>
            </a:r>
            <a:r>
              <a:rPr lang="ko-KR" altLang="en-US" sz="1100" dirty="0"/>
              <a:t>로 내려 받은</a:t>
            </a:r>
            <a:r>
              <a:rPr lang="en-US" altLang="ko-KR" sz="1100" dirty="0"/>
              <a:t>(</a:t>
            </a:r>
            <a:r>
              <a:rPr lang="ko-KR" altLang="en-US" sz="1100" dirty="0"/>
              <a:t>백업한</a:t>
            </a:r>
            <a:r>
              <a:rPr lang="en-US" altLang="ko-KR" sz="1100" dirty="0"/>
              <a:t>) </a:t>
            </a:r>
            <a:r>
              <a:rPr lang="ko-KR" altLang="en-US" sz="1100" dirty="0"/>
              <a:t>메일</a:t>
            </a:r>
            <a:r>
              <a:rPr lang="en-US" altLang="ko-KR" sz="1100" dirty="0"/>
              <a:t>(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 </a:t>
            </a:r>
            <a:r>
              <a:rPr lang="ko-KR" altLang="en-US" sz="1100" dirty="0"/>
              <a:t>파일</a:t>
            </a:r>
            <a:r>
              <a:rPr lang="en-US" altLang="ko-KR" sz="1100" dirty="0"/>
              <a:t>)</a:t>
            </a:r>
            <a:r>
              <a:rPr lang="ko-KR" altLang="en-US" sz="1100" dirty="0"/>
              <a:t>을 그룹웨어 서버로 업로드하여 웹에서 메일을 관리합니다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POP3 </a:t>
            </a:r>
            <a:r>
              <a:rPr lang="ko-KR" altLang="en-US" sz="1100" dirty="0"/>
              <a:t>수신 </a:t>
            </a:r>
            <a:r>
              <a:rPr lang="en-US" altLang="ko-KR" sz="1100" dirty="0"/>
              <a:t>: </a:t>
            </a:r>
            <a:r>
              <a:rPr lang="ko-KR" altLang="en-US" sz="1100" dirty="0"/>
              <a:t>외부에 있는 메일을 당겨오는 기능으로</a:t>
            </a:r>
            <a:r>
              <a:rPr lang="en-US" altLang="ko-KR" sz="1100" dirty="0"/>
              <a:t>, [</a:t>
            </a:r>
            <a:r>
              <a:rPr lang="ko-KR" altLang="en-US" sz="1100" dirty="0" err="1"/>
              <a:t>내정보</a:t>
            </a:r>
            <a:r>
              <a:rPr lang="en-US" altLang="ko-KR" sz="1100" dirty="0"/>
              <a:t>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전자우편</a:t>
            </a:r>
            <a:r>
              <a:rPr lang="en-US" altLang="ko-KR" sz="1100" dirty="0"/>
              <a:t>/</a:t>
            </a:r>
            <a:r>
              <a:rPr lang="ko-KR" altLang="en-US" sz="1100" dirty="0"/>
              <a:t>외부메일계정</a:t>
            </a:r>
            <a:r>
              <a:rPr lang="en-US" altLang="ko-KR" sz="1100" dirty="0"/>
              <a:t>(POP3)</a:t>
            </a:r>
            <a:r>
              <a:rPr lang="ko-KR" altLang="en-US" sz="1100" dirty="0"/>
              <a:t>설정</a:t>
            </a:r>
            <a:r>
              <a:rPr lang="en-US" altLang="ko-KR" sz="1100" dirty="0"/>
              <a:t>]</a:t>
            </a:r>
            <a:r>
              <a:rPr lang="ko-KR" altLang="en-US" sz="1100" dirty="0"/>
              <a:t>에서 해당 메일 서버 정보를 미리 입력해 두어야 합니다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EB79AFD-6019-4F31-B1AD-64086C6EC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21708"/>
            <a:ext cx="7143669" cy="19827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7519B40-CDA6-480F-BB58-26370561E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700" y="2040397"/>
            <a:ext cx="1028700" cy="819150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1090A088-51A0-49AC-8CD9-FD7764EE9897}"/>
              </a:ext>
            </a:extLst>
          </p:cNvPr>
          <p:cNvSpPr/>
          <p:nvPr/>
        </p:nvSpPr>
        <p:spPr>
          <a:xfrm>
            <a:off x="4031983" y="2145483"/>
            <a:ext cx="146317" cy="1849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353F2C21-E1CB-493E-A547-CB3FE521704C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4178300" y="2237967"/>
            <a:ext cx="428625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BF15973-DB50-45FE-AB8E-3971FD6AAF22}"/>
              </a:ext>
            </a:extLst>
          </p:cNvPr>
          <p:cNvSpPr txBox="1"/>
          <p:nvPr/>
        </p:nvSpPr>
        <p:spPr>
          <a:xfrm>
            <a:off x="3135184" y="4143751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+10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더보기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099F00-8BB2-45C3-BCD7-015B966B2058}"/>
              </a:ext>
            </a:extLst>
          </p:cNvPr>
          <p:cNvSpPr txBox="1"/>
          <p:nvPr/>
        </p:nvSpPr>
        <p:spPr>
          <a:xfrm>
            <a:off x="3135183" y="4512303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목록에서 </a:t>
            </a:r>
            <a:r>
              <a:rPr lang="en-US" altLang="ko-KR" sz="1100" dirty="0"/>
              <a:t>+10</a:t>
            </a:r>
            <a:r>
              <a:rPr lang="ko-KR" altLang="en-US" sz="1100" dirty="0"/>
              <a:t>개 더보기를 한번 선택하면 그 밑의 게시물들은 스크롤 자동 가져오기가 실행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8C9D4B9-CAD5-4F1D-B778-4132B7250C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1" y="4960356"/>
            <a:ext cx="5618828" cy="12254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3116E650-659F-4B18-A1E6-E399198183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2574" y="5304216"/>
            <a:ext cx="5618828" cy="12254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207DB62E-EAB3-42B7-A09E-AF6D77D868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3626" y="6195406"/>
            <a:ext cx="1032450" cy="306743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3055E2AE-28E0-4970-B143-1E692268F509}"/>
              </a:ext>
            </a:extLst>
          </p:cNvPr>
          <p:cNvSpPr/>
          <p:nvPr/>
        </p:nvSpPr>
        <p:spPr>
          <a:xfrm>
            <a:off x="5737922" y="6227616"/>
            <a:ext cx="818194" cy="2423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FF480A75-45EE-46ED-9567-F3FDD1E9924B}"/>
              </a:ext>
            </a:extLst>
          </p:cNvPr>
          <p:cNvSpPr/>
          <p:nvPr/>
        </p:nvSpPr>
        <p:spPr>
          <a:xfrm>
            <a:off x="3170933" y="5870428"/>
            <a:ext cx="896241" cy="24232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538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수신함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259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삭제 </a:t>
            </a:r>
            <a:r>
              <a:rPr lang="en-US" altLang="ko-KR" sz="1100" dirty="0"/>
              <a:t>: </a:t>
            </a:r>
            <a:r>
              <a:rPr lang="ko-KR" altLang="en-US" sz="1100" dirty="0"/>
              <a:t>선택한 메일을 삭제합니다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삭제된 메일은 폐기함으로 가게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단</a:t>
            </a:r>
            <a:r>
              <a:rPr lang="en-US" altLang="ko-KR" sz="1100" dirty="0"/>
              <a:t>, 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메일옵션</a:t>
            </a:r>
            <a:r>
              <a:rPr lang="en-US" altLang="ko-KR" sz="1100" dirty="0"/>
              <a:t>]</a:t>
            </a:r>
            <a:r>
              <a:rPr lang="ko-KR" altLang="en-US" sz="1100" dirty="0"/>
              <a:t>에서 삭제 옵션을 ‘</a:t>
            </a:r>
            <a:r>
              <a:rPr lang="ko-KR" altLang="en-US" sz="1100" dirty="0" err="1"/>
              <a:t>즉시삭제’를</a:t>
            </a:r>
            <a:r>
              <a:rPr lang="ko-KR" altLang="en-US" sz="1100" dirty="0"/>
              <a:t> 체크한 경우</a:t>
            </a:r>
            <a:r>
              <a:rPr lang="en-US" altLang="ko-KR" sz="1100" dirty="0"/>
              <a:t>, </a:t>
            </a:r>
            <a:r>
              <a:rPr lang="ko-KR" altLang="en-US" sz="1100" dirty="0"/>
              <a:t>본 삭제 기능을 사용하게 되면 휴지통으로 가지 않고 완전히 삭제 됩니다</a:t>
            </a:r>
            <a:r>
              <a:rPr lang="en-US" altLang="ko-KR" sz="1100" dirty="0"/>
              <a:t>.(</a:t>
            </a:r>
            <a:r>
              <a:rPr lang="ko-KR" altLang="en-US" sz="1100" dirty="0"/>
              <a:t>복구불가</a:t>
            </a:r>
            <a:r>
              <a:rPr lang="en-US" altLang="ko-KR" sz="1100" dirty="0"/>
              <a:t>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수신거부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수신한 메일 중 수신을 거부하고 싶은 메일 주소에 대해 등록할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해당 메일을 체크한 후 수신거부 버튼을 누르면 개인 수신 거부 리스트에 등록이 되며</a:t>
            </a:r>
            <a:r>
              <a:rPr lang="en-US" altLang="ko-KR" sz="1100" dirty="0"/>
              <a:t>, [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메일수신거부</a:t>
            </a:r>
            <a:r>
              <a:rPr lang="en-US" altLang="ko-KR" sz="1100" dirty="0"/>
              <a:t>] </a:t>
            </a:r>
            <a:r>
              <a:rPr lang="ko-KR" altLang="en-US" sz="1100" dirty="0"/>
              <a:t>에서 거부목록을 확인할 수 있습니다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메일을 다른 편지함으로 이동하는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이동을 원하는 메일을 선택하고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누른 후에 아래와 같은 화면에서 ‘</a:t>
            </a:r>
            <a:r>
              <a:rPr lang="ko-KR" altLang="en-US" sz="1100" dirty="0" err="1"/>
              <a:t>폴더선택’을</a:t>
            </a:r>
            <a:r>
              <a:rPr lang="ko-KR" altLang="en-US" sz="1100" dirty="0"/>
              <a:t> 하고 </a:t>
            </a:r>
            <a:r>
              <a:rPr lang="en-US" altLang="ko-KR" sz="1100" dirty="0"/>
              <a:t>[</a:t>
            </a:r>
            <a:r>
              <a:rPr lang="ko-KR" altLang="en-US" sz="1100" dirty="0"/>
              <a:t>확인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클릭하면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새폴더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위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클릭한 경우의 화면에서 ‘</a:t>
            </a:r>
            <a:r>
              <a:rPr lang="en-US" altLang="ko-KR" sz="1100" dirty="0"/>
              <a:t>+</a:t>
            </a:r>
            <a:r>
              <a:rPr lang="ko-KR" altLang="en-US" sz="1100" dirty="0" err="1"/>
              <a:t>새폴더</a:t>
            </a:r>
            <a:r>
              <a:rPr lang="ko-KR" altLang="en-US" sz="1100" dirty="0"/>
              <a:t>’ 부분에 생성될 폴더명을 입력하면 폴더가 추가됩니다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9F85AB5-AF7D-446A-A7AA-0CE93AEC5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3042618"/>
            <a:ext cx="1676400" cy="15525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1090A088-51A0-49AC-8CD9-FD7764EE9897}"/>
              </a:ext>
            </a:extLst>
          </p:cNvPr>
          <p:cNvSpPr/>
          <p:nvPr/>
        </p:nvSpPr>
        <p:spPr>
          <a:xfrm>
            <a:off x="3175527" y="3088630"/>
            <a:ext cx="251092" cy="2452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26C82F8-4971-4862-89B3-0F537B6FC2C6}"/>
              </a:ext>
            </a:extLst>
          </p:cNvPr>
          <p:cNvSpPr/>
          <p:nvPr/>
        </p:nvSpPr>
        <p:spPr>
          <a:xfrm>
            <a:off x="3507513" y="3431531"/>
            <a:ext cx="1251217" cy="108581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B60417E-3875-4EE3-A39C-D91F1FEF19EE}"/>
              </a:ext>
            </a:extLst>
          </p:cNvPr>
          <p:cNvSpPr/>
          <p:nvPr/>
        </p:nvSpPr>
        <p:spPr>
          <a:xfrm>
            <a:off x="3531127" y="3088630"/>
            <a:ext cx="251092" cy="2452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id="{6E5902E8-698D-4EDC-ABF6-12EB12ACF87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57964" y="3546667"/>
            <a:ext cx="645335" cy="210209"/>
          </a:xfrm>
          <a:prstGeom prst="bentConnector2">
            <a:avLst/>
          </a:prstGeom>
          <a:ln w="2222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그림 15">
            <a:extLst>
              <a:ext uri="{FF2B5EF4-FFF2-40B4-BE49-F238E27FC236}">
                <a16:creationId xmlns:a16="http://schemas.microsoft.com/office/drawing/2014/main" id="{4FB8C879-EC85-473B-BF4D-6C8F8AA87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1137" y="3509343"/>
            <a:ext cx="3105150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7AFBCB3D-4233-4A9C-87A1-8A7C9BC4A3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5843" y="3509343"/>
            <a:ext cx="3150904" cy="1085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31051B4-DA92-46AB-AE27-90BAC3C7B029}"/>
              </a:ext>
            </a:extLst>
          </p:cNvPr>
          <p:cNvSpPr txBox="1"/>
          <p:nvPr/>
        </p:nvSpPr>
        <p:spPr>
          <a:xfrm>
            <a:off x="3135183" y="4772320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읽음으로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체크한 메일을 읽은 메일로 처리합니다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읽지않음으로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목록에서 체크한 메일을 읽지 않은 메일로 처리합니다</a:t>
            </a:r>
            <a:r>
              <a:rPr lang="en-US" altLang="ko-KR" sz="1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172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검색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검색항목을 선택합니다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제목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받는사람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보낸사람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/>
              <a:t>본문</a:t>
            </a:r>
            <a:r>
              <a:rPr lang="en-US" altLang="ko-KR" sz="1100" dirty="0"/>
              <a:t>/</a:t>
            </a:r>
            <a:r>
              <a:rPr lang="ko-KR" altLang="en-US" sz="1100" dirty="0"/>
              <a:t>메모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일정아이콘을 클릭하면 바로 아래에 기간을 검색할 수 있는 기능이 나타납니다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전체</a:t>
            </a:r>
            <a:r>
              <a:rPr lang="en-US" altLang="ko-KR" sz="1100" dirty="0"/>
              <a:t>/</a:t>
            </a:r>
            <a:r>
              <a:rPr lang="ko-KR" altLang="en-US" sz="1100" dirty="0"/>
              <a:t>오늘</a:t>
            </a:r>
            <a:r>
              <a:rPr lang="en-US" altLang="ko-KR" sz="1100" dirty="0"/>
              <a:t>/</a:t>
            </a:r>
            <a:r>
              <a:rPr lang="ko-KR" altLang="en-US" sz="1100" dirty="0"/>
              <a:t>일주일</a:t>
            </a:r>
            <a:r>
              <a:rPr lang="en-US" altLang="ko-KR" sz="1100" dirty="0"/>
              <a:t>/1</a:t>
            </a:r>
            <a:r>
              <a:rPr lang="ko-KR" altLang="en-US" sz="1100" dirty="0"/>
              <a:t>개월</a:t>
            </a:r>
            <a:r>
              <a:rPr lang="en-US" altLang="ko-KR" sz="1100" dirty="0"/>
              <a:t>/3</a:t>
            </a:r>
            <a:r>
              <a:rPr lang="ko-KR" altLang="en-US" sz="1100" dirty="0"/>
              <a:t>개월</a:t>
            </a:r>
            <a:r>
              <a:rPr lang="en-US" altLang="ko-KR" sz="1100" dirty="0"/>
              <a:t>/6</a:t>
            </a:r>
            <a:r>
              <a:rPr lang="ko-KR" altLang="en-US" sz="1100" dirty="0"/>
              <a:t>개월</a:t>
            </a:r>
            <a:r>
              <a:rPr lang="en-US" altLang="ko-KR" sz="1100" dirty="0"/>
              <a:t>/1</a:t>
            </a:r>
            <a:r>
              <a:rPr lang="ko-KR" altLang="en-US" sz="1100" dirty="0"/>
              <a:t>년</a:t>
            </a:r>
            <a:r>
              <a:rPr lang="en-US" altLang="ko-KR" sz="1100" dirty="0"/>
              <a:t>/</a:t>
            </a:r>
            <a:r>
              <a:rPr lang="ko-KR" altLang="en-US" sz="1100" dirty="0"/>
              <a:t>선택</a:t>
            </a:r>
            <a:r>
              <a:rPr lang="en-US" altLang="ko-KR" sz="1100" dirty="0"/>
              <a:t>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8A7A1AD-D9D4-4E20-83B9-053A0E923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228279"/>
            <a:ext cx="3009900" cy="685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98570FF-72B9-46BB-B4CC-A0580FA3065D}"/>
              </a:ext>
            </a:extLst>
          </p:cNvPr>
          <p:cNvSpPr txBox="1"/>
          <p:nvPr/>
        </p:nvSpPr>
        <p:spPr>
          <a:xfrm>
            <a:off x="3135184" y="2021707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첨부파일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8FC37F-56DC-44FE-9139-11B9BB0CA6AE}"/>
              </a:ext>
            </a:extLst>
          </p:cNvPr>
          <p:cNvSpPr txBox="1"/>
          <p:nvPr/>
        </p:nvSpPr>
        <p:spPr>
          <a:xfrm>
            <a:off x="3135183" y="2390259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중요메일 </a:t>
            </a:r>
            <a:r>
              <a:rPr lang="en-US" altLang="ko-KR" sz="1100" dirty="0"/>
              <a:t>: </a:t>
            </a:r>
            <a:r>
              <a:rPr lang="ko-KR" altLang="en-US" sz="1100" dirty="0"/>
              <a:t>중요메일에 대해서 별표 체크를 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첨부파일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파일이 첨부되어 있는지 여부를 나타냅니다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6012042-101F-4973-BF6D-6F55F09CA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3069891"/>
            <a:ext cx="5483266" cy="15231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2BCE63-DA9A-424E-B8D0-ABA77F3EB74B}"/>
              </a:ext>
            </a:extLst>
          </p:cNvPr>
          <p:cNvSpPr/>
          <p:nvPr/>
        </p:nvSpPr>
        <p:spPr>
          <a:xfrm>
            <a:off x="3540543" y="4325206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3833437" y="4325206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46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하나의 메일을 조회하면 제공되는 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삭제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삭제합니다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읽지않음으로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읽지 않음으로 변경합니다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</a:t>
            </a:r>
            <a:r>
              <a:rPr lang="ko-KR" altLang="en-US" sz="1100" dirty="0" err="1"/>
              <a:t>메일함</a:t>
            </a:r>
            <a:r>
              <a:rPr lang="ko-KR" altLang="en-US" sz="1100" dirty="0"/>
              <a:t> 폴더에 이동 할 수 있습니다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049465E-DD6F-4C65-890D-A8DC637C2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763895"/>
            <a:ext cx="5483266" cy="25137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2BCE63-DA9A-424E-B8D0-ABA77F3EB74B}"/>
              </a:ext>
            </a:extLst>
          </p:cNvPr>
          <p:cNvSpPr/>
          <p:nvPr/>
        </p:nvSpPr>
        <p:spPr>
          <a:xfrm>
            <a:off x="3408071" y="1775894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3666040" y="1775894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3A5224D-74B9-48D1-9C01-EE8B4445ABBD}"/>
              </a:ext>
            </a:extLst>
          </p:cNvPr>
          <p:cNvSpPr/>
          <p:nvPr/>
        </p:nvSpPr>
        <p:spPr>
          <a:xfrm>
            <a:off x="3939090" y="1775894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F5F2B40-2C66-4B13-99A6-8DAE804EF761}"/>
              </a:ext>
            </a:extLst>
          </p:cNvPr>
          <p:cNvSpPr/>
          <p:nvPr/>
        </p:nvSpPr>
        <p:spPr>
          <a:xfrm>
            <a:off x="8353435" y="1775894"/>
            <a:ext cx="211240" cy="2063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0CCA07-252C-43B7-8393-07FB9F219B34}"/>
              </a:ext>
            </a:extLst>
          </p:cNvPr>
          <p:cNvSpPr txBox="1"/>
          <p:nvPr/>
        </p:nvSpPr>
        <p:spPr>
          <a:xfrm>
            <a:off x="3135184" y="4378265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편지쓰기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90AE6-3D8A-498D-84FE-DB2DE53D9492}"/>
              </a:ext>
            </a:extLst>
          </p:cNvPr>
          <p:cNvSpPr txBox="1"/>
          <p:nvPr/>
        </p:nvSpPr>
        <p:spPr>
          <a:xfrm>
            <a:off x="3135183" y="4746817"/>
            <a:ext cx="8695344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편지쓰기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메일작성 페이지로 이동합니다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내게쓰기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내게쓰기작성</a:t>
            </a:r>
            <a:r>
              <a:rPr lang="ko-KR" altLang="en-US" sz="1100" dirty="0"/>
              <a:t> 페이지로 이동합니다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회신 </a:t>
            </a:r>
            <a:r>
              <a:rPr lang="en-US" altLang="ko-KR" sz="1100" dirty="0"/>
              <a:t>: </a:t>
            </a:r>
            <a:r>
              <a:rPr lang="ko-KR" altLang="en-US" sz="1100" dirty="0"/>
              <a:t>발송자를 수신자로 기본 지정해서 메일을 발송하는 경우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전체회신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발송자</a:t>
            </a:r>
            <a:r>
              <a:rPr lang="en-US" altLang="ko-KR" sz="1100" dirty="0"/>
              <a:t>, </a:t>
            </a:r>
            <a:r>
              <a:rPr lang="ko-KR" altLang="en-US" sz="1100" dirty="0"/>
              <a:t>참조자들 모두를 수신자</a:t>
            </a:r>
            <a:r>
              <a:rPr lang="en-US" altLang="ko-KR" sz="1100" dirty="0"/>
              <a:t>, </a:t>
            </a:r>
            <a:r>
              <a:rPr lang="ko-KR" altLang="en-US" sz="1100" dirty="0"/>
              <a:t>참조자로 지정해서 메일 발송하는 경우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수신한 메일을 또다른 사용자에게 메일 발송하는 경우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첨부로 전달 </a:t>
            </a:r>
            <a:r>
              <a:rPr lang="en-US" altLang="ko-KR" sz="1100" dirty="0"/>
              <a:t>: </a:t>
            </a:r>
            <a:r>
              <a:rPr lang="ko-KR" altLang="en-US" sz="1100" dirty="0"/>
              <a:t>수신 메일 원본</a:t>
            </a:r>
            <a:r>
              <a:rPr lang="en-US" altLang="ko-KR" sz="1100" dirty="0"/>
              <a:t>(.</a:t>
            </a:r>
            <a:r>
              <a:rPr lang="en-US" altLang="ko-KR" sz="1100" dirty="0" err="1"/>
              <a:t>eml</a:t>
            </a:r>
            <a:r>
              <a:rPr lang="en-US" altLang="ko-KR" sz="1100" dirty="0"/>
              <a:t>)</a:t>
            </a:r>
            <a:r>
              <a:rPr lang="ko-KR" altLang="en-US" sz="1100" dirty="0"/>
              <a:t>을 첨부파일로 자동 첨부처리하고 새로운 편지 내용을 작성하도록 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원본 메일에 대한 훼손을 하지 않았다는 의미로 작성 시 적당함</a:t>
            </a:r>
            <a:r>
              <a:rPr lang="en-US" altLang="ko-KR" sz="1100" dirty="0"/>
              <a:t>)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B9EE8CB-84E1-47A4-AF37-6E51EC3BBF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2481" y="1775894"/>
            <a:ext cx="1143000" cy="1543050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2E6E5799-497B-420A-90D9-BBE611A3BB4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8564675" y="1879051"/>
            <a:ext cx="388825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643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메일헤더</a:t>
            </a:r>
            <a:r>
              <a:rPr lang="ko-KR" altLang="en-US" sz="1100" dirty="0"/>
              <a:t> </a:t>
            </a:r>
            <a:r>
              <a:rPr lang="en-US" altLang="ko-KR" sz="1100" dirty="0"/>
              <a:t>: EML FILE</a:t>
            </a:r>
            <a:r>
              <a:rPr lang="ko-KR" altLang="en-US" sz="1100" dirty="0"/>
              <a:t>을 다운로드할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다른 메뉴와 연동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수신함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049465E-DD6F-4C65-890D-A8DC637C25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695" b="28391"/>
          <a:stretch/>
        </p:blipFill>
        <p:spPr>
          <a:xfrm>
            <a:off x="3135180" y="1535183"/>
            <a:ext cx="5483266" cy="576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5" name="직사각형 24">
            <a:extLst>
              <a:ext uri="{FF2B5EF4-FFF2-40B4-BE49-F238E27FC236}">
                <a16:creationId xmlns:a16="http://schemas.microsoft.com/office/drawing/2014/main" id="{B7C4A48A-CF63-4D41-AFF5-CD83FEA35C78}"/>
              </a:ext>
            </a:extLst>
          </p:cNvPr>
          <p:cNvSpPr/>
          <p:nvPr/>
        </p:nvSpPr>
        <p:spPr>
          <a:xfrm>
            <a:off x="7752393" y="1811244"/>
            <a:ext cx="262895" cy="2578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0CCA07-252C-43B7-8393-07FB9F219B34}"/>
              </a:ext>
            </a:extLst>
          </p:cNvPr>
          <p:cNvSpPr txBox="1"/>
          <p:nvPr/>
        </p:nvSpPr>
        <p:spPr>
          <a:xfrm>
            <a:off x="3135184" y="227179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 복사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90AE6-3D8A-498D-84FE-DB2DE53D9492}"/>
              </a:ext>
            </a:extLst>
          </p:cNvPr>
          <p:cNvSpPr txBox="1"/>
          <p:nvPr/>
        </p:nvSpPr>
        <p:spPr>
          <a:xfrm>
            <a:off x="3135183" y="2640351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할일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할일으로</a:t>
            </a:r>
            <a:r>
              <a:rPr lang="ko-KR" altLang="en-US" sz="1100" dirty="0"/>
              <a:t> 스크랩합니다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즐겨찾기 </a:t>
            </a:r>
            <a:r>
              <a:rPr lang="en-US" altLang="ko-KR" sz="1100" dirty="0"/>
              <a:t>: </a:t>
            </a:r>
            <a:r>
              <a:rPr lang="ko-KR" altLang="en-US" sz="1100" dirty="0"/>
              <a:t>즐겨찾기 메뉴로 스크랩 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게시판 </a:t>
            </a:r>
            <a:r>
              <a:rPr lang="en-US" altLang="ko-KR" sz="1100" dirty="0"/>
              <a:t>: </a:t>
            </a:r>
            <a:r>
              <a:rPr lang="ko-KR" altLang="en-US" sz="1100" dirty="0"/>
              <a:t>게시판으로 스크랩합니다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일정 </a:t>
            </a:r>
            <a:r>
              <a:rPr lang="en-US" altLang="ko-KR" sz="1100" dirty="0"/>
              <a:t>: </a:t>
            </a:r>
            <a:r>
              <a:rPr lang="ko-KR" altLang="en-US" sz="1100" dirty="0"/>
              <a:t>일정으로 등록합니다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문서관리 </a:t>
            </a:r>
            <a:r>
              <a:rPr lang="en-US" altLang="ko-KR" sz="1100" dirty="0"/>
              <a:t>: </a:t>
            </a:r>
            <a:r>
              <a:rPr lang="ko-KR" altLang="en-US" sz="1100" dirty="0"/>
              <a:t>문서관리로 스크랩 합니다</a:t>
            </a:r>
            <a:r>
              <a:rPr lang="en-US" altLang="ko-KR" sz="1100" dirty="0"/>
              <a:t>. * </a:t>
            </a:r>
            <a:r>
              <a:rPr lang="ko-KR" altLang="en-US" sz="1100" dirty="0"/>
              <a:t>본 기능은 문서관리 솔루션을 구매한 경우에만 적용됩니다</a:t>
            </a:r>
            <a:r>
              <a:rPr lang="en-US" altLang="ko-KR" sz="1100" dirty="0"/>
              <a:t>. 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2363375C-EE2D-4330-A23E-C8FC09940A6B}"/>
              </a:ext>
            </a:extLst>
          </p:cNvPr>
          <p:cNvSpPr/>
          <p:nvPr/>
        </p:nvSpPr>
        <p:spPr>
          <a:xfrm>
            <a:off x="8035761" y="1811244"/>
            <a:ext cx="262895" cy="2578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958E802-A9FA-49AE-945B-489877AAA366}"/>
              </a:ext>
            </a:extLst>
          </p:cNvPr>
          <p:cNvSpPr/>
          <p:nvPr/>
        </p:nvSpPr>
        <p:spPr>
          <a:xfrm>
            <a:off x="8314367" y="1811244"/>
            <a:ext cx="262895" cy="2578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4D12684-6A0A-40A1-B4EA-4884E54DD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721" y="1811244"/>
            <a:ext cx="971550" cy="1304925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0842FF37-E9A2-45C2-B1F8-3F0AEA9C7844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8577262" y="1940148"/>
            <a:ext cx="442913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55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발송한 메일 목록을 보여주는 편지함으로</a:t>
            </a:r>
            <a:r>
              <a:rPr lang="en-US" altLang="ko-KR" sz="1050" dirty="0"/>
              <a:t>, </a:t>
            </a:r>
            <a:r>
              <a:rPr lang="ko-KR" altLang="en-US" sz="1050" dirty="0"/>
              <a:t>수신함과 동일한 형태의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A3207C-DC68-460A-8FC2-24D457DA9D92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송신함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C16EC1C-29DE-4AD3-87E5-AAB7DD1B4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788" y="1414376"/>
            <a:ext cx="7315200" cy="46637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5E2A7FB1-A3E0-4B5A-8FD8-266B9961AD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1116" y="4474960"/>
            <a:ext cx="3529177" cy="543523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F9214B0D-E258-4579-B088-82A6DEFE75BF}"/>
              </a:ext>
            </a:extLst>
          </p:cNvPr>
          <p:cNvSpPr/>
          <p:nvPr/>
        </p:nvSpPr>
        <p:spPr>
          <a:xfrm>
            <a:off x="9992473" y="3252788"/>
            <a:ext cx="837451" cy="17383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FC7EFE8E-16F8-49A7-83C3-1C2182886C03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10411199" y="3426619"/>
            <a:ext cx="0" cy="945356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244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편지읽기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 메일을 조회하면 제공되는 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주요 항목에 대한 설명은 수신 메일 조회 화면을 참고바랍니다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: </a:t>
            </a:r>
            <a:r>
              <a:rPr lang="ko-KR" altLang="en-US" sz="1100" dirty="0"/>
              <a:t>본 메일을 다시 재전송하고자 하는 경우 사용합니다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C3AA9A7-DFDC-4622-A2AA-6611B4FBE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737983"/>
            <a:ext cx="6291919" cy="22465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9C0BCFA9-1A81-404B-8233-1F1AAFE16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8644" y="1737983"/>
            <a:ext cx="1162050" cy="1819275"/>
          </a:xfrm>
          <a:prstGeom prst="rect">
            <a:avLst/>
          </a:prstGeom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8F042D40-F64E-4775-AD18-5E71516EAA60}"/>
              </a:ext>
            </a:extLst>
          </p:cNvPr>
          <p:cNvSpPr/>
          <p:nvPr/>
        </p:nvSpPr>
        <p:spPr>
          <a:xfrm>
            <a:off x="9164203" y="1737983"/>
            <a:ext cx="262895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4D291F78-54B2-456B-B35B-BF0EEDB9D1B1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9427098" y="1866887"/>
            <a:ext cx="442913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30557A7B-33FE-4A15-8795-E40D22BA7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2131" y="1153411"/>
            <a:ext cx="603605" cy="182911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0DAC5475-36B4-4BC7-B2B3-B240E2F0C0FA}"/>
              </a:ext>
            </a:extLst>
          </p:cNvPr>
          <p:cNvSpPr/>
          <p:nvPr/>
        </p:nvSpPr>
        <p:spPr>
          <a:xfrm>
            <a:off x="10083365" y="3271508"/>
            <a:ext cx="713222" cy="25780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241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수신확인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발송한 메일에 대해서 수신자 전체에 대한 수신확인을 제공합니다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수신함은 사용자가 외부로부터 받은 메일들을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송신함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CF573C9-7093-4FDC-ABC2-7BCC75C87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806559"/>
            <a:ext cx="7958143" cy="1813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44ECE9CF-BFC3-4997-AEFB-79C480E1055B}"/>
              </a:ext>
            </a:extLst>
          </p:cNvPr>
          <p:cNvSpPr/>
          <p:nvPr/>
        </p:nvSpPr>
        <p:spPr>
          <a:xfrm>
            <a:off x="6496050" y="3241546"/>
            <a:ext cx="485775" cy="216694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F3E3B4F0-3C71-4E9E-886F-71690B7638D8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6981825" y="3349893"/>
            <a:ext cx="295275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그림 24">
            <a:extLst>
              <a:ext uri="{FF2B5EF4-FFF2-40B4-BE49-F238E27FC236}">
                <a16:creationId xmlns:a16="http://schemas.microsoft.com/office/drawing/2014/main" id="{B3802978-4BB1-41DE-8907-19827AE59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3787" y="3255832"/>
            <a:ext cx="638175" cy="1047750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E95EB08-4E9C-4F6E-BCF5-7BB7670086D1}"/>
              </a:ext>
            </a:extLst>
          </p:cNvPr>
          <p:cNvSpPr txBox="1"/>
          <p:nvPr/>
        </p:nvSpPr>
        <p:spPr>
          <a:xfrm>
            <a:off x="3135184" y="971656"/>
            <a:ext cx="275126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발송 상태별로 추출하는 기능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7890FE-42E5-46C3-8FB8-7DC80CD97383}"/>
              </a:ext>
            </a:extLst>
          </p:cNvPr>
          <p:cNvSpPr txBox="1"/>
          <p:nvPr/>
        </p:nvSpPr>
        <p:spPr>
          <a:xfrm>
            <a:off x="3135183" y="1340208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전송중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메일이 아직 발송메일서버에서 발송이 되지 않은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발송한 메일이 수신자에게 전달된 상태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  (</a:t>
            </a:r>
            <a:r>
              <a:rPr lang="ko-KR" altLang="en-US" sz="1100" dirty="0"/>
              <a:t>일반적으로는 조회하지 않은 상태이 나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수신측의</a:t>
            </a:r>
            <a:r>
              <a:rPr lang="ko-KR" altLang="en-US" sz="1100" dirty="0"/>
              <a:t> 보안정책에 따라서 수신을 했음에도 불구하고 미조회로 제공이 될 수 있음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수신확인 </a:t>
            </a:r>
            <a:r>
              <a:rPr lang="en-US" altLang="ko-KR" sz="1100" dirty="0"/>
              <a:t>: </a:t>
            </a:r>
            <a:r>
              <a:rPr lang="ko-KR" altLang="en-US" sz="1100" dirty="0"/>
              <a:t>수신자가 메일을 조회한 상태 </a:t>
            </a:r>
            <a:r>
              <a:rPr lang="en-US" altLang="ko-KR" sz="1100" dirty="0"/>
              <a:t>- </a:t>
            </a:r>
            <a:r>
              <a:rPr lang="ko-KR" altLang="en-US" sz="1100" dirty="0"/>
              <a:t>예약 </a:t>
            </a:r>
            <a:r>
              <a:rPr lang="en-US" altLang="ko-KR" sz="1100" dirty="0"/>
              <a:t>: </a:t>
            </a:r>
            <a:r>
              <a:rPr lang="ko-KR" altLang="en-US" sz="1100" dirty="0"/>
              <a:t>예약 발송 설정한 상태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전송실패 </a:t>
            </a:r>
            <a:r>
              <a:rPr lang="en-US" altLang="ko-KR" sz="1100" dirty="0"/>
              <a:t>: </a:t>
            </a:r>
            <a:r>
              <a:rPr lang="ko-KR" altLang="en-US" sz="1100" dirty="0"/>
              <a:t>수신 메일서버의 문제나 네트웍 등 다양한 이유로 메일 발송이 실패가 된 상태</a:t>
            </a: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2180114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메일을 삭제한 경우에는 폐기함에 저장이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단</a:t>
            </a:r>
            <a:r>
              <a:rPr lang="en-US" altLang="ko-KR" sz="1050" dirty="0"/>
              <a:t>, [My/</a:t>
            </a:r>
            <a:r>
              <a:rPr lang="ko-KR" altLang="en-US" sz="1050" dirty="0"/>
              <a:t>환경설정</a:t>
            </a:r>
            <a:r>
              <a:rPr lang="en-US" altLang="ko-KR" sz="1050" dirty="0"/>
              <a:t>/</a:t>
            </a:r>
            <a:r>
              <a:rPr lang="ko-KR" altLang="en-US" sz="1050" dirty="0"/>
              <a:t>메일</a:t>
            </a:r>
            <a:r>
              <a:rPr lang="en-US" altLang="ko-KR" sz="1050" dirty="0"/>
              <a:t>/</a:t>
            </a:r>
            <a:r>
              <a:rPr lang="ko-KR" altLang="en-US" sz="1050" dirty="0"/>
              <a:t>메일옵션</a:t>
            </a:r>
            <a:r>
              <a:rPr lang="en-US" altLang="ko-KR" sz="1050" dirty="0"/>
              <a:t>]</a:t>
            </a:r>
            <a:r>
              <a:rPr lang="ko-KR" altLang="en-US" sz="1050" dirty="0"/>
              <a:t>에서 삭제옵션을 ‘</a:t>
            </a:r>
            <a:r>
              <a:rPr lang="ko-KR" altLang="en-US" sz="1050" dirty="0" err="1"/>
              <a:t>즉시삭제’로</a:t>
            </a:r>
            <a:r>
              <a:rPr lang="ko-KR" altLang="en-US" sz="1050" dirty="0"/>
              <a:t> 선택한 경우</a:t>
            </a:r>
            <a:r>
              <a:rPr lang="en-US" altLang="ko-KR" sz="1050" dirty="0"/>
              <a:t>, </a:t>
            </a:r>
            <a:r>
              <a:rPr lang="ko-KR" altLang="en-US" sz="1050" dirty="0"/>
              <a:t>삭제하면 폐기함 으로 가지 않고 완전히 삭제 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복구불가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1050" dirty="0"/>
              <a:t>완전삭제의 경우에는 폐기함에 저장되지 않고 완전히 삭제가 되어 복원이 되지 않습니다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폐기함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E2481-61E0-41BC-99D2-5BAD7DA6D03B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휴지통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927D323-FC67-4806-92C4-67FB830CF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703" y="1344191"/>
            <a:ext cx="7447706" cy="47837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5437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메일을 삭제한 경우에는 폐기함에 저장이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단</a:t>
            </a:r>
            <a:r>
              <a:rPr lang="en-US" altLang="ko-KR" sz="1050" dirty="0"/>
              <a:t>, [My/</a:t>
            </a:r>
            <a:r>
              <a:rPr lang="ko-KR" altLang="en-US" sz="1050" dirty="0"/>
              <a:t>환경설정</a:t>
            </a:r>
            <a:r>
              <a:rPr lang="en-US" altLang="ko-KR" sz="1050" dirty="0"/>
              <a:t>/</a:t>
            </a:r>
            <a:r>
              <a:rPr lang="ko-KR" altLang="en-US" sz="1050" dirty="0"/>
              <a:t>메일</a:t>
            </a:r>
            <a:r>
              <a:rPr lang="en-US" altLang="ko-KR" sz="1050" dirty="0"/>
              <a:t>/</a:t>
            </a:r>
            <a:r>
              <a:rPr lang="ko-KR" altLang="en-US" sz="1050" dirty="0"/>
              <a:t>메일옵션</a:t>
            </a:r>
            <a:r>
              <a:rPr lang="en-US" altLang="ko-KR" sz="1050" dirty="0"/>
              <a:t>]</a:t>
            </a:r>
            <a:r>
              <a:rPr lang="ko-KR" altLang="en-US" sz="1050" dirty="0"/>
              <a:t>에서 삭제옵션을 ‘</a:t>
            </a:r>
            <a:r>
              <a:rPr lang="ko-KR" altLang="en-US" sz="1050" dirty="0" err="1"/>
              <a:t>즉시삭제’로</a:t>
            </a:r>
            <a:r>
              <a:rPr lang="ko-KR" altLang="en-US" sz="1050" dirty="0"/>
              <a:t> 선택한 경우</a:t>
            </a:r>
            <a:r>
              <a:rPr lang="en-US" altLang="ko-KR" sz="1050" dirty="0"/>
              <a:t>, </a:t>
            </a:r>
            <a:r>
              <a:rPr lang="ko-KR" altLang="en-US" sz="1050" dirty="0"/>
              <a:t>삭제하면 폐기함 으로 가지 않고 완전히 삭제 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복구불가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</a:t>
            </a:r>
            <a:r>
              <a:rPr lang="ko-KR" altLang="en-US" sz="1050" dirty="0"/>
              <a:t>완전삭제의 경우에는 폐기함에 저장되지 않고 완전히 삭제가 되어 복원이 되지 않습니다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폐기함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E2481-61E0-41BC-99D2-5BAD7DA6D03B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폐기함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휴지통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927D323-FC67-4806-92C4-67FB830CF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703" y="1344191"/>
            <a:ext cx="7447706" cy="47837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51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849208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편지쓰기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읽지않음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/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중요</a:t>
            </a:r>
            <a:r>
              <a:rPr lang="en-US" altLang="ko-KR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/</a:t>
            </a: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임시보관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사내메일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수신함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송신함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폐기함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스팸함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보관함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913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관리자가 등록한 스팸 차단패턴에 따라 필터링 된 메일들이 쌓이게 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스팸 차단패턴은 관리자 계정이 설정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자신이 수신거부를 한 메일도 본 </a:t>
            </a:r>
            <a:r>
              <a:rPr lang="ko-KR" altLang="en-US" sz="1050" dirty="0" err="1"/>
              <a:t>스팸메일함에</a:t>
            </a:r>
            <a:r>
              <a:rPr lang="ko-KR" altLang="en-US" sz="1050" dirty="0"/>
              <a:t> 저장이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 err="1"/>
              <a:t>스팸메일함에</a:t>
            </a:r>
            <a:r>
              <a:rPr lang="ko-KR" altLang="en-US" sz="1050" dirty="0"/>
              <a:t> 저장된 메일 중 선택하여 수신함으로 이동이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폐기함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E2481-61E0-41BC-99D2-5BAD7DA6D03B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스팸함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9175609-147F-4BC8-B3F8-03EF0807B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703" y="1344191"/>
            <a:ext cx="7447706" cy="46218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510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사용자가 별도의 편지함을 만들어서 메일을 관리합니다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보관함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수신확인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보관함을 추가하는 사용하는 방법은 </a:t>
            </a:r>
            <a:r>
              <a:rPr lang="en-US" altLang="ko-KR" sz="1100" dirty="0"/>
              <a:t>2 </a:t>
            </a:r>
            <a:r>
              <a:rPr lang="ko-KR" altLang="en-US" sz="1100" dirty="0"/>
              <a:t>가지입니다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편지함 관리</a:t>
            </a:r>
            <a:r>
              <a:rPr lang="en-US" altLang="ko-KR" sz="1100" dirty="0"/>
              <a:t>] </a:t>
            </a:r>
            <a:r>
              <a:rPr lang="ko-KR" altLang="en-US" sz="1100" dirty="0"/>
              <a:t>에서 사용자 보관함을 추가합니다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보관함 옆에 설정 아이콘을 클릭하여 </a:t>
            </a:r>
            <a:r>
              <a:rPr lang="ko-KR" altLang="en-US" sz="1100" dirty="0" err="1"/>
              <a:t>편지함관리를</a:t>
            </a:r>
            <a:r>
              <a:rPr lang="ko-KR" altLang="en-US" sz="1100" dirty="0"/>
              <a:t> 설정할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수신함 목록페이지에서 </a:t>
            </a:r>
            <a:r>
              <a:rPr lang="en-US" altLang="ko-KR" sz="1100" dirty="0"/>
              <a:t>[</a:t>
            </a:r>
            <a:r>
              <a:rPr lang="ko-KR" altLang="en-US" sz="1100" dirty="0"/>
              <a:t>이동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클릭한 화면에서 </a:t>
            </a:r>
            <a:r>
              <a:rPr lang="en-US" altLang="ko-KR" sz="1100" dirty="0"/>
              <a:t>[</a:t>
            </a:r>
            <a:r>
              <a:rPr lang="ko-KR" altLang="en-US" sz="1100" dirty="0"/>
              <a:t>폴더추가</a:t>
            </a:r>
            <a:r>
              <a:rPr lang="en-US" altLang="ko-KR" sz="1100" dirty="0"/>
              <a:t>]</a:t>
            </a:r>
            <a:r>
              <a:rPr lang="ko-KR" altLang="en-US" sz="1100" dirty="0"/>
              <a:t>에 폴더명을 입력합니다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보관함에 수정버튼이 없는 편지함들에 대한 삭제는 반드시 </a:t>
            </a:r>
            <a:r>
              <a:rPr lang="en-US" altLang="ko-KR" sz="1100" dirty="0"/>
              <a:t>[My/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/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편지함 관리</a:t>
            </a:r>
            <a:r>
              <a:rPr lang="en-US" altLang="ko-KR" sz="1100" dirty="0"/>
              <a:t>] </a:t>
            </a:r>
            <a:r>
              <a:rPr lang="ko-KR" altLang="en-US" sz="1100" dirty="0"/>
              <a:t>에서 해야 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00AFC3E-9426-4803-A43C-49ADA4B6A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008411"/>
            <a:ext cx="7130612" cy="26478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FC3D0CBD-0059-4B6D-97BD-6B988ECDE149}"/>
              </a:ext>
            </a:extLst>
          </p:cNvPr>
          <p:cNvSpPr/>
          <p:nvPr/>
        </p:nvSpPr>
        <p:spPr>
          <a:xfrm>
            <a:off x="4260056" y="4449708"/>
            <a:ext cx="176213" cy="166688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868BF4B-296E-4017-B18E-9FE84E3E0082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4436269" y="4533052"/>
            <a:ext cx="528637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86415BF-A002-4E80-A33B-0F0AE1CDE435}"/>
              </a:ext>
            </a:extLst>
          </p:cNvPr>
          <p:cNvSpPr/>
          <p:nvPr/>
        </p:nvSpPr>
        <p:spPr>
          <a:xfrm>
            <a:off x="8698706" y="2717273"/>
            <a:ext cx="431007" cy="670398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44E11EEB-5152-4546-B838-37251F679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55" y="3676031"/>
            <a:ext cx="4724399" cy="2892382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BE8BAE4E-86F7-4F65-B70A-B458551A452E}"/>
              </a:ext>
            </a:extLst>
          </p:cNvPr>
          <p:cNvSpPr/>
          <p:nvPr/>
        </p:nvSpPr>
        <p:spPr>
          <a:xfrm>
            <a:off x="4205288" y="2747982"/>
            <a:ext cx="319087" cy="471452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7DFF3530-A97E-4C20-B2E4-6C6EC2E674D7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524375" y="2983708"/>
            <a:ext cx="481013" cy="792098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B514D780-81A0-43B5-937D-9ED6329A0BCA}"/>
              </a:ext>
            </a:extLst>
          </p:cNvPr>
          <p:cNvSpPr/>
          <p:nvPr/>
        </p:nvSpPr>
        <p:spPr>
          <a:xfrm>
            <a:off x="5281613" y="3693338"/>
            <a:ext cx="566737" cy="17143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471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3135185" y="1922245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메일전달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AC6CC8-E6E4-4376-A64E-8B2573963DFB}"/>
              </a:ext>
            </a:extLst>
          </p:cNvPr>
          <p:cNvSpPr txBox="1"/>
          <p:nvPr/>
        </p:nvSpPr>
        <p:spPr>
          <a:xfrm>
            <a:off x="3135184" y="2290797"/>
            <a:ext cx="8695345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이동할 폴더에서 </a:t>
            </a:r>
            <a:r>
              <a:rPr lang="en-US" altLang="ko-KR" sz="1100" dirty="0"/>
              <a:t>(@</a:t>
            </a:r>
            <a:r>
              <a:rPr lang="ko-KR" altLang="en-US" sz="1100" dirty="0"/>
              <a:t>메일전달</a:t>
            </a:r>
            <a:r>
              <a:rPr lang="en-US" altLang="ko-KR" sz="1100" dirty="0"/>
              <a:t>)</a:t>
            </a:r>
            <a:r>
              <a:rPr lang="ko-KR" altLang="en-US" sz="1100" dirty="0"/>
              <a:t>을 선택하면 필터링에 적용된 메일이 지정해둔 메일주소로 전달이 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메일필터링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3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자신에게 수신되는 메일을 사용자 보관함</a:t>
            </a:r>
            <a:r>
              <a:rPr lang="en-US" altLang="ko-KR" sz="1100" dirty="0"/>
              <a:t>(</a:t>
            </a:r>
            <a:r>
              <a:rPr lang="ko-KR" altLang="en-US" sz="1100" dirty="0"/>
              <a:t>편지함</a:t>
            </a:r>
            <a:r>
              <a:rPr lang="en-US" altLang="ko-KR" sz="1100" dirty="0"/>
              <a:t>)</a:t>
            </a:r>
            <a:r>
              <a:rPr lang="ko-KR" altLang="en-US" sz="1100" dirty="0"/>
              <a:t>과 연결하여 분류를 하는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/>
              <a:t>추가</a:t>
            </a:r>
            <a:r>
              <a:rPr lang="en-US" altLang="ko-KR" sz="1100" dirty="0"/>
              <a:t>]</a:t>
            </a:r>
            <a:r>
              <a:rPr lang="ko-KR" altLang="en-US" sz="1100" dirty="0"/>
              <a:t>버튼을 통해서 다음과 같이 작업을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적당한 필터명을 입력합니다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- 4</a:t>
            </a:r>
            <a:r>
              <a:rPr lang="ko-KR" altLang="en-US" sz="1100" dirty="0"/>
              <a:t>가지 옵션</a:t>
            </a:r>
            <a:r>
              <a:rPr lang="en-US" altLang="ko-KR" sz="1100" dirty="0"/>
              <a:t>(</a:t>
            </a:r>
            <a:r>
              <a:rPr lang="ko-KR" altLang="en-US" sz="1100" dirty="0" err="1"/>
              <a:t>보낸사람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메일제목</a:t>
            </a:r>
            <a:r>
              <a:rPr lang="en-US" altLang="ko-KR" sz="1100" dirty="0"/>
              <a:t>, </a:t>
            </a:r>
            <a:r>
              <a:rPr lang="ko-KR" altLang="en-US" sz="1100" dirty="0"/>
              <a:t>이동할 폴더</a:t>
            </a:r>
            <a:r>
              <a:rPr lang="en-US" altLang="ko-KR" sz="1100" dirty="0"/>
              <a:t>)</a:t>
            </a:r>
            <a:r>
              <a:rPr lang="ko-KR" altLang="en-US" sz="1100" dirty="0"/>
              <a:t>에 원하는 내용을 입력합니다</a:t>
            </a:r>
            <a:r>
              <a:rPr lang="en-US" altLang="ko-KR" sz="1100" dirty="0"/>
              <a:t>. (4</a:t>
            </a:r>
            <a:r>
              <a:rPr lang="ko-KR" altLang="en-US" sz="1100" dirty="0"/>
              <a:t>가지 옵션간 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적용됩니다</a:t>
            </a:r>
            <a:r>
              <a:rPr lang="en-US" altLang="ko-KR" sz="1100" dirty="0"/>
              <a:t>.)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 필터에 적용되는 메일을 저장할 메일 폴더를 설정합니다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휴가현황은 관리자가 미리 지정해 놓은 각 </a:t>
            </a:r>
            <a:r>
              <a:rPr lang="ko-KR" altLang="en-US" sz="1050" dirty="0" err="1"/>
              <a:t>사원별</a:t>
            </a:r>
            <a:r>
              <a:rPr lang="ko-KR" altLang="en-US" sz="1050" dirty="0"/>
              <a:t> 연차설정과 다양한 휴가 코드 </a:t>
            </a:r>
            <a:r>
              <a:rPr lang="en-US" altLang="ko-KR" sz="1050" dirty="0"/>
              <a:t>(</a:t>
            </a:r>
            <a:r>
              <a:rPr lang="ko-KR" altLang="en-US" sz="1050" dirty="0"/>
              <a:t>연차</a:t>
            </a:r>
            <a:r>
              <a:rPr lang="en-US" altLang="ko-KR" sz="1050" dirty="0"/>
              <a:t>,</a:t>
            </a:r>
            <a:r>
              <a:rPr lang="ko-KR" altLang="en-US" sz="1050" dirty="0"/>
              <a:t>공가</a:t>
            </a:r>
            <a:r>
              <a:rPr lang="en-US" altLang="ko-KR" sz="1050" dirty="0"/>
              <a:t>, </a:t>
            </a:r>
            <a:r>
              <a:rPr lang="ko-KR" altLang="en-US" sz="1050" dirty="0"/>
              <a:t>경 </a:t>
            </a:r>
            <a:r>
              <a:rPr lang="ko-KR" altLang="en-US" sz="1050" dirty="0" err="1"/>
              <a:t>조휴가</a:t>
            </a:r>
            <a:r>
              <a:rPr lang="en-US" altLang="ko-KR" sz="1050" dirty="0"/>
              <a:t>, </a:t>
            </a:r>
            <a:r>
              <a:rPr lang="ko-KR" altLang="en-US" sz="1050" dirty="0"/>
              <a:t>출산휴가 등</a:t>
            </a:r>
            <a:r>
              <a:rPr lang="en-US" altLang="ko-KR" sz="1050" dirty="0"/>
              <a:t>)</a:t>
            </a:r>
            <a:r>
              <a:rPr lang="ko-KR" altLang="en-US" sz="1050" dirty="0"/>
              <a:t>등록을 통해 전자결재와 연동되어 휴가현황을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각 개인별 과 전체 사용자</a:t>
            </a:r>
            <a:r>
              <a:rPr lang="en-US" altLang="ko-KR" sz="1050" dirty="0"/>
              <a:t>(</a:t>
            </a:r>
            <a:r>
              <a:rPr lang="ko-KR" altLang="en-US" sz="1050" dirty="0"/>
              <a:t>부서별</a:t>
            </a:r>
            <a:r>
              <a:rPr lang="en-US" altLang="ko-KR" sz="1050" dirty="0"/>
              <a:t>) </a:t>
            </a:r>
            <a:r>
              <a:rPr lang="ko-KR" altLang="en-US" sz="1050" dirty="0"/>
              <a:t>에 대한 휴가 현황을 제공합니다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설정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_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CA1DB02-E965-49A8-BFAF-D7FADE597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641690"/>
            <a:ext cx="4218118" cy="40483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DB130C0D-858F-4D28-ABF9-EFB0BA2EB50C}"/>
              </a:ext>
            </a:extLst>
          </p:cNvPr>
          <p:cNvSpPr/>
          <p:nvPr/>
        </p:nvSpPr>
        <p:spPr>
          <a:xfrm>
            <a:off x="4977859" y="6478895"/>
            <a:ext cx="1044322" cy="13145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541D830-F055-46FE-9D59-BAE402D9849D}"/>
              </a:ext>
            </a:extLst>
          </p:cNvPr>
          <p:cNvSpPr/>
          <p:nvPr/>
        </p:nvSpPr>
        <p:spPr>
          <a:xfrm>
            <a:off x="3930109" y="4259570"/>
            <a:ext cx="1046704" cy="99346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12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</a:t>
            </a:r>
            <a:r>
              <a:rPr lang="en-US" altLang="ko-KR" sz="1050" dirty="0"/>
              <a:t>(</a:t>
            </a:r>
            <a:r>
              <a:rPr lang="ko-KR" altLang="en-US" sz="1050" dirty="0"/>
              <a:t>전자우편</a:t>
            </a:r>
            <a:r>
              <a:rPr lang="en-US" altLang="ko-KR" sz="1050" dirty="0"/>
              <a:t>)</a:t>
            </a:r>
            <a:r>
              <a:rPr lang="ko-KR" altLang="en-US" sz="1050" dirty="0"/>
              <a:t>은 그룹웨어 사용자가 내부 임직원 또는 외부인</a:t>
            </a:r>
            <a:r>
              <a:rPr lang="en-US" altLang="ko-KR" sz="1050" dirty="0"/>
              <a:t>(</a:t>
            </a:r>
            <a:r>
              <a:rPr lang="ko-KR" altLang="en-US" sz="1050" dirty="0"/>
              <a:t>거래처</a:t>
            </a:r>
            <a:r>
              <a:rPr lang="en-US" altLang="ko-KR" sz="1050" dirty="0"/>
              <a:t>, </a:t>
            </a:r>
            <a:r>
              <a:rPr lang="ko-KR" altLang="en-US" sz="1050" dirty="0"/>
              <a:t>지인 등</a:t>
            </a:r>
            <a:r>
              <a:rPr lang="en-US" altLang="ko-KR" sz="1050" dirty="0"/>
              <a:t>)</a:t>
            </a:r>
            <a:r>
              <a:rPr lang="ko-KR" altLang="en-US" sz="1050" dirty="0"/>
              <a:t>과 의사소통을 하기 위한 통신 수단 기능을 제공합니다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67E7FAC-AE27-4B69-85F9-8409B7A36C1A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 개요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FA34B-382F-465A-9E58-0E5E9115EC1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0A43BE7-6827-42D6-817E-8ACF0AA33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493" y="1344191"/>
            <a:ext cx="7624127" cy="47022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844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보내는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기본은 </a:t>
            </a:r>
            <a:r>
              <a:rPr lang="en-US" altLang="ko-KR" sz="1100" dirty="0"/>
              <a:t>[</a:t>
            </a:r>
            <a:r>
              <a:rPr lang="ko-KR" altLang="en-US" sz="1100" dirty="0"/>
              <a:t>메일 </a:t>
            </a:r>
            <a:r>
              <a:rPr lang="en-US" altLang="ko-KR" sz="1100" dirty="0"/>
              <a:t>id@</a:t>
            </a:r>
            <a:r>
              <a:rPr lang="ko-KR" altLang="en-US" sz="1100" dirty="0"/>
              <a:t>고객사 도메인명</a:t>
            </a:r>
            <a:r>
              <a:rPr lang="en-US" altLang="ko-KR" sz="1100" dirty="0"/>
              <a:t>]</a:t>
            </a:r>
            <a:r>
              <a:rPr lang="ko-KR" altLang="en-US" sz="1100" dirty="0"/>
              <a:t>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[My&gt;</a:t>
            </a:r>
            <a:r>
              <a:rPr lang="ko-KR" altLang="en-US" sz="1100" dirty="0"/>
              <a:t>환경설정</a:t>
            </a:r>
            <a:r>
              <a:rPr lang="en-US" altLang="ko-KR" sz="1100" dirty="0"/>
              <a:t>&gt;</a:t>
            </a:r>
            <a:r>
              <a:rPr lang="ko-KR" altLang="en-US" sz="1100" dirty="0"/>
              <a:t>설정</a:t>
            </a:r>
            <a:r>
              <a:rPr lang="en-US" altLang="ko-KR" sz="1100" dirty="0"/>
              <a:t>&gt;</a:t>
            </a:r>
            <a:r>
              <a:rPr lang="ko-KR" altLang="en-US" sz="1100" dirty="0"/>
              <a:t>메일</a:t>
            </a:r>
            <a:r>
              <a:rPr lang="en-US" altLang="ko-KR" sz="1100" dirty="0"/>
              <a:t>&gt;</a:t>
            </a:r>
            <a:r>
              <a:rPr lang="ko-KR" altLang="en-US" sz="1100" dirty="0"/>
              <a:t>메일옵션</a:t>
            </a:r>
            <a:r>
              <a:rPr lang="en-US" altLang="ko-KR" sz="1100" dirty="0"/>
              <a:t>&gt;</a:t>
            </a:r>
            <a:r>
              <a:rPr lang="ko-KR" altLang="en-US" sz="1100" dirty="0"/>
              <a:t>표시메일</a:t>
            </a:r>
            <a:r>
              <a:rPr lang="en-US" altLang="ko-KR" sz="1100" dirty="0"/>
              <a:t>]</a:t>
            </a:r>
            <a:r>
              <a:rPr lang="ko-KR" altLang="en-US" sz="1100" dirty="0"/>
              <a:t>에서 추가</a:t>
            </a:r>
            <a:r>
              <a:rPr lang="en-US" altLang="ko-KR" sz="1100" dirty="0"/>
              <a:t>, </a:t>
            </a:r>
            <a:r>
              <a:rPr lang="ko-KR" altLang="en-US" sz="1100" dirty="0"/>
              <a:t>삭제 등 미리 설정할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89E43E6-CD78-4D14-B98F-1B37DB6EE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3" y="1327450"/>
            <a:ext cx="6751704" cy="51153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223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수신자 이름 또는 </a:t>
            </a:r>
            <a:r>
              <a:rPr lang="en-US" altLang="ko-KR" sz="1100" dirty="0"/>
              <a:t>email </a:t>
            </a:r>
            <a:r>
              <a:rPr lang="ko-KR" altLang="en-US" sz="1100" dirty="0"/>
              <a:t>주소를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 등록된 사용자인 경우에는 이메일 주소 이외에 주소록에 등록된 이름으로 직접 입력으로 지정할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그룹웨어 사용자들은 주소록에 등록되어 있지 않아도 이름을 직접 입력하여 지정할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 저장된 내용이 동명이 있을 경우 받는 사람에 이름을 입력하면 아래와 같은 화면이 나타납니다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E642D81-6476-4DD4-9F6B-9B986D6E9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769893"/>
            <a:ext cx="5827821" cy="16126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379E3E4E-CEA0-4F75-A319-104F6DBFD21B}"/>
              </a:ext>
            </a:extLst>
          </p:cNvPr>
          <p:cNvSpPr/>
          <p:nvPr/>
        </p:nvSpPr>
        <p:spPr>
          <a:xfrm>
            <a:off x="4129805" y="2160583"/>
            <a:ext cx="2794870" cy="114776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1E7612-630C-4A25-AD42-68DA53D448AC}"/>
              </a:ext>
            </a:extLst>
          </p:cNvPr>
          <p:cNvSpPr txBox="1"/>
          <p:nvPr/>
        </p:nvSpPr>
        <p:spPr>
          <a:xfrm>
            <a:off x="3135183" y="3527616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지정된 수신자를 제거하는 방법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 </a:t>
            </a:r>
            <a:r>
              <a:rPr lang="en-US" altLang="ko-KR" sz="1100" dirty="0"/>
              <a:t>- </a:t>
            </a:r>
            <a:r>
              <a:rPr lang="ko-KR" altLang="en-US" sz="1100" dirty="0"/>
              <a:t>수신자로 입력된 주소 뒤에 </a:t>
            </a:r>
            <a:r>
              <a:rPr lang="en-US" altLang="ko-KR" sz="1100" dirty="0"/>
              <a:t>X </a:t>
            </a:r>
            <a:r>
              <a:rPr lang="ko-KR" altLang="en-US" sz="1100" dirty="0"/>
              <a:t>를 클릭하여 삭제할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EB4DA07-95B2-4C94-8711-C58AB7DF3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2" y="4240125"/>
            <a:ext cx="6182382" cy="6366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BF426D58-5F60-4CD9-BAFF-181514228F03}"/>
              </a:ext>
            </a:extLst>
          </p:cNvPr>
          <p:cNvSpPr/>
          <p:nvPr/>
        </p:nvSpPr>
        <p:spPr>
          <a:xfrm>
            <a:off x="7246615" y="4623207"/>
            <a:ext cx="147167" cy="14405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ADC431-A169-4FF7-8D56-1228E1F11632}"/>
              </a:ext>
            </a:extLst>
          </p:cNvPr>
          <p:cNvSpPr txBox="1"/>
          <p:nvPr/>
        </p:nvSpPr>
        <p:spPr>
          <a:xfrm>
            <a:off x="3135183" y="4999064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지정된 수신자 주소형식 체크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 </a:t>
            </a:r>
            <a:r>
              <a:rPr lang="en-US" altLang="ko-KR" sz="1100" dirty="0"/>
              <a:t>- </a:t>
            </a:r>
            <a:r>
              <a:rPr lang="ko-KR" altLang="en-US" sz="1100" dirty="0"/>
              <a:t>아래와 같이 수신자</a:t>
            </a:r>
            <a:r>
              <a:rPr lang="en-US" altLang="ko-KR" sz="1100" dirty="0"/>
              <a:t>(</a:t>
            </a:r>
            <a:r>
              <a:rPr lang="ko-KR" altLang="en-US" sz="1100" dirty="0" err="1"/>
              <a:t>받는사람</a:t>
            </a:r>
            <a:r>
              <a:rPr lang="en-US" altLang="ko-KR" sz="1100" dirty="0"/>
              <a:t>, </a:t>
            </a:r>
            <a:r>
              <a:rPr lang="ko-KR" altLang="en-US" sz="1100" dirty="0"/>
              <a:t>참조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비밀참조</a:t>
            </a:r>
            <a:r>
              <a:rPr lang="en-US" altLang="ko-KR" sz="1100" dirty="0"/>
              <a:t>)</a:t>
            </a:r>
            <a:r>
              <a:rPr lang="ko-KR" altLang="en-US" sz="1100" dirty="0"/>
              <a:t>에 메일주소 형식을 체크하여 메일주소 형식에 맞지 않으면 붉은색으로 표시되며 메일이 발송되지 않습니다</a:t>
            </a:r>
            <a:r>
              <a:rPr lang="en-US" altLang="ko-KR" sz="1100" dirty="0"/>
              <a:t>. 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64C5D27D-5FA9-406F-A48D-9B5A71EFD0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2" y="5914279"/>
            <a:ext cx="5325646" cy="6469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54868C7B-7460-4886-9DAC-9AF8EAC063AB}"/>
              </a:ext>
            </a:extLst>
          </p:cNvPr>
          <p:cNvSpPr/>
          <p:nvPr/>
        </p:nvSpPr>
        <p:spPr>
          <a:xfrm>
            <a:off x="4033045" y="6276181"/>
            <a:ext cx="577055" cy="2230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214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받는 사람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주소록에서 수신자 지정 </a:t>
            </a:r>
            <a:r>
              <a:rPr lang="en-US" altLang="ko-KR" sz="1100" dirty="0"/>
              <a:t>- </a:t>
            </a:r>
            <a:r>
              <a:rPr lang="ko-KR" altLang="en-US" sz="1100" dirty="0"/>
              <a:t>주소록</a:t>
            </a:r>
            <a:r>
              <a:rPr lang="en-US" altLang="ko-KR" sz="1100" dirty="0"/>
              <a:t>(</a:t>
            </a:r>
            <a:r>
              <a:rPr lang="ko-KR" altLang="en-US" sz="1100" dirty="0"/>
              <a:t>개인</a:t>
            </a:r>
            <a:r>
              <a:rPr lang="en-US" altLang="ko-KR" sz="1100" dirty="0"/>
              <a:t>,</a:t>
            </a:r>
            <a:r>
              <a:rPr lang="ko-KR" altLang="en-US" sz="1100" dirty="0"/>
              <a:t>공개</a:t>
            </a:r>
            <a:r>
              <a:rPr lang="en-US" altLang="ko-KR" sz="1100" dirty="0"/>
              <a:t>)</a:t>
            </a:r>
            <a:r>
              <a:rPr lang="ko-KR" altLang="en-US" sz="1100" dirty="0"/>
              <a:t>을 활용하여 수신자를 지정할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조직도에서 상위 부서를 지정하면 해당부서 이하 모든 사용자에게 메일이 발송됩니다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위와 같은 화면에서 왼쪽의 </a:t>
            </a:r>
            <a:r>
              <a:rPr lang="en-US" altLang="ko-KR" sz="1100" dirty="0"/>
              <a:t>[</a:t>
            </a:r>
            <a:r>
              <a:rPr lang="ko-KR" altLang="en-US" sz="1100" dirty="0" err="1"/>
              <a:t>내그룹</a:t>
            </a:r>
            <a:r>
              <a:rPr lang="ko-KR" altLang="en-US" sz="1100" dirty="0"/>
              <a:t> </a:t>
            </a:r>
            <a:r>
              <a:rPr lang="en-US" altLang="ko-KR" sz="1100" dirty="0"/>
              <a:t>| </a:t>
            </a:r>
            <a:r>
              <a:rPr lang="ko-KR" altLang="en-US" sz="1100" dirty="0"/>
              <a:t>조직도 </a:t>
            </a:r>
            <a:r>
              <a:rPr lang="en-US" altLang="ko-KR" sz="1100" dirty="0"/>
              <a:t>| </a:t>
            </a:r>
            <a:r>
              <a:rPr lang="ko-KR" altLang="en-US" sz="1100" dirty="0"/>
              <a:t>내주소록 </a:t>
            </a:r>
            <a:r>
              <a:rPr lang="en-US" altLang="ko-KR" sz="1100" dirty="0"/>
              <a:t>| </a:t>
            </a:r>
            <a:r>
              <a:rPr lang="ko-KR" altLang="en-US" sz="1100" dirty="0"/>
              <a:t>공유주소록</a:t>
            </a:r>
            <a:r>
              <a:rPr lang="en-US" altLang="ko-KR" sz="1100" dirty="0"/>
              <a:t>] </a:t>
            </a:r>
            <a:r>
              <a:rPr lang="ko-KR" altLang="en-US" sz="1100" dirty="0"/>
              <a:t>중 원하는 주소록을 선택한 후 나타난 주소록 목록에서 선택하여 추가하고 싶은 부분에 각각 추가하여 주면 되며</a:t>
            </a:r>
            <a:r>
              <a:rPr lang="en-US" altLang="ko-KR" sz="1100" dirty="0"/>
              <a:t>, </a:t>
            </a:r>
            <a:r>
              <a:rPr lang="ko-KR" altLang="en-US" sz="1100" dirty="0"/>
              <a:t>선택한 주소록 외에 직접 입력하여 추가할 수도 있습니다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75C0EAE-7C82-4121-A2C4-6732C6A18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764358"/>
            <a:ext cx="5777590" cy="38797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734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참조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받는사람의</a:t>
            </a:r>
            <a:r>
              <a:rPr lang="ko-KR" altLang="en-US" sz="1100" dirty="0"/>
              <a:t> </a:t>
            </a:r>
            <a:r>
              <a:rPr lang="en-US" altLang="ko-KR" sz="1100" dirty="0"/>
              <a:t>+ </a:t>
            </a:r>
            <a:r>
              <a:rPr lang="ko-KR" altLang="en-US" sz="1100" dirty="0"/>
              <a:t>버튼을 누를 시 참조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비밀참조가</a:t>
            </a:r>
            <a:r>
              <a:rPr lang="ko-KR" altLang="en-US" sz="1100" dirty="0"/>
              <a:t> 표시됩니다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다른 사람에게 메일을 함께 보내고 싶을 때 이곳에 함께 보내고자 하는 사람의 메일주소를 직접 입력하거나 위와 같이 주소록 버튼을 이용해 추가할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참조자는 수신자 목록에 표시 됩니다</a:t>
            </a:r>
            <a:r>
              <a:rPr lang="en-US" altLang="ko-KR" sz="1100" dirty="0"/>
              <a:t>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그룹웨어 내부 사용자 및 외부인에게 편지를 보내기 위한 작성 화면입니다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편지쓰기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D0266C-B589-4E92-9B16-1A1BCC9E3B07}"/>
              </a:ext>
            </a:extLst>
          </p:cNvPr>
          <p:cNvSpPr txBox="1"/>
          <p:nvPr/>
        </p:nvSpPr>
        <p:spPr>
          <a:xfrm>
            <a:off x="3135184" y="1723072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첨부파일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773959-EA7E-408C-8590-3FF98445F17B}"/>
              </a:ext>
            </a:extLst>
          </p:cNvPr>
          <p:cNvSpPr txBox="1"/>
          <p:nvPr/>
        </p:nvSpPr>
        <p:spPr>
          <a:xfrm>
            <a:off x="3135183" y="2091624"/>
            <a:ext cx="8695344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첨부파일이 있는 경우 첨부파일을 모두 포함해서 메일로 발송하지 않고</a:t>
            </a:r>
            <a:r>
              <a:rPr lang="en-US" altLang="ko-KR" sz="1100" dirty="0"/>
              <a:t>, </a:t>
            </a:r>
            <a:r>
              <a:rPr lang="ko-KR" altLang="en-US" sz="1100" dirty="0"/>
              <a:t>메일본문 상단 또는 하단에 첨부파일 이름만 제공되어서 다운만 받도록 하고</a:t>
            </a:r>
            <a:r>
              <a:rPr lang="en-US" altLang="ko-KR" sz="1100" dirty="0"/>
              <a:t>, </a:t>
            </a:r>
            <a:r>
              <a:rPr lang="ko-KR" altLang="en-US" sz="1100" dirty="0"/>
              <a:t>서버에서는 첨부파일 </a:t>
            </a:r>
            <a:r>
              <a:rPr lang="en-US" altLang="ko-KR" sz="1100" dirty="0"/>
              <a:t>1</a:t>
            </a:r>
            <a:r>
              <a:rPr lang="ko-KR" altLang="en-US" sz="1100" dirty="0"/>
              <a:t>개 만을 별도 보관해두고 수신 자들이 다운로드를 받을 수 있도록 하는 기능입니다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받은 첨부파일은 빠른 조회로 모두 조회가 가능합니다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메일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일정</a:t>
            </a:r>
            <a:r>
              <a:rPr lang="en-US" altLang="ko-KR" sz="1100" dirty="0"/>
              <a:t>, </a:t>
            </a:r>
            <a:r>
              <a:rPr lang="ko-KR" altLang="en-US" sz="1100" dirty="0"/>
              <a:t>문서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파일함</a:t>
            </a:r>
            <a:r>
              <a:rPr lang="en-US" altLang="ko-KR" sz="1100" dirty="0"/>
              <a:t>, </a:t>
            </a:r>
            <a:r>
              <a:rPr lang="ko-KR" altLang="en-US" sz="1100" dirty="0"/>
              <a:t>자원</a:t>
            </a:r>
            <a:r>
              <a:rPr lang="en-US" altLang="ko-KR" sz="1100" dirty="0"/>
              <a:t>, </a:t>
            </a:r>
            <a:r>
              <a:rPr lang="ko-KR" altLang="en-US" sz="1100" dirty="0"/>
              <a:t>설문에서 빠른 조회가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기능은 다운로드 할 수 있는 기간에 대한 제한이 있을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관리자가 설정하기에 관리자에게 문의 바람</a:t>
            </a:r>
            <a:r>
              <a:rPr lang="en-US" altLang="ko-KR" sz="11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1D1233-2FB2-42BE-B6CA-1E00F511D5EE}"/>
              </a:ext>
            </a:extLst>
          </p:cNvPr>
          <p:cNvSpPr txBox="1"/>
          <p:nvPr/>
        </p:nvSpPr>
        <p:spPr>
          <a:xfrm>
            <a:off x="3135182" y="4162668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전송옵션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387D53-CCEC-4549-BFCF-C21D24872502}"/>
              </a:ext>
            </a:extLst>
          </p:cNvPr>
          <p:cNvSpPr txBox="1"/>
          <p:nvPr/>
        </p:nvSpPr>
        <p:spPr>
          <a:xfrm>
            <a:off x="3135181" y="4531220"/>
            <a:ext cx="8695344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송신저장 </a:t>
            </a:r>
            <a:r>
              <a:rPr lang="en-US" altLang="ko-KR" sz="1100" dirty="0"/>
              <a:t>: </a:t>
            </a:r>
            <a:r>
              <a:rPr lang="ko-KR" altLang="en-US" sz="1100" dirty="0"/>
              <a:t>본 메일을 발송한 후에 보낸 편지함에 저장할 것인가를 결정합니다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개별발송 </a:t>
            </a:r>
            <a:r>
              <a:rPr lang="en-US" altLang="ko-KR" sz="1100" dirty="0"/>
              <a:t>: </a:t>
            </a:r>
            <a:r>
              <a:rPr lang="ko-KR" altLang="en-US" sz="1100" dirty="0"/>
              <a:t>수신자가 여러 명인 경우 본 체크 없이 발송하면 수신자들이 본 메일을 누구와 같이 수신하 게 되었는지를 알게 됩니다</a:t>
            </a:r>
            <a:r>
              <a:rPr lang="en-US" altLang="ko-KR" sz="1100" dirty="0"/>
              <a:t>.  </a:t>
            </a:r>
            <a:r>
              <a:rPr lang="ko-KR" altLang="en-US" sz="1100" dirty="0"/>
              <a:t>본 체크를 하게 되면 발송자가 수신자 </a:t>
            </a:r>
            <a:r>
              <a:rPr lang="en-US" altLang="ko-KR" sz="1100" dirty="0"/>
              <a:t>1</a:t>
            </a:r>
            <a:r>
              <a:rPr lang="ko-KR" altLang="en-US" sz="1100" dirty="0"/>
              <a:t>인에게만 발송한 것으로 처리합니다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회신요청 </a:t>
            </a:r>
            <a:r>
              <a:rPr lang="en-US" altLang="ko-KR" sz="1100" dirty="0"/>
              <a:t>: </a:t>
            </a:r>
            <a:r>
              <a:rPr lang="ko-KR" altLang="en-US" sz="1100" dirty="0"/>
              <a:t>메일 작성 시 수신된</a:t>
            </a:r>
            <a:r>
              <a:rPr lang="en-US" altLang="ko-KR" sz="1100" dirty="0"/>
              <a:t>(</a:t>
            </a:r>
            <a:r>
              <a:rPr lang="ko-KR" altLang="en-US" sz="1100" dirty="0"/>
              <a:t>사내</a:t>
            </a:r>
            <a:r>
              <a:rPr lang="en-US" altLang="ko-KR" sz="1100" dirty="0"/>
              <a:t>) </a:t>
            </a:r>
            <a:r>
              <a:rPr lang="ko-KR" altLang="en-US" sz="1100" dirty="0"/>
              <a:t>사용자에게 제목에 ‘회신요청’ 표시와 더불어 수신된 메일 </a:t>
            </a:r>
            <a:r>
              <a:rPr lang="ko-KR" altLang="en-US" sz="1100" dirty="0" err="1"/>
              <a:t>조회시</a:t>
            </a:r>
            <a:r>
              <a:rPr lang="ko-KR" altLang="en-US" sz="1100" dirty="0"/>
              <a:t> ‘송신자가 회신요청을 하였습니다</a:t>
            </a:r>
            <a:r>
              <a:rPr lang="en-US" altLang="ko-KR" sz="1100" dirty="0"/>
              <a:t>.’ </a:t>
            </a:r>
            <a:r>
              <a:rPr lang="ko-KR" altLang="en-US" sz="1100" dirty="0"/>
              <a:t>라는 알림 팝업표시 </a:t>
            </a:r>
            <a:r>
              <a:rPr lang="en-US" altLang="ko-KR" sz="1100" dirty="0"/>
              <a:t>(</a:t>
            </a:r>
            <a:r>
              <a:rPr lang="ko-KR" altLang="en-US" sz="1100" dirty="0"/>
              <a:t>단</a:t>
            </a:r>
            <a:r>
              <a:rPr lang="en-US" altLang="ko-KR" sz="1100" dirty="0"/>
              <a:t>, </a:t>
            </a:r>
            <a:r>
              <a:rPr lang="ko-KR" altLang="en-US" sz="1100" dirty="0"/>
              <a:t>사내 사용자에게서 발송된 메일만 동작하며 아웃룩과 외부 수신자는 제외</a:t>
            </a:r>
            <a:r>
              <a:rPr lang="en-US" altLang="ko-KR" sz="1100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7510B0-6D0B-4EE9-9F72-77DC1C182B5E}"/>
              </a:ext>
            </a:extLst>
          </p:cNvPr>
          <p:cNvSpPr txBox="1"/>
          <p:nvPr/>
        </p:nvSpPr>
        <p:spPr>
          <a:xfrm>
            <a:off x="3135181" y="595405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예약발송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9130F6-0C5B-4091-85B0-353088C1ADA1}"/>
              </a:ext>
            </a:extLst>
          </p:cNvPr>
          <p:cNvSpPr txBox="1"/>
          <p:nvPr/>
        </p:nvSpPr>
        <p:spPr>
          <a:xfrm>
            <a:off x="3135180" y="6322602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작성중인 메일을 즉시 발송이 아닌 예약해서 향후에 발송할 경우에 체크박스를 선택하여 날짜와 시간 을 설정할 수 있습니다</a:t>
            </a:r>
            <a:endParaRPr lang="en-US" altLang="ko-KR" sz="11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3700848-FA23-47CB-88E9-C2EB4D62D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3358290"/>
            <a:ext cx="3086100" cy="5429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759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읽지않음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/ 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임시보관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3E820D-E6F4-40A4-AF17-ED4A679F7D37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읽지않음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전체 메일에서 읽지 않은 메일 수를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별표편지함으로</a:t>
            </a:r>
            <a:r>
              <a:rPr lang="ko-KR" altLang="en-US" sz="1100" dirty="0"/>
              <a:t> 중요메일로 표시해 둔 메일만 보여줍니다</a:t>
            </a:r>
            <a:r>
              <a:rPr lang="en-US" altLang="ko-KR" sz="11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읽지않음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 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임시보관에 대한 설명입니다</a:t>
            </a: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_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메뉴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502D0D-4442-4F60-BA72-DB431FD05ED8}"/>
              </a:ext>
            </a:extLst>
          </p:cNvPr>
          <p:cNvSpPr txBox="1"/>
          <p:nvPr/>
        </p:nvSpPr>
        <p:spPr>
          <a:xfrm>
            <a:off x="3135183" y="4589160"/>
            <a:ext cx="8695344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임시보관 </a:t>
            </a:r>
            <a:r>
              <a:rPr lang="en-US" altLang="ko-KR" sz="1100" dirty="0"/>
              <a:t>: </a:t>
            </a:r>
            <a:r>
              <a:rPr lang="ko-KR" altLang="en-US" sz="1100" dirty="0"/>
              <a:t>편지쓰기 중 임시 저장한 메일만 보여줍니다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              </a:t>
            </a:r>
            <a:r>
              <a:rPr lang="ko-KR" altLang="en-US" sz="1100" dirty="0"/>
              <a:t>임시 저장된 메일은 해당 제목을 클릭한 후에 추가 작성을 한 후 바로 발송할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 </a:t>
            </a:r>
            <a:r>
              <a:rPr lang="en-US" altLang="ko-KR" sz="1100" dirty="0"/>
              <a:t>: </a:t>
            </a:r>
            <a:r>
              <a:rPr lang="ko-KR" altLang="en-US" sz="1100" dirty="0"/>
              <a:t>메일에 관한 설정을 할 수 있습니다</a:t>
            </a:r>
            <a:endParaRPr lang="en-US" altLang="ko-KR" sz="11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D814A0C-08DE-4FDB-9107-7C57973AB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947630"/>
            <a:ext cx="6127043" cy="15066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44C5442B-9535-49E6-B834-F2610E7AA593}"/>
              </a:ext>
            </a:extLst>
          </p:cNvPr>
          <p:cNvSpPr/>
          <p:nvPr/>
        </p:nvSpPr>
        <p:spPr>
          <a:xfrm>
            <a:off x="3504933" y="3881571"/>
            <a:ext cx="164573" cy="16424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E9F6813-1A92-4238-ABE9-759A9D01B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1276239"/>
            <a:ext cx="1877813" cy="1558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CB4376DD-CFDC-4FE1-A75F-3647E2558DCD}"/>
              </a:ext>
            </a:extLst>
          </p:cNvPr>
          <p:cNvSpPr/>
          <p:nvPr/>
        </p:nvSpPr>
        <p:spPr>
          <a:xfrm>
            <a:off x="3619233" y="2151831"/>
            <a:ext cx="426987" cy="57612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36896A6A-34DD-47FA-936A-8FD13AC96B74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3595689" y="2727960"/>
            <a:ext cx="237038" cy="1053465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556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050" dirty="0"/>
              <a:t>사내메일 함은 수신된 메일중에서 내부 사용자들에게 받은 메일만 별도 분리되어 제공되는 편지함 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사내메일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FE07B1-DC9E-49BD-9EB0-7A09FB7A81A0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사내메일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67B7BE5-FC45-455E-ADFE-7F60CE15E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493" y="1344191"/>
            <a:ext cx="7624127" cy="45693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359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13386</TotalTime>
  <Words>1758</Words>
  <Application>Microsoft Office PowerPoint</Application>
  <PresentationFormat>와이드스크린</PresentationFormat>
  <Paragraphs>203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0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410</cp:revision>
  <dcterms:created xsi:type="dcterms:W3CDTF">2021-01-26T03:26:19Z</dcterms:created>
  <dcterms:modified xsi:type="dcterms:W3CDTF">2021-11-25T02:02:18Z</dcterms:modified>
</cp:coreProperties>
</file>