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8" r:id="rId3"/>
    <p:sldId id="355" r:id="rId4"/>
    <p:sldId id="322" r:id="rId5"/>
    <p:sldId id="356" r:id="rId6"/>
    <p:sldId id="357" r:id="rId7"/>
    <p:sldId id="358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81" r:id="rId22"/>
    <p:sldId id="373" r:id="rId23"/>
    <p:sldId id="382" r:id="rId24"/>
    <p:sldId id="374" r:id="rId25"/>
    <p:sldId id="375" r:id="rId26"/>
    <p:sldId id="376" r:id="rId27"/>
    <p:sldId id="377" r:id="rId28"/>
    <p:sldId id="378" r:id="rId29"/>
    <p:sldId id="383" r:id="rId30"/>
    <p:sldId id="384" r:id="rId31"/>
    <p:sldId id="380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77" autoAdjust="0"/>
    <p:restoredTop sz="95850" autoAdjust="0"/>
  </p:normalViewPr>
  <p:slideViewPr>
    <p:cSldViewPr snapToGrid="0">
      <p:cViewPr varScale="1">
        <p:scale>
          <a:sx n="96" d="100"/>
          <a:sy n="96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=""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=""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=""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=""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=""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=""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=""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=""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=""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2021-07-13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2021.04.09</a:t>
            </a:r>
            <a:endParaRPr lang="ko-KR" altLang="en-US" sz="10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17459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보안등급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543143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결재문서의 보안 등급을 선택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기본적으로 부서함을 통해 같은 부서내의 결재 문서들을 열람할 수 있으나 문서에 설정된 보안등급이 개인의 보안등급 보다 높을 경우 결재 문서를 열람할 수 없습니다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보안등급은 관리자가 각 사용자마다 부여하는 </a:t>
            </a:r>
            <a:r>
              <a:rPr lang="en-US" altLang="ko-KR" sz="1100" dirty="0"/>
              <a:t>1/2/3/4/5 </a:t>
            </a:r>
            <a:r>
              <a:rPr lang="ko-KR" altLang="en-US" sz="1100" dirty="0"/>
              <a:t>등급을 기준으로 하여 조회하는 등급을 설정하는 기능으로서</a:t>
            </a:r>
            <a:r>
              <a:rPr lang="en-US" altLang="ko-KR" sz="1100" dirty="0"/>
              <a:t>, </a:t>
            </a:r>
            <a:r>
              <a:rPr lang="ko-KR" altLang="en-US" sz="1100" dirty="0"/>
              <a:t>설정 등급 이상만 조회가 가능합니다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즉</a:t>
            </a:r>
            <a:r>
              <a:rPr lang="en-US" altLang="ko-KR" sz="1100" dirty="0"/>
              <a:t>, 4</a:t>
            </a:r>
            <a:r>
              <a:rPr lang="ko-KR" altLang="en-US" sz="1100" dirty="0"/>
              <a:t>등급으로 설정된 문서의 경우 부서함에서 </a:t>
            </a:r>
            <a:r>
              <a:rPr lang="en-US" altLang="ko-KR" sz="1100" dirty="0"/>
              <a:t>1/23/4/ </a:t>
            </a:r>
            <a:r>
              <a:rPr lang="ko-KR" altLang="en-US" sz="1100" dirty="0"/>
              <a:t>등급만 조회가 가능해 집니다</a:t>
            </a:r>
            <a:r>
              <a:rPr lang="en-US" altLang="ko-KR" sz="110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대외비에 체크되어 </a:t>
            </a:r>
            <a:r>
              <a:rPr lang="ko-KR" altLang="en-US" sz="1100" dirty="0" err="1"/>
              <a:t>상신된</a:t>
            </a:r>
            <a:r>
              <a:rPr lang="ko-KR" altLang="en-US" sz="1100" dirty="0"/>
              <a:t> 결재문서는 같은 부서내의 사람들일 지라도 결재 문서를 열람하지 못하고 결재 라인에 등록된 사람과 참조자로 지정된 사람들만 결재 문서를 열람할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72AE1FE-5AA4-40EE-8074-9E73DA7F240D}"/>
              </a:ext>
            </a:extLst>
          </p:cNvPr>
          <p:cNvSpPr txBox="1"/>
          <p:nvPr/>
        </p:nvSpPr>
        <p:spPr>
          <a:xfrm>
            <a:off x="3135185" y="267821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보존기간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40166A82-860C-42E8-AD45-57300F7EC623}"/>
              </a:ext>
            </a:extLst>
          </p:cNvPr>
          <p:cNvSpPr txBox="1"/>
          <p:nvPr/>
        </p:nvSpPr>
        <p:spPr>
          <a:xfrm>
            <a:off x="3135184" y="3046767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문서의 보존 기간을 설정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보존기간이 만료된 문서들은 ‘만료함’ 으로 이관됩니다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보존기간이 만료된 문서는 일반 사용자는 조회할 수 없으며</a:t>
            </a:r>
            <a:r>
              <a:rPr lang="en-US" altLang="ko-KR" sz="1100" dirty="0"/>
              <a:t>, </a:t>
            </a:r>
            <a:r>
              <a:rPr lang="ko-KR" altLang="en-US" sz="1100" dirty="0"/>
              <a:t>관리자</a:t>
            </a:r>
            <a:r>
              <a:rPr lang="en-US" altLang="ko-KR" sz="1100" dirty="0"/>
              <a:t>(</a:t>
            </a:r>
            <a:r>
              <a:rPr lang="ko-KR" altLang="en-US" sz="1100" dirty="0"/>
              <a:t>또는 권한 </a:t>
            </a:r>
            <a:r>
              <a:rPr lang="ko-KR" altLang="en-US" sz="1100" dirty="0" err="1"/>
              <a:t>부여자</a:t>
            </a:r>
            <a:r>
              <a:rPr lang="en-US" altLang="ko-KR" sz="1100" dirty="0"/>
              <a:t>)</a:t>
            </a:r>
            <a:r>
              <a:rPr lang="ko-KR" altLang="en-US" sz="1100" dirty="0"/>
              <a:t>만 만료함에서 조회가 가능합니다</a:t>
            </a:r>
            <a:r>
              <a:rPr lang="en-US" altLang="ko-KR" sz="1100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4F09FE29-4D0B-40BF-A2BF-34ACA531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3831628"/>
            <a:ext cx="7486650" cy="2057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7E5FE6F5-F0BC-497B-9371-4821FBA989F1}"/>
              </a:ext>
            </a:extLst>
          </p:cNvPr>
          <p:cNvSpPr/>
          <p:nvPr/>
        </p:nvSpPr>
        <p:spPr>
          <a:xfrm>
            <a:off x="3132486" y="3895045"/>
            <a:ext cx="630217" cy="27048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8D7FA002-6FFC-43EE-9A56-E0DC43C6074B}"/>
              </a:ext>
            </a:extLst>
          </p:cNvPr>
          <p:cNvSpPr/>
          <p:nvPr/>
        </p:nvSpPr>
        <p:spPr>
          <a:xfrm>
            <a:off x="8976238" y="3909178"/>
            <a:ext cx="793237" cy="2476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6A5B5413-D333-4263-B4BB-2D96FBAFE3A9}"/>
              </a:ext>
            </a:extLst>
          </p:cNvPr>
          <p:cNvSpPr/>
          <p:nvPr/>
        </p:nvSpPr>
        <p:spPr>
          <a:xfrm>
            <a:off x="9816819" y="3909178"/>
            <a:ext cx="730531" cy="2476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895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117463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수신부서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543182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수신부서는 결재가 완료된 후에 결재 문서를 수신할 부서를 지정하여 수신 부서에서 이 결재 문서에 수신처의 결재 라인을 지정해서 결재를 받을 수 있도록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기안작성시에 지정할 수도 있지만 결재가 완료되어 승인된 문서를 조회하면 그때 </a:t>
            </a:r>
            <a:r>
              <a:rPr lang="ko-KR" altLang="en-US" sz="1100" dirty="0" err="1"/>
              <a:t>부서발신</a:t>
            </a:r>
            <a:r>
              <a:rPr lang="ko-KR" altLang="en-US" sz="1100" dirty="0"/>
              <a:t> 수신 부서를 지정할 수도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참조자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참조자는 ‘스크랩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공유</a:t>
            </a:r>
            <a:r>
              <a:rPr lang="en-US" altLang="ko-KR" sz="1100" dirty="0"/>
              <a:t>)’ </a:t>
            </a:r>
            <a:r>
              <a:rPr lang="ko-KR" altLang="en-US" sz="1100" dirty="0"/>
              <a:t>와는 달리 결재 진행중인 문서를 조회할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결재 진행 현황을 확인할 수 있습니다</a:t>
            </a:r>
            <a:r>
              <a:rPr lang="en-US" altLang="ko-KR" sz="1100" dirty="0"/>
              <a:t>. </a:t>
            </a:r>
            <a:r>
              <a:rPr lang="ko-KR" altLang="en-US" sz="1100" dirty="0"/>
              <a:t>승인</a:t>
            </a:r>
            <a:r>
              <a:rPr lang="en-US" altLang="ko-KR" sz="1100" dirty="0"/>
              <a:t>/ </a:t>
            </a:r>
            <a:r>
              <a:rPr lang="ko-KR" altLang="en-US" sz="1100" dirty="0"/>
              <a:t>반려의 권한은 없지만 의견을 작성할 수는 있습니다</a:t>
            </a:r>
            <a:r>
              <a:rPr lang="en-US" altLang="ko-KR" sz="1100" dirty="0"/>
              <a:t>. </a:t>
            </a:r>
            <a:r>
              <a:rPr lang="ko-KR" altLang="en-US" sz="1100" dirty="0"/>
              <a:t>참조자로 수신한 문서는 개인함 </a:t>
            </a:r>
            <a:r>
              <a:rPr lang="en-US" altLang="ko-KR" sz="1100" dirty="0"/>
              <a:t>-&gt; </a:t>
            </a:r>
            <a:r>
              <a:rPr lang="ko-KR" altLang="en-US" sz="1100" dirty="0"/>
              <a:t>참조함에서 확인할 수 있습니다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4F09FE29-4D0B-40BF-A2BF-34ACA531E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4744397"/>
            <a:ext cx="6221721" cy="1709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7E5FE6F5-F0BC-497B-9371-4821FBA989F1}"/>
              </a:ext>
            </a:extLst>
          </p:cNvPr>
          <p:cNvSpPr/>
          <p:nvPr/>
        </p:nvSpPr>
        <p:spPr>
          <a:xfrm>
            <a:off x="3132486" y="5073355"/>
            <a:ext cx="1534107" cy="2667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B0950CE-264E-4D47-9367-10F334E53F18}"/>
              </a:ext>
            </a:extLst>
          </p:cNvPr>
          <p:cNvSpPr txBox="1"/>
          <p:nvPr/>
        </p:nvSpPr>
        <p:spPr>
          <a:xfrm>
            <a:off x="3135185" y="244084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0C3A78C-B4AB-486B-B128-31FD0A03778A}"/>
              </a:ext>
            </a:extLst>
          </p:cNvPr>
          <p:cNvSpPr txBox="1"/>
          <p:nvPr/>
        </p:nvSpPr>
        <p:spPr>
          <a:xfrm>
            <a:off x="3135184" y="2809401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부서나 사원을 지정 결재가 완료</a:t>
            </a:r>
            <a:r>
              <a:rPr lang="en-US" altLang="ko-KR" sz="1100" dirty="0"/>
              <a:t>(</a:t>
            </a:r>
            <a:r>
              <a:rPr lang="ko-KR" altLang="en-US" sz="1100" dirty="0"/>
              <a:t>승인</a:t>
            </a:r>
            <a:r>
              <a:rPr lang="en-US" altLang="ko-KR" sz="1100" dirty="0"/>
              <a:t>) </a:t>
            </a:r>
            <a:r>
              <a:rPr lang="ko-KR" altLang="en-US" sz="1100" dirty="0"/>
              <a:t>된 후 자동으로 </a:t>
            </a:r>
            <a:r>
              <a:rPr lang="ko-KR" altLang="en-US" sz="1100" dirty="0" err="1"/>
              <a:t>업무알림을</a:t>
            </a:r>
            <a:r>
              <a:rPr lang="ko-KR" altLang="en-US" sz="1100" dirty="0"/>
              <a:t> 통해 신속하게 업무에 참조할 수 있도록 해줍니다</a:t>
            </a:r>
            <a:r>
              <a:rPr lang="en-US" altLang="ko-KR" sz="1100" dirty="0"/>
              <a:t>. </a:t>
            </a:r>
            <a:r>
              <a:rPr lang="ko-KR" altLang="en-US" sz="1100" dirty="0"/>
              <a:t>기안시가 지정하지 않더라도 최종 승인된 문서</a:t>
            </a:r>
            <a:r>
              <a:rPr lang="en-US" altLang="ko-KR" sz="1100" dirty="0"/>
              <a:t>(</a:t>
            </a:r>
            <a:r>
              <a:rPr lang="ko-KR" altLang="en-US" sz="1100" dirty="0"/>
              <a:t>완료함</a:t>
            </a:r>
            <a:r>
              <a:rPr lang="en-US" altLang="ko-KR" sz="1100" dirty="0"/>
              <a:t>)</a:t>
            </a:r>
            <a:r>
              <a:rPr lang="ko-KR" altLang="en-US" sz="1100" dirty="0"/>
              <a:t>에서 스크랩 기능을 통해 </a:t>
            </a:r>
            <a:r>
              <a:rPr lang="ko-KR" altLang="en-US" sz="1100" dirty="0" err="1"/>
              <a:t>업무알림</a:t>
            </a:r>
            <a:r>
              <a:rPr lang="ko-KR" altLang="en-US" sz="1100" dirty="0"/>
              <a:t> 처리도 가능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이렇게 회람된 문서의 수신자는 ‘개인함 </a:t>
            </a:r>
            <a:r>
              <a:rPr lang="en-US" altLang="ko-KR" sz="1100" dirty="0"/>
              <a:t>-&gt; </a:t>
            </a:r>
            <a:r>
              <a:rPr lang="ko-KR" altLang="en-US" sz="1100" dirty="0"/>
              <a:t>회람함＇ 에서 조회가 가능 합니다</a:t>
            </a:r>
            <a:r>
              <a:rPr lang="en-US" altLang="ko-KR" sz="11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E691B653-3E33-417D-906C-B743C0425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410" y="3826641"/>
            <a:ext cx="3685207" cy="2518558"/>
          </a:xfrm>
          <a:prstGeom prst="rect">
            <a:avLst/>
          </a:prstGeom>
          <a:ln w="25400">
            <a:solidFill>
              <a:schemeClr val="accent4"/>
            </a:solidFill>
          </a:ln>
          <a:effectLst/>
        </p:spPr>
      </p:pic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123B1241-D0EC-4BDF-89D5-319524C4F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5495" y="3826640"/>
            <a:ext cx="3755032" cy="2518557"/>
          </a:xfrm>
          <a:prstGeom prst="rect">
            <a:avLst/>
          </a:prstGeom>
          <a:ln w="25400">
            <a:solidFill>
              <a:schemeClr val="accent4"/>
            </a:solidFill>
          </a:ln>
          <a:effectLst/>
        </p:spPr>
      </p:pic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9054F2FF-1D17-4778-8C9B-6E6D37C6EB35}"/>
              </a:ext>
            </a:extLst>
          </p:cNvPr>
          <p:cNvSpPr/>
          <p:nvPr/>
        </p:nvSpPr>
        <p:spPr>
          <a:xfrm>
            <a:off x="3132486" y="5380536"/>
            <a:ext cx="1534107" cy="2667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8F6560D1-B4FA-4421-9326-81AA337C76DD}"/>
              </a:ext>
            </a:extLst>
          </p:cNvPr>
          <p:cNvSpPr/>
          <p:nvPr/>
        </p:nvSpPr>
        <p:spPr>
          <a:xfrm>
            <a:off x="3132486" y="5687717"/>
            <a:ext cx="1534107" cy="26670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="" xmlns:a16="http://schemas.microsoft.com/office/drawing/2014/main" id="{EA502571-602C-4A48-8BB3-4BA7343FDD0A}"/>
              </a:ext>
            </a:extLst>
          </p:cNvPr>
          <p:cNvCxnSpPr>
            <a:cxnSpLocks/>
          </p:cNvCxnSpPr>
          <p:nvPr/>
        </p:nvCxnSpPr>
        <p:spPr>
          <a:xfrm>
            <a:off x="4666593" y="5526933"/>
            <a:ext cx="17210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="" xmlns:a16="http://schemas.microsoft.com/office/drawing/2014/main" id="{149D71A0-8D35-44B1-AAD5-99E8C80CD3DB}"/>
              </a:ext>
            </a:extLst>
          </p:cNvPr>
          <p:cNvCxnSpPr>
            <a:cxnSpLocks/>
          </p:cNvCxnSpPr>
          <p:nvPr/>
        </p:nvCxnSpPr>
        <p:spPr>
          <a:xfrm>
            <a:off x="4666593" y="5825383"/>
            <a:ext cx="3305832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32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96469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미리보기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333244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최종 </a:t>
            </a:r>
            <a:r>
              <a:rPr lang="ko-KR" altLang="en-US" sz="1100" dirty="0" err="1"/>
              <a:t>상신하게</a:t>
            </a:r>
            <a:r>
              <a:rPr lang="ko-KR" altLang="en-US" sz="1100" dirty="0"/>
              <a:t> 되면 보게 되는 결재문서를</a:t>
            </a:r>
            <a:r>
              <a:rPr lang="en-US" altLang="ko-KR" sz="1100" dirty="0"/>
              <a:t>(</a:t>
            </a:r>
            <a:r>
              <a:rPr lang="ko-KR" altLang="en-US" sz="1100" dirty="0"/>
              <a:t>최종</a:t>
            </a:r>
            <a:r>
              <a:rPr lang="en-US" altLang="ko-KR" sz="1100" dirty="0"/>
              <a:t>) </a:t>
            </a:r>
            <a:r>
              <a:rPr lang="ko-KR" altLang="en-US" sz="1100" dirty="0"/>
              <a:t>상신하기 전에 미리보기 위한 기능을 제공합니다</a:t>
            </a:r>
            <a:r>
              <a:rPr lang="en-US" altLang="ko-KR" sz="11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임시저장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최종 결재 상신하기 전에 임시 저장을 하는 기능</a:t>
            </a:r>
            <a:r>
              <a:rPr lang="en-US" altLang="ko-KR" sz="1100" dirty="0"/>
              <a:t>(</a:t>
            </a:r>
            <a:r>
              <a:rPr lang="ko-KR" altLang="en-US" sz="1100" dirty="0" err="1"/>
              <a:t>임시보관함에서</a:t>
            </a:r>
            <a:r>
              <a:rPr lang="ko-KR" altLang="en-US" sz="1100" dirty="0"/>
              <a:t> 조회</a:t>
            </a:r>
            <a:r>
              <a:rPr lang="en-US" altLang="ko-KR" sz="1100" dirty="0"/>
              <a:t>, </a:t>
            </a:r>
            <a:r>
              <a:rPr lang="ko-KR" altLang="en-US" sz="1100" dirty="0"/>
              <a:t>수정기안 가능</a:t>
            </a:r>
            <a:r>
              <a:rPr lang="en-US" altLang="ko-KR" sz="1100" dirty="0"/>
              <a:t>)</a:t>
            </a:r>
            <a:r>
              <a:rPr lang="ko-KR" altLang="en-US" sz="1100" dirty="0"/>
              <a:t>을 제공합니다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B0950CE-264E-4D47-9367-10F334E53F18}"/>
              </a:ext>
            </a:extLst>
          </p:cNvPr>
          <p:cNvSpPr txBox="1"/>
          <p:nvPr/>
        </p:nvSpPr>
        <p:spPr>
          <a:xfrm>
            <a:off x="3135185" y="173877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재사용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0C3A78C-B4AB-486B-B128-31FD0A03778A}"/>
              </a:ext>
            </a:extLst>
          </p:cNvPr>
          <p:cNvSpPr txBox="1"/>
          <p:nvPr/>
        </p:nvSpPr>
        <p:spPr>
          <a:xfrm>
            <a:off x="3135185" y="2107326"/>
            <a:ext cx="8695342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재사용 할 수 있도록 복사하는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 조회화면 우측 상단의 아이콘 </a:t>
            </a:r>
            <a:r>
              <a:rPr lang="ko-KR" altLang="en-US" sz="1100" dirty="0" err="1"/>
              <a:t>클릭시</a:t>
            </a:r>
            <a:r>
              <a:rPr lang="ko-KR" altLang="en-US" sz="1100" dirty="0"/>
              <a:t> ‘재사용＇ 기능을 통해 제목</a:t>
            </a:r>
            <a:r>
              <a:rPr lang="en-US" altLang="ko-KR" sz="1100" dirty="0"/>
              <a:t>, </a:t>
            </a:r>
            <a:r>
              <a:rPr lang="ko-KR" altLang="en-US" sz="1100" dirty="0"/>
              <a:t>본문이 복사되어 신규로 기안을 하는</a:t>
            </a:r>
            <a:r>
              <a:rPr lang="en-US" altLang="ko-KR" sz="1100" dirty="0"/>
              <a:t> </a:t>
            </a:r>
            <a:r>
              <a:rPr lang="ko-KR" altLang="en-US" sz="1100" dirty="0"/>
              <a:t>기능을 제공합니다</a:t>
            </a:r>
            <a:r>
              <a:rPr lang="en-US" altLang="ko-KR" sz="1100" dirty="0"/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D7BF8779-4A48-45A0-AA84-8DC69BCE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2828122"/>
            <a:ext cx="1104900" cy="1171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79E5FEE-123E-46D0-AD4F-0F9DF78052D4}"/>
              </a:ext>
            </a:extLst>
          </p:cNvPr>
          <p:cNvSpPr txBox="1"/>
          <p:nvPr/>
        </p:nvSpPr>
        <p:spPr>
          <a:xfrm>
            <a:off x="3135185" y="415303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기안취소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FE42B92D-2F5C-4C86-AE93-BDF66E243A25}"/>
              </a:ext>
            </a:extLst>
          </p:cNvPr>
          <p:cNvSpPr txBox="1"/>
          <p:nvPr/>
        </p:nvSpPr>
        <p:spPr>
          <a:xfrm>
            <a:off x="3135184" y="4521582"/>
            <a:ext cx="8695342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최종 상신 후 첫번째 결재자가 결재하기 전에는 기안취소가 가능 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첫번째 결재자가 부재설정 으로 ‘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’ 이나 나 ‘자동승인’ 적용시 다음 결재자에게 결재권이 넘어간 경우로서 기안취소가 불가능 합니다</a:t>
            </a:r>
            <a:r>
              <a:rPr lang="en-US" altLang="ko-KR" sz="1100" dirty="0"/>
              <a:t>.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8AFCAE0D-68E5-40F1-9BC4-B701C0877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6" y="5498258"/>
            <a:ext cx="1543050" cy="76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323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F3E7E1A0-F68F-4230-9CEC-C60A606E0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6" y="1004719"/>
            <a:ext cx="6973539" cy="1596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273628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기간검색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3104836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검색 부분의 아이콘 </a:t>
            </a:r>
            <a:r>
              <a:rPr lang="ko-KR" altLang="en-US" sz="1100" dirty="0" err="1"/>
              <a:t>선택시</a:t>
            </a:r>
            <a:r>
              <a:rPr lang="ko-KR" altLang="en-US" sz="1100" dirty="0"/>
              <a:t> 기간검색 이 제공됩니다</a:t>
            </a:r>
            <a:r>
              <a:rPr lang="en-US" altLang="ko-KR" sz="110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목록 페이지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결재하기에서는 자신이 결재 해야 할 문서의 리스트를 제공합니다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B0950CE-264E-4D47-9367-10F334E53F18}"/>
              </a:ext>
            </a:extLst>
          </p:cNvPr>
          <p:cNvSpPr txBox="1"/>
          <p:nvPr/>
        </p:nvSpPr>
        <p:spPr>
          <a:xfrm>
            <a:off x="3135185" y="351036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양식별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0C3A78C-B4AB-486B-B128-31FD0A03778A}"/>
              </a:ext>
            </a:extLst>
          </p:cNvPr>
          <p:cNvSpPr txBox="1"/>
          <p:nvPr/>
        </p:nvSpPr>
        <p:spPr>
          <a:xfrm>
            <a:off x="3135185" y="3878918"/>
            <a:ext cx="8695342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양식별로 구분하여 결재하기 문서를 추출할 수 있습니다</a:t>
            </a:r>
            <a:endParaRPr lang="en-US" altLang="ko-KR" sz="1100" dirty="0"/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0C55853C-E76B-4760-9B9E-F900501BE45A}"/>
              </a:ext>
            </a:extLst>
          </p:cNvPr>
          <p:cNvSpPr/>
          <p:nvPr/>
        </p:nvSpPr>
        <p:spPr>
          <a:xfrm>
            <a:off x="8043608" y="1296435"/>
            <a:ext cx="2024317" cy="21327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F23DB9CD-263E-42ED-A184-1C2108A075C9}"/>
              </a:ext>
            </a:extLst>
          </p:cNvPr>
          <p:cNvSpPr/>
          <p:nvPr/>
        </p:nvSpPr>
        <p:spPr>
          <a:xfrm>
            <a:off x="9261666" y="1042626"/>
            <a:ext cx="228600" cy="21327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08C2D781-529B-4F45-8819-27F639C21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6" y="4281230"/>
            <a:ext cx="6973539" cy="2043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직사각형 26">
            <a:extLst>
              <a:ext uri="{FF2B5EF4-FFF2-40B4-BE49-F238E27FC236}">
                <a16:creationId xmlns="" xmlns:a16="http://schemas.microsoft.com/office/drawing/2014/main" id="{F4EFB168-EB99-4B9A-8688-A8A86B77A0C1}"/>
              </a:ext>
            </a:extLst>
          </p:cNvPr>
          <p:cNvSpPr/>
          <p:nvPr/>
        </p:nvSpPr>
        <p:spPr>
          <a:xfrm>
            <a:off x="3204241" y="4799636"/>
            <a:ext cx="2339309" cy="137256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1660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문서 조회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결재하기 페이지에서 하나의 문서를 조회하면 아래와 같은 화면이 제공 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2C5A25B9-D51F-4EAE-8540-F3ED219FD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5" y="1009202"/>
            <a:ext cx="7823263" cy="5520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71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결재현황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위 아이콘을 눌러 본 결재문서에 대한 결재라인순서 및 결재자들의 결재문서 접수일자</a:t>
            </a:r>
            <a:r>
              <a:rPr lang="en-US" altLang="ko-KR" sz="1100" dirty="0"/>
              <a:t>, </a:t>
            </a:r>
            <a:r>
              <a:rPr lang="ko-KR" altLang="en-US" sz="1100" dirty="0"/>
              <a:t>조회일자</a:t>
            </a:r>
            <a:r>
              <a:rPr lang="en-US" altLang="ko-KR" sz="1100" dirty="0"/>
              <a:t>,</a:t>
            </a:r>
            <a:r>
              <a:rPr lang="ko-KR" altLang="en-US" sz="1100" dirty="0"/>
              <a:t>결재일자에 대한 결재와 관련된 정보를 제공합니다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문서들의 현황 및 이력들을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79AF4410-5B2A-4CC1-8E74-ED1B74CBB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485" y="5358743"/>
            <a:ext cx="5840065" cy="12403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23677B3-69A3-4802-BB4A-3A807A35438F}"/>
              </a:ext>
            </a:extLst>
          </p:cNvPr>
          <p:cNvSpPr txBox="1"/>
          <p:nvPr/>
        </p:nvSpPr>
        <p:spPr>
          <a:xfrm>
            <a:off x="3135184" y="431848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사용이력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4375C9A-AC51-403E-BE83-9F6589D7809C}"/>
              </a:ext>
            </a:extLst>
          </p:cNvPr>
          <p:cNvSpPr txBox="1"/>
          <p:nvPr/>
        </p:nvSpPr>
        <p:spPr>
          <a:xfrm>
            <a:off x="3135182" y="4687033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위 아이콘을 눌러 본 결재문서에 대한 사용이력을 확인할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조회</a:t>
            </a:r>
            <a:r>
              <a:rPr lang="en-US" altLang="ko-KR" sz="1100" dirty="0"/>
              <a:t>(</a:t>
            </a:r>
            <a:r>
              <a:rPr lang="ko-KR" altLang="en-US" sz="1100" dirty="0"/>
              <a:t>읽음</a:t>
            </a:r>
            <a:r>
              <a:rPr lang="en-US" altLang="ko-KR" sz="1100" dirty="0"/>
              <a:t>), </a:t>
            </a:r>
            <a:r>
              <a:rPr lang="ko-KR" altLang="en-US" sz="1100" dirty="0"/>
              <a:t>수정</a:t>
            </a:r>
            <a:r>
              <a:rPr lang="en-US" altLang="ko-KR" sz="1100" dirty="0"/>
              <a:t>, </a:t>
            </a:r>
            <a:r>
              <a:rPr lang="ko-KR" altLang="en-US" sz="1100" dirty="0"/>
              <a:t>삭제 등의 한 일자와 이름들을 제공합니다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40A72C4A-85A5-4B98-B0B5-8DEE11D50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5" y="1239033"/>
            <a:ext cx="6287740" cy="2967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6A5FDC39-35F4-422D-A9E4-57FA848FE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980" y="1239033"/>
            <a:ext cx="1100138" cy="1054678"/>
          </a:xfrm>
          <a:prstGeom prst="rect">
            <a:avLst/>
          </a:prstGeom>
          <a:noFill/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C14DED43-F892-4F05-8D82-7281D9684FB2}"/>
              </a:ext>
            </a:extLst>
          </p:cNvPr>
          <p:cNvSpPr/>
          <p:nvPr/>
        </p:nvSpPr>
        <p:spPr>
          <a:xfrm>
            <a:off x="9942703" y="1659732"/>
            <a:ext cx="727677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C8B23D27-E083-4252-B1C5-9E832646F0F3}"/>
              </a:ext>
            </a:extLst>
          </p:cNvPr>
          <p:cNvSpPr/>
          <p:nvPr/>
        </p:nvSpPr>
        <p:spPr>
          <a:xfrm>
            <a:off x="9942703" y="1900238"/>
            <a:ext cx="727677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>
            <a:extLst>
              <a:ext uri="{FF2B5EF4-FFF2-40B4-BE49-F238E27FC236}">
                <a16:creationId xmlns="" xmlns:a16="http://schemas.microsoft.com/office/drawing/2014/main" id="{E1AA7279-8BE3-4954-82F9-53C180BBE2ED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9544050" y="1779985"/>
            <a:ext cx="398653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연결선: 꺾임 29">
            <a:extLst>
              <a:ext uri="{FF2B5EF4-FFF2-40B4-BE49-F238E27FC236}">
                <a16:creationId xmlns="" xmlns:a16="http://schemas.microsoft.com/office/drawing/2014/main" id="{6082F44C-E951-4A32-AD03-1592F8846493}"/>
              </a:ext>
            </a:extLst>
          </p:cNvPr>
          <p:cNvCxnSpPr>
            <a:cxnSpLocks/>
            <a:stCxn id="25" idx="2"/>
          </p:cNvCxnSpPr>
          <p:nvPr/>
        </p:nvCxnSpPr>
        <p:spPr>
          <a:xfrm rot="5400000">
            <a:off x="7792091" y="3460902"/>
            <a:ext cx="3834610" cy="1194292"/>
          </a:xfrm>
          <a:prstGeom prst="bentConnector3">
            <a:avLst>
              <a:gd name="adj1" fmla="val 99514"/>
            </a:avLst>
          </a:prstGeom>
          <a:ln w="22225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99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585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1)</a:t>
            </a:r>
            <a:r>
              <a:rPr lang="ko-KR" altLang="en-US" sz="1100" dirty="0"/>
              <a:t>문서수정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자신에게 접수된 결재문서를 수정하고자 </a:t>
            </a:r>
            <a:r>
              <a:rPr lang="ko-KR" altLang="en-US" sz="1100" dirty="0" err="1"/>
              <a:t>하는경우</a:t>
            </a:r>
            <a:r>
              <a:rPr lang="ko-KR" altLang="en-US" sz="1100" dirty="0"/>
              <a:t> 결재문서를 수정할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진행중인 문서만 수정이 가능하며</a:t>
            </a:r>
            <a:r>
              <a:rPr lang="en-US" altLang="ko-KR" sz="1100" dirty="0"/>
              <a:t>, </a:t>
            </a:r>
            <a:r>
              <a:rPr lang="ko-KR" altLang="en-US" sz="1100" dirty="0"/>
              <a:t>양식의 특성에 따라 문서 수정기능이 불가한 양식도 있을 수 있음</a:t>
            </a:r>
            <a:r>
              <a:rPr lang="en-US" altLang="ko-KR" sz="1100" dirty="0"/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수정을 </a:t>
            </a:r>
            <a:r>
              <a:rPr lang="ko-KR" altLang="en-US" sz="1100" dirty="0" err="1"/>
              <a:t>하게되면</a:t>
            </a:r>
            <a:r>
              <a:rPr lang="ko-KR" altLang="en-US" sz="1100" dirty="0"/>
              <a:t> 진행중인 결재자와 기 결재자에게 문서수정에 대한 </a:t>
            </a:r>
            <a:r>
              <a:rPr lang="ko-KR" altLang="en-US" sz="1100" dirty="0" err="1"/>
              <a:t>업무알림이</a:t>
            </a:r>
            <a:r>
              <a:rPr lang="ko-KR" altLang="en-US" sz="1100" dirty="0"/>
              <a:t> 발송됩니다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결재문서를 수정하면 이전 문서는 ‘</a:t>
            </a:r>
            <a:r>
              <a:rPr lang="en-US" altLang="ko-KR" sz="1100" dirty="0"/>
              <a:t>#</a:t>
            </a:r>
            <a:r>
              <a:rPr lang="ko-KR" altLang="en-US" sz="1100" dirty="0"/>
              <a:t>이력조회’ 를 통해서 제공됩니다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본기능은 회사 내부 정책 결정에 따라 문서 수정기능이 제공되지 않을 수 있습니다</a:t>
            </a:r>
            <a:r>
              <a:rPr lang="en-US" altLang="ko-KR" sz="1100" dirty="0"/>
              <a:t>. 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CD6DC3FB-5AEF-450D-A695-84401E608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861" y="1330196"/>
            <a:ext cx="1340357" cy="15528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B90ECF1-613C-445E-9BF9-6F00CEC61D3B}"/>
              </a:ext>
            </a:extLst>
          </p:cNvPr>
          <p:cNvSpPr txBox="1"/>
          <p:nvPr/>
        </p:nvSpPr>
        <p:spPr>
          <a:xfrm>
            <a:off x="3135182" y="2507367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2)</a:t>
            </a:r>
            <a:r>
              <a:rPr lang="ko-KR" altLang="en-US" sz="1100" dirty="0"/>
              <a:t>결재선수정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진행중인 결재문서의 결재선을 수정할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결재선 수정은 기안자와 결재권자가 수정이 가능하며 결재선수정 </a:t>
            </a:r>
            <a:r>
              <a:rPr lang="ko-KR" altLang="en-US" sz="1100" dirty="0" err="1"/>
              <a:t>선택시</a:t>
            </a:r>
            <a:r>
              <a:rPr lang="ko-KR" altLang="en-US" sz="1100" dirty="0"/>
              <a:t> 이미 기 완료처리한 결재자와 현재 결재 진행중인 결재자는 수정할 수 없다는 아래의 메시지 팝업창에서 확인을 누르면 결재선 수정이 가능 합니다</a:t>
            </a:r>
            <a:r>
              <a:rPr lang="en-US" altLang="ko-KR" sz="1100" dirty="0"/>
              <a:t>.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702DD17F-19CA-48B9-BB84-A2041F0F5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5" y="3758348"/>
            <a:ext cx="4181475" cy="1343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AF72B97-E899-46E5-8477-1CD2534E1A56}"/>
              </a:ext>
            </a:extLst>
          </p:cNvPr>
          <p:cNvSpPr txBox="1"/>
          <p:nvPr/>
        </p:nvSpPr>
        <p:spPr>
          <a:xfrm>
            <a:off x="3135182" y="5277061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3)</a:t>
            </a:r>
            <a:r>
              <a:rPr lang="ko-KR" altLang="en-US" sz="1100" dirty="0"/>
              <a:t>수신부서수정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기안작성시 지정한 수신부서를 수정하거나 추가 할 수 있습니다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4)</a:t>
            </a:r>
            <a:r>
              <a:rPr lang="ko-KR" altLang="en-US" sz="1100" dirty="0"/>
              <a:t>참조자수정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기안작성시 지정한 참조자를 수정하거나 추가 할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44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승인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74380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승인합니다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다음 결재자가 있다면 결재권이 넘어가고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최종결재자이면</a:t>
            </a:r>
            <a:r>
              <a:rPr lang="ko-KR" altLang="en-US" sz="1100" dirty="0"/>
              <a:t> 본 결재문서는 최종완료</a:t>
            </a:r>
            <a:r>
              <a:rPr lang="en-US" altLang="ko-KR" sz="1100" dirty="0"/>
              <a:t>(</a:t>
            </a:r>
            <a:r>
              <a:rPr lang="ko-KR" altLang="en-US" sz="1100" dirty="0"/>
              <a:t>승인</a:t>
            </a:r>
            <a:r>
              <a:rPr lang="en-US" altLang="ko-KR" sz="1100" dirty="0"/>
              <a:t>)</a:t>
            </a:r>
            <a:r>
              <a:rPr lang="ko-KR" altLang="en-US" sz="1100" dirty="0"/>
              <a:t>되면서 부여된 규칙에 따라 문서번호가 </a:t>
            </a:r>
            <a:r>
              <a:rPr lang="ko-KR" altLang="en-US" sz="1100" dirty="0" err="1"/>
              <a:t>채번</a:t>
            </a:r>
            <a:r>
              <a:rPr lang="ko-KR" altLang="en-US" sz="1100" dirty="0"/>
              <a:t> 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문서번호 </a:t>
            </a:r>
            <a:r>
              <a:rPr lang="ko-KR" altLang="en-US" sz="1100" dirty="0" err="1"/>
              <a:t>채번은</a:t>
            </a:r>
            <a:r>
              <a:rPr lang="ko-KR" altLang="en-US" sz="1100" dirty="0"/>
              <a:t> 관리자 결재옵션에 따라 ‘</a:t>
            </a:r>
            <a:r>
              <a:rPr lang="en-US" altLang="ko-KR" sz="1100" dirty="0"/>
              <a:t>(</a:t>
            </a:r>
            <a:r>
              <a:rPr lang="ko-KR" altLang="en-US" sz="1100" dirty="0"/>
              <a:t>완료시와 </a:t>
            </a:r>
            <a:r>
              <a:rPr lang="ko-KR" altLang="en-US" sz="1100" dirty="0" err="1"/>
              <a:t>기안시</a:t>
            </a:r>
            <a:r>
              <a:rPr lang="en-US" altLang="ko-KR" sz="1100" dirty="0"/>
              <a:t>)’ </a:t>
            </a:r>
            <a:r>
              <a:rPr lang="ko-KR" altLang="en-US" sz="1100" dirty="0"/>
              <a:t>두가지로 제공됩니다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6C2CF48-E465-4415-8120-F079EBCB505F}"/>
              </a:ext>
            </a:extLst>
          </p:cNvPr>
          <p:cNvSpPr txBox="1"/>
          <p:nvPr/>
        </p:nvSpPr>
        <p:spPr>
          <a:xfrm>
            <a:off x="3135184" y="143533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반려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CFA6B01-A81D-4DF2-AE2E-6D7A83EBDB19}"/>
              </a:ext>
            </a:extLst>
          </p:cNvPr>
          <p:cNvSpPr txBox="1"/>
          <p:nvPr/>
        </p:nvSpPr>
        <p:spPr>
          <a:xfrm>
            <a:off x="3135182" y="1803886"/>
            <a:ext cx="74380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반려처리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기안자에게 </a:t>
            </a:r>
            <a:r>
              <a:rPr lang="ko-KR" altLang="en-US" sz="1100" dirty="0" err="1"/>
              <a:t>업무알림으로</a:t>
            </a:r>
            <a:r>
              <a:rPr lang="ko-KR" altLang="en-US" sz="1100" dirty="0"/>
              <a:t> </a:t>
            </a:r>
            <a:r>
              <a:rPr lang="en-US" altLang="ko-KR" sz="1100" dirty="0"/>
              <a:t>(</a:t>
            </a:r>
            <a:r>
              <a:rPr lang="ko-KR" altLang="en-US" sz="1100" dirty="0" err="1"/>
              <a:t>반려알림</a:t>
            </a:r>
            <a:r>
              <a:rPr lang="en-US" altLang="ko-KR" sz="1100" dirty="0"/>
              <a:t>)</a:t>
            </a:r>
            <a:r>
              <a:rPr lang="ko-KR" altLang="en-US" sz="1100" dirty="0"/>
              <a:t>이 발송되며</a:t>
            </a:r>
            <a:r>
              <a:rPr lang="en-US" altLang="ko-KR" sz="1100" dirty="0"/>
              <a:t>, </a:t>
            </a:r>
            <a:r>
              <a:rPr lang="ko-KR" altLang="en-US" sz="1100" dirty="0"/>
              <a:t>본 문서를 기안자는 반려함에서 조회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반려함에서는 ‘수정기안</a:t>
            </a:r>
            <a:r>
              <a:rPr lang="en-US" altLang="ko-KR" sz="1100" dirty="0"/>
              <a:t>(</a:t>
            </a:r>
            <a:r>
              <a:rPr lang="ko-KR" altLang="en-US" sz="1100" dirty="0"/>
              <a:t>재사용 아님</a:t>
            </a:r>
            <a:r>
              <a:rPr lang="en-US" altLang="ko-KR" sz="1100" dirty="0"/>
              <a:t>)</a:t>
            </a:r>
            <a:r>
              <a:rPr lang="ko-KR" altLang="en-US" sz="1100" dirty="0"/>
              <a:t>을 통해서 본문을 수정해서 다시 기안 상신이 가능합니다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A913749-E411-49D4-B908-AB064880EB90}"/>
              </a:ext>
            </a:extLst>
          </p:cNvPr>
          <p:cNvSpPr txBox="1"/>
          <p:nvPr/>
        </p:nvSpPr>
        <p:spPr>
          <a:xfrm>
            <a:off x="3135184" y="268603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B01C504-6301-44D3-8FF6-9AD797A5AB6B}"/>
              </a:ext>
            </a:extLst>
          </p:cNvPr>
          <p:cNvSpPr txBox="1"/>
          <p:nvPr/>
        </p:nvSpPr>
        <p:spPr>
          <a:xfrm>
            <a:off x="3135182" y="3054584"/>
            <a:ext cx="8695345" cy="18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 문서를 결재해야 하는 결재자가 최종 결재자를 대신해서 전결 처리를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본 전결 버튼은 양식관리에서 전결 사용여부에 설정에 따라 결재자 누구나 전결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전결사용 미적용 양식은 ‘전결’ 처리가 불가능하며 해당 설정은 관리자에게 문의 바랍니다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전결 처리를 하면 향 후 결재자에게 결재권이 넘어가고 전결자가 최종 결재를 한 것으로 해서 결재가 종료 되며 나머지 결재자는 전결처리에 의해 자동승인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전결자의 결재 칸에는 ‘전결’ 도장 으로 표시되고</a:t>
            </a:r>
            <a:r>
              <a:rPr lang="en-US" altLang="ko-KR" sz="1100" dirty="0"/>
              <a:t>, </a:t>
            </a:r>
            <a:r>
              <a:rPr lang="ko-KR" altLang="en-US" sz="1100" dirty="0"/>
              <a:t>이 후 결재자의 결재 칸에는 ‘ 자동승인으로 인한 결재자의 결재서명이 그대로 표시됩니다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D9654E0F-63F3-4212-A186-1E73866EA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11" t="-6169" r="7519" b="6169"/>
          <a:stretch/>
        </p:blipFill>
        <p:spPr>
          <a:xfrm>
            <a:off x="10616850" y="360000"/>
            <a:ext cx="1062000" cy="2343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1078E34-32C3-45CF-A60F-FEBAA8C6B067}"/>
              </a:ext>
            </a:extLst>
          </p:cNvPr>
          <p:cNvSpPr txBox="1"/>
          <p:nvPr/>
        </p:nvSpPr>
        <p:spPr>
          <a:xfrm>
            <a:off x="3135184" y="4969550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보류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BD6B415-035B-4DB1-9241-5D965C5B3457}"/>
              </a:ext>
            </a:extLst>
          </p:cNvPr>
          <p:cNvSpPr txBox="1"/>
          <p:nvPr/>
        </p:nvSpPr>
        <p:spPr>
          <a:xfrm>
            <a:off x="3135182" y="5338102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보류처리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결재자는 보류가 필요한 문서에 대하여 보류 처리시 결재라인 에 ‘보류’ 표시와 더불어 보류된 상황을 ‘결재현황’ 에서 </a:t>
            </a:r>
            <a:r>
              <a:rPr lang="ko-KR" altLang="en-US" sz="1100" dirty="0" err="1"/>
              <a:t>기안자</a:t>
            </a:r>
            <a:r>
              <a:rPr lang="ko-KR" altLang="en-US" sz="1100" dirty="0"/>
              <a:t> 기 결재자가 확인 가능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보류된 문서는 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보류함에서 반려함에서 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 처리가 가능 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33261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결재패스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결재문서를 패스처리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패스는 ‘승인으로 처리함</a:t>
            </a:r>
            <a:r>
              <a:rPr lang="en-US" altLang="ko-KR" sz="1100" dirty="0"/>
              <a:t>/</a:t>
            </a:r>
            <a:r>
              <a:rPr lang="ko-KR" altLang="en-US" sz="1100" dirty="0"/>
              <a:t>나중에 결재함</a:t>
            </a:r>
            <a:r>
              <a:rPr lang="en-US" altLang="ko-KR" sz="1100" dirty="0"/>
              <a:t>[</a:t>
            </a:r>
            <a:r>
              <a:rPr lang="ko-KR" altLang="en-US" sz="1100" dirty="0" err="1"/>
              <a:t>후결</a:t>
            </a:r>
            <a:r>
              <a:rPr lang="en-US" altLang="ko-KR" sz="1100" dirty="0"/>
              <a:t>]’ 2</a:t>
            </a:r>
            <a:r>
              <a:rPr lang="ko-KR" altLang="en-US" sz="1100" dirty="0"/>
              <a:t>가지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승인으로 처리함 </a:t>
            </a:r>
            <a:r>
              <a:rPr lang="en-US" altLang="ko-KR" sz="1100" dirty="0"/>
              <a:t>: -</a:t>
            </a:r>
            <a:r>
              <a:rPr lang="ko-KR" altLang="en-US" sz="1100" dirty="0"/>
              <a:t>결재자는 반려없이 무조건 승인처리를 하지만 결재현황에는 결재유형이 ‘결재패스’ 처리와 함께 승인처리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나중에 결재함</a:t>
            </a:r>
            <a:r>
              <a:rPr lang="en-US" altLang="ko-KR" sz="1100" dirty="0"/>
              <a:t>[</a:t>
            </a:r>
            <a:r>
              <a:rPr lang="ko-KR" altLang="en-US" sz="1100" dirty="0" err="1"/>
              <a:t>후결</a:t>
            </a:r>
            <a:r>
              <a:rPr lang="en-US" altLang="ko-KR" sz="1100" dirty="0"/>
              <a:t>] : - </a:t>
            </a:r>
            <a:r>
              <a:rPr lang="ko-KR" altLang="en-US" sz="1100" dirty="0"/>
              <a:t>나중에 결재함 처리시 결재자는 다음 결재자에게 결재권이 넘어가고 결재현황에는 결재유형 은 ‘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’ 표시가 되고 함께 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처리 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이렇게 결재권자가 결재패스로 지정한 </a:t>
            </a:r>
            <a:r>
              <a:rPr lang="ko-KR" altLang="en-US" sz="1100" dirty="0" err="1"/>
              <a:t>후결은</a:t>
            </a:r>
            <a:r>
              <a:rPr lang="ko-KR" altLang="en-US" sz="1100" dirty="0"/>
              <a:t> ‘결재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</a:t>
            </a:r>
            <a:r>
              <a:rPr lang="en-US" altLang="ko-KR" sz="1100" dirty="0"/>
              <a:t>-&gt; </a:t>
            </a:r>
            <a:r>
              <a:rPr lang="ko-KR" altLang="en-US" sz="1100" dirty="0" err="1"/>
              <a:t>후결함’에서</a:t>
            </a:r>
            <a:r>
              <a:rPr lang="ko-KR" altLang="en-US" sz="1100" dirty="0"/>
              <a:t> 결재가 진행중 </a:t>
            </a:r>
            <a:r>
              <a:rPr lang="ko-KR" altLang="en-US" sz="1100" dirty="0" err="1"/>
              <a:t>일때</a:t>
            </a:r>
            <a:r>
              <a:rPr lang="ko-KR" altLang="en-US" sz="1100" dirty="0"/>
              <a:t> 결재 ‘승인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반려’ 등의 처리가 가능합니다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결재자가 </a:t>
            </a:r>
            <a:r>
              <a:rPr lang="ko-KR" altLang="en-US" sz="1100" dirty="0" err="1"/>
              <a:t>후결자를</a:t>
            </a:r>
            <a:r>
              <a:rPr lang="ko-KR" altLang="en-US" sz="1100" dirty="0"/>
              <a:t> 제외하고 모두 결재가 완료된 상태에서는 ‘확인’ 만 가능</a:t>
            </a:r>
            <a:r>
              <a:rPr lang="en-US" altLang="ko-KR" sz="1100" dirty="0"/>
              <a:t>)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자신이 결재 해야 하는 문서들이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149CBE74-D112-4BB3-9088-4CC5936DA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616" y="2326068"/>
            <a:ext cx="2438400" cy="1924050"/>
          </a:xfrm>
          <a:prstGeom prst="rect">
            <a:avLst/>
          </a:prstGeom>
          <a:ln w="25400">
            <a:solidFill>
              <a:schemeClr val="accent4"/>
            </a:solidFill>
          </a:ln>
          <a:effectLst/>
        </p:spPr>
      </p:pic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3B7EF5E7-DC89-4A18-84EC-948C11F90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677" y="2071922"/>
            <a:ext cx="1257300" cy="2343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140B3DC-7FFA-4ABC-901D-D241E380A150}"/>
              </a:ext>
            </a:extLst>
          </p:cNvPr>
          <p:cNvSpPr txBox="1"/>
          <p:nvPr/>
        </p:nvSpPr>
        <p:spPr>
          <a:xfrm>
            <a:off x="3135184" y="453193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결재위임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C0D6CE3-91B0-4F08-9D5E-E122FDBCF307}"/>
              </a:ext>
            </a:extLst>
          </p:cNvPr>
          <p:cNvSpPr txBox="1"/>
          <p:nvPr/>
        </p:nvSpPr>
        <p:spPr>
          <a:xfrm>
            <a:off x="3135182" y="4900484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결재문서의 결재권자를 다른 결재자로 위임 합니다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위임자 지정은 조직도 버튼을 통해 위임할 결재자를 지정할 수 있으며 지정된 위임자는 결재라인의 결재자로 변경되며 결재처리를 할 수 있습니다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EE126192-4EB6-4CC8-A01D-F00908A79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2323" y="2828580"/>
            <a:ext cx="2362200" cy="1428750"/>
          </a:xfrm>
          <a:prstGeom prst="rect">
            <a:avLst/>
          </a:prstGeom>
          <a:ln w="25400">
            <a:solidFill>
              <a:schemeClr val="accent4"/>
            </a:solidFill>
          </a:ln>
          <a:effectLst/>
        </p:spPr>
      </p:pic>
      <p:cxnSp>
        <p:nvCxnSpPr>
          <p:cNvPr id="19" name="직선 화살표 연결선 18">
            <a:extLst>
              <a:ext uri="{FF2B5EF4-FFF2-40B4-BE49-F238E27FC236}">
                <a16:creationId xmlns="" xmlns:a16="http://schemas.microsoft.com/office/drawing/2014/main" id="{2631A0E1-F57D-4513-9FB1-3FE0C1280ACF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4212431" y="3630941"/>
            <a:ext cx="954882" cy="3392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화살표 연결선 22">
            <a:extLst>
              <a:ext uri="{FF2B5EF4-FFF2-40B4-BE49-F238E27FC236}">
                <a16:creationId xmlns="" xmlns:a16="http://schemas.microsoft.com/office/drawing/2014/main" id="{6B7FB2DE-A29E-46D8-8ACF-3175ECD8827A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4212431" y="3874657"/>
            <a:ext cx="389810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E5BED50E-0D4D-475A-BB3F-603B9E9577FF}"/>
              </a:ext>
            </a:extLst>
          </p:cNvPr>
          <p:cNvSpPr/>
          <p:nvPr/>
        </p:nvSpPr>
        <p:spPr>
          <a:xfrm>
            <a:off x="3301087" y="3510688"/>
            <a:ext cx="911344" cy="24050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="" xmlns:a16="http://schemas.microsoft.com/office/drawing/2014/main" id="{9476330D-EBAA-4791-95E2-6B0B40B92335}"/>
              </a:ext>
            </a:extLst>
          </p:cNvPr>
          <p:cNvSpPr/>
          <p:nvPr/>
        </p:nvSpPr>
        <p:spPr>
          <a:xfrm>
            <a:off x="3301087" y="3751194"/>
            <a:ext cx="911344" cy="24692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066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인쇄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스크랩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         : </a:t>
            </a:r>
            <a:r>
              <a:rPr lang="ko-KR" altLang="en-US" sz="1100" dirty="0"/>
              <a:t>결재문서를 인쇄합니다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: </a:t>
            </a:r>
            <a:r>
              <a:rPr lang="ko-KR" altLang="en-US" sz="1100" dirty="0"/>
              <a:t>결재문서를 다른 메뉴로 스크랩</a:t>
            </a:r>
            <a:r>
              <a:rPr lang="en-US" altLang="ko-KR" sz="1100" dirty="0"/>
              <a:t>(</a:t>
            </a:r>
            <a:r>
              <a:rPr lang="ko-KR" altLang="en-US" sz="1100" dirty="0"/>
              <a:t>복사</a:t>
            </a:r>
            <a:r>
              <a:rPr lang="en-US" altLang="ko-KR" sz="1100" dirty="0"/>
              <a:t>)</a:t>
            </a:r>
            <a:r>
              <a:rPr lang="ko-KR" altLang="en-US" sz="1100" dirty="0"/>
              <a:t>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결재하기에서의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="" xmlns:a16="http://schemas.microsoft.com/office/drawing/2014/main" id="{811A8397-49D8-49EB-A7FE-33D44402A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802" y="640442"/>
            <a:ext cx="390525" cy="390525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B8CC4091-534E-479A-874B-13169C4D8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9802" y="1086457"/>
            <a:ext cx="371475" cy="3714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51CE7FD9-B224-4AD3-9980-4752C0FAE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1677" y="1556362"/>
            <a:ext cx="1054086" cy="1405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C9D11FF-8BBF-45F7-BF59-0C5C1B8F0EE2}"/>
              </a:ext>
            </a:extLst>
          </p:cNvPr>
          <p:cNvSpPr txBox="1"/>
          <p:nvPr/>
        </p:nvSpPr>
        <p:spPr>
          <a:xfrm>
            <a:off x="4110847" y="1509630"/>
            <a:ext cx="7717300" cy="167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50"/>
              </a:lnSpc>
            </a:pPr>
            <a:r>
              <a:rPr lang="ko-KR" altLang="en-US" sz="1100" dirty="0"/>
              <a:t>  </a:t>
            </a:r>
            <a:r>
              <a:rPr lang="en-US" altLang="ko-KR" sz="1100" dirty="0"/>
              <a:t>: </a:t>
            </a:r>
            <a:r>
              <a:rPr lang="ko-KR" altLang="en-US" sz="1100" dirty="0"/>
              <a:t>결재문서를 </a:t>
            </a:r>
            <a:r>
              <a:rPr lang="ko-KR" altLang="en-US" sz="1100" dirty="0" err="1"/>
              <a:t>업무알림을</a:t>
            </a:r>
            <a:r>
              <a:rPr lang="ko-KR" altLang="en-US" sz="1100" dirty="0"/>
              <a:t> 통해 공유합니다</a:t>
            </a:r>
            <a:r>
              <a:rPr lang="en-US" altLang="ko-KR" sz="1100" dirty="0"/>
              <a:t>.    </a:t>
            </a:r>
            <a:r>
              <a:rPr lang="ko-KR" altLang="en-US" sz="1100" dirty="0"/>
              <a:t>공유된 결재문서는 개인함  </a:t>
            </a:r>
            <a:r>
              <a:rPr lang="en-US" altLang="ko-KR" sz="1100" dirty="0"/>
              <a:t>-&gt;  </a:t>
            </a:r>
            <a:r>
              <a:rPr lang="ko-KR" altLang="en-US" sz="1100" dirty="0"/>
              <a:t>회람함에서 조회 가능 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 </a:t>
            </a:r>
            <a:r>
              <a:rPr lang="en-US" altLang="ko-KR" sz="1100" dirty="0"/>
              <a:t>: </a:t>
            </a:r>
            <a:r>
              <a:rPr lang="ko-KR" altLang="en-US" sz="1100" dirty="0"/>
              <a:t>개인게시판으로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 </a:t>
            </a:r>
            <a:r>
              <a:rPr lang="en-US" altLang="ko-KR" sz="1100" dirty="0"/>
              <a:t>: </a:t>
            </a:r>
            <a:r>
              <a:rPr lang="ko-KR" altLang="en-US" sz="1100" dirty="0"/>
              <a:t>개인 즐겨찾기 메뉴로 결재문서를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 </a:t>
            </a:r>
            <a:r>
              <a:rPr lang="en-US" altLang="ko-KR" sz="1100" dirty="0"/>
              <a:t>: </a:t>
            </a:r>
            <a:r>
              <a:rPr lang="ko-KR" altLang="en-US" sz="1100" dirty="0"/>
              <a:t>게시판의 다른 메뉴로 결재문서를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ko-KR" altLang="en-US" sz="1100" dirty="0"/>
              <a:t>  </a:t>
            </a:r>
            <a:r>
              <a:rPr lang="en-US" altLang="ko-KR" sz="1100" dirty="0"/>
              <a:t>: </a:t>
            </a:r>
            <a:r>
              <a:rPr lang="ko-KR" altLang="en-US" sz="1100" dirty="0"/>
              <a:t>문서관리로 결재문서를 복사하는 기능으로서</a:t>
            </a:r>
            <a:r>
              <a:rPr lang="en-US" altLang="ko-KR" sz="1100" dirty="0"/>
              <a:t>, </a:t>
            </a:r>
            <a:r>
              <a:rPr lang="ko-KR" altLang="en-US" sz="1100" dirty="0"/>
              <a:t>작성권한이 있는 문서함에 복사합니다</a:t>
            </a:r>
            <a:r>
              <a:rPr lang="en-US" altLang="ko-KR" sz="1100" dirty="0"/>
              <a:t>.</a:t>
            </a:r>
          </a:p>
          <a:p>
            <a:pPr>
              <a:lnSpc>
                <a:spcPts val="205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본 기능은 문서관리 솔루션을 구매한 경우에만 적용됩니다</a:t>
            </a:r>
            <a:r>
              <a:rPr lang="en-US" altLang="ko-KR" sz="1100" dirty="0"/>
              <a:t>.)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F96615C-BC48-4DE2-B94B-BC88FA830289}"/>
              </a:ext>
            </a:extLst>
          </p:cNvPr>
          <p:cNvSpPr txBox="1"/>
          <p:nvPr/>
        </p:nvSpPr>
        <p:spPr>
          <a:xfrm>
            <a:off x="3135184" y="327088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의견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4F581CB-EE2E-478C-BFA6-7F3207AB8711}"/>
              </a:ext>
            </a:extLst>
          </p:cNvPr>
          <p:cNvSpPr txBox="1"/>
          <p:nvPr/>
        </p:nvSpPr>
        <p:spPr>
          <a:xfrm>
            <a:off x="3135182" y="3639436"/>
            <a:ext cx="8695345" cy="82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기안자나 결재자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기안참조자</a:t>
            </a:r>
            <a:r>
              <a:rPr lang="en-US" altLang="ko-KR" sz="1100" dirty="0"/>
              <a:t>, </a:t>
            </a:r>
            <a:r>
              <a:rPr lang="ko-KR" altLang="en-US" sz="1100" dirty="0"/>
              <a:t>공유 등 본 결재문서를 조회할 수 있는 모든 사용자들이 의견을 등록하는 기능으로서</a:t>
            </a:r>
            <a:r>
              <a:rPr lang="en-US" altLang="ko-KR" sz="1100" dirty="0"/>
              <a:t>, </a:t>
            </a:r>
            <a:r>
              <a:rPr lang="ko-KR" altLang="en-US" sz="1100" dirty="0"/>
              <a:t>항상 제공합니다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의견작성시 기안자와</a:t>
            </a:r>
            <a:r>
              <a:rPr lang="en-US" altLang="ko-KR" sz="1100" dirty="0"/>
              <a:t>, </a:t>
            </a:r>
            <a:r>
              <a:rPr lang="ko-KR" altLang="en-US" sz="1100" dirty="0"/>
              <a:t>기 결재자들에게 작성된 의견에 대한 </a:t>
            </a:r>
            <a:r>
              <a:rPr lang="ko-KR" altLang="en-US" sz="1100" dirty="0" err="1"/>
              <a:t>업무알림이</a:t>
            </a:r>
            <a:r>
              <a:rPr lang="ko-KR" altLang="en-US" sz="1100" dirty="0"/>
              <a:t> 발송됩니다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결재관련 </a:t>
            </a:r>
            <a:r>
              <a:rPr lang="ko-KR" altLang="en-US" sz="1100" dirty="0" err="1"/>
              <a:t>업무알림</a:t>
            </a:r>
            <a:r>
              <a:rPr lang="ko-KR" altLang="en-US" sz="1100" dirty="0"/>
              <a:t> 수신은 ‘</a:t>
            </a:r>
            <a:r>
              <a:rPr lang="ko-KR" altLang="en-US" sz="1100" dirty="0" err="1"/>
              <a:t>알림설정</a:t>
            </a:r>
            <a:r>
              <a:rPr lang="ko-KR" altLang="en-US" sz="1100" dirty="0"/>
              <a:t>’ 에서 ‘결재’ 알림 사용시 수신됩니다</a:t>
            </a:r>
            <a:r>
              <a:rPr lang="en-US" altLang="ko-KR" sz="1100" dirty="0"/>
              <a:t>.)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6403221F-1D46-4ED6-8D80-C520ABB29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677" y="4648024"/>
            <a:ext cx="7061395" cy="1819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0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262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05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06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283627" cy="2627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기안작성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결재하기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기안함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처리함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개인함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부서함</a:t>
            </a: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결재취소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 승인 후 승인을 취소할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승인취소는 결재자가 결재 승인 후 결재문서가 진행중인 문서에 대해서만 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</a:t>
            </a:r>
            <a:r>
              <a:rPr lang="en-US" altLang="ko-KR" sz="1100" dirty="0"/>
              <a:t>-&gt; ‘</a:t>
            </a:r>
            <a:r>
              <a:rPr lang="ko-KR" altLang="en-US" sz="1100" dirty="0"/>
              <a:t>결재’ 메뉴에서 승인취소가 가능 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 처리함에 진행중인 문서일지라도 다음 결재자가 승인을 했다면 취소가 불가합니다</a:t>
            </a:r>
            <a:r>
              <a:rPr lang="en-US" altLang="ko-KR" sz="1100" dirty="0"/>
              <a:t>.)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승인취소 방법은 결재 처리함에서 문서 조회 후 결재 서명 이미지를 클릭 나오는 팝업창에서 ‘결재취소’ 버튼 </a:t>
            </a:r>
            <a:r>
              <a:rPr lang="ko-KR" altLang="en-US" sz="1100" dirty="0" err="1"/>
              <a:t>클릭시</a:t>
            </a:r>
            <a:r>
              <a:rPr lang="ko-KR" altLang="en-US" sz="1100" dirty="0"/>
              <a:t> 취소처리 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결재하기에서의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결재하기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0E93ED86-2835-4863-901A-3AE68CE6F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77" y="1740694"/>
            <a:ext cx="6858000" cy="2533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2F62E9AE-6F31-4120-8853-1E3CC41D9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6489" y="2299184"/>
            <a:ext cx="3222640" cy="1952871"/>
          </a:xfrm>
          <a:prstGeom prst="rect">
            <a:avLst/>
          </a:prstGeom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9DDEC41F-B08A-4744-AD05-60CFEA1DDE69}"/>
              </a:ext>
            </a:extLst>
          </p:cNvPr>
          <p:cNvSpPr/>
          <p:nvPr/>
        </p:nvSpPr>
        <p:spPr>
          <a:xfrm>
            <a:off x="6434530" y="2383140"/>
            <a:ext cx="421089" cy="39816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="" xmlns:a16="http://schemas.microsoft.com/office/drawing/2014/main" id="{255331B8-DE74-4196-8170-0C8359D80C38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6855619" y="2582220"/>
            <a:ext cx="18573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>
            <a:extLst>
              <a:ext uri="{FF2B5EF4-FFF2-40B4-BE49-F238E27FC236}">
                <a16:creationId xmlns="" xmlns:a16="http://schemas.microsoft.com/office/drawing/2014/main" id="{E4A75037-B0E1-4BA7-AC98-8AC292D7752F}"/>
              </a:ext>
            </a:extLst>
          </p:cNvPr>
          <p:cNvSpPr/>
          <p:nvPr/>
        </p:nvSpPr>
        <p:spPr>
          <a:xfrm>
            <a:off x="7129433" y="2310295"/>
            <a:ext cx="3209955" cy="19259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D590F82-ADB1-4DD2-8100-7EF5DE1A4100}"/>
              </a:ext>
            </a:extLst>
          </p:cNvPr>
          <p:cNvSpPr txBox="1"/>
          <p:nvPr/>
        </p:nvSpPr>
        <p:spPr>
          <a:xfrm>
            <a:off x="3135184" y="442020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선결재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CB7C2BE-353B-463E-A215-EC311F96C78D}"/>
              </a:ext>
            </a:extLst>
          </p:cNvPr>
          <p:cNvSpPr txBox="1"/>
          <p:nvPr/>
        </p:nvSpPr>
        <p:spPr>
          <a:xfrm>
            <a:off x="3135182" y="4788758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예정인 문서들을 예결함에서 결재 대기자보다 먼저 결재할 수 있는 기능입니다</a:t>
            </a:r>
            <a:r>
              <a:rPr lang="en-US" altLang="ko-KR" sz="1100" dirty="0"/>
              <a:t>. - </a:t>
            </a:r>
            <a:r>
              <a:rPr lang="ko-KR" altLang="en-US" sz="1100" dirty="0"/>
              <a:t>관리자가 양식관리에 ‘</a:t>
            </a:r>
            <a:r>
              <a:rPr lang="ko-KR" altLang="en-US" sz="1100" dirty="0" err="1"/>
              <a:t>선결재사용</a:t>
            </a:r>
            <a:r>
              <a:rPr lang="ko-KR" altLang="en-US" sz="1100" dirty="0"/>
              <a:t>’ 옵션이 적용된 양식에 대해서만 기능을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선결재는 결재현황 정보의 문서 조회날짜가 예결함에서 </a:t>
            </a:r>
            <a:r>
              <a:rPr lang="ko-KR" altLang="en-US" sz="1100" dirty="0" err="1"/>
              <a:t>조회시</a:t>
            </a:r>
            <a:r>
              <a:rPr lang="ko-KR" altLang="en-US" sz="1100" dirty="0"/>
              <a:t> 적용되며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선결재</a:t>
            </a:r>
            <a:r>
              <a:rPr lang="ko-KR" altLang="en-US" sz="1100" dirty="0"/>
              <a:t> 양식이 </a:t>
            </a:r>
            <a:r>
              <a:rPr lang="ko-KR" altLang="en-US" sz="1100" dirty="0" err="1"/>
              <a:t>아닌경우</a:t>
            </a:r>
            <a:r>
              <a:rPr lang="ko-KR" altLang="en-US" sz="1100" dirty="0"/>
              <a:t> 예결함에서 조회해도 결재권자가 결재순서일때 조회시에만 조회날짜가 적용됩니다</a:t>
            </a:r>
            <a:endParaRPr lang="en-US" altLang="ko-KR" sz="1100" dirty="0"/>
          </a:p>
        </p:txBody>
      </p:sp>
    </p:spTree>
    <p:extLst>
      <p:ext uri="{BB962C8B-B14F-4D97-AF65-F5344CB8AC3E}">
        <p14:creationId xmlns:p14="http://schemas.microsoft.com/office/powerpoint/2010/main" val="29210774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‘진행 </a:t>
            </a:r>
            <a:r>
              <a:rPr lang="en-US" altLang="ko-KR" sz="1100" dirty="0"/>
              <a:t>/ </a:t>
            </a:r>
            <a:r>
              <a:rPr lang="ko-KR" altLang="en-US" sz="1100" dirty="0"/>
              <a:t>완료 </a:t>
            </a:r>
            <a:r>
              <a:rPr lang="en-US" altLang="ko-KR" sz="1100" dirty="0"/>
              <a:t>/ </a:t>
            </a:r>
            <a:r>
              <a:rPr lang="ko-KR" altLang="en-US" sz="1100" dirty="0"/>
              <a:t>반려 등의 문서의 상태별로 조회할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기안함에서 양식별로도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CB7C2BE-353B-463E-A215-EC311F96C78D}"/>
              </a:ext>
            </a:extLst>
          </p:cNvPr>
          <p:cNvSpPr txBox="1"/>
          <p:nvPr/>
        </p:nvSpPr>
        <p:spPr>
          <a:xfrm>
            <a:off x="3135182" y="3918451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진행중인 결재문서 내역을 제공합니다</a:t>
            </a:r>
            <a:r>
              <a:rPr lang="en-US" altLang="ko-KR" sz="1100" dirty="0"/>
              <a:t>.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00210FC9-3442-4AB8-962D-EAF044FA2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78" y="1234237"/>
            <a:ext cx="7993048" cy="225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D590F82-ADB1-4DD2-8100-7EF5DE1A4100}"/>
              </a:ext>
            </a:extLst>
          </p:cNvPr>
          <p:cNvSpPr txBox="1"/>
          <p:nvPr/>
        </p:nvSpPr>
        <p:spPr>
          <a:xfrm>
            <a:off x="3135184" y="354989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진행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2EC39AC4-CB5B-4F14-A0A3-377108E0C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308" y="1705846"/>
            <a:ext cx="2022114" cy="1316871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9DDEC41F-B08A-4744-AD05-60CFEA1DDE69}"/>
              </a:ext>
            </a:extLst>
          </p:cNvPr>
          <p:cNvSpPr/>
          <p:nvPr/>
        </p:nvSpPr>
        <p:spPr>
          <a:xfrm>
            <a:off x="5346955" y="3022717"/>
            <a:ext cx="246601" cy="45000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1C3C03DE-B94E-4C79-9510-E7478CE39862}"/>
              </a:ext>
            </a:extLst>
          </p:cNvPr>
          <p:cNvSpPr/>
          <p:nvPr/>
        </p:nvSpPr>
        <p:spPr>
          <a:xfrm>
            <a:off x="3286928" y="2836898"/>
            <a:ext cx="246601" cy="48263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618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완료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결재가 완료된 문서 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기안함</a:t>
            </a:r>
            <a:r>
              <a:rPr lang="en-US" altLang="ko-KR" sz="1100" dirty="0"/>
              <a:t>(</a:t>
            </a:r>
            <a:r>
              <a:rPr lang="ko-KR" altLang="en-US" sz="1100" dirty="0"/>
              <a:t>완료</a:t>
            </a:r>
            <a:r>
              <a:rPr lang="en-US" altLang="ko-KR" sz="1100" dirty="0"/>
              <a:t>)</a:t>
            </a:r>
            <a:r>
              <a:rPr lang="ko-KR" altLang="en-US" sz="1100" dirty="0"/>
              <a:t>가 된 공문들은 조회화면에서 </a:t>
            </a:r>
            <a:r>
              <a:rPr lang="ko-KR" altLang="en-US" sz="1100" dirty="0" err="1"/>
              <a:t>부서발신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문서발송신청</a:t>
            </a:r>
            <a:r>
              <a:rPr lang="en-US" altLang="ko-KR" sz="1100" dirty="0"/>
              <a:t>, </a:t>
            </a:r>
            <a:r>
              <a:rPr lang="ko-KR" altLang="en-US" sz="1100" dirty="0"/>
              <a:t>인쇄</a:t>
            </a:r>
            <a:r>
              <a:rPr lang="en-US" altLang="ko-KR" sz="1100" dirty="0"/>
              <a:t>, </a:t>
            </a:r>
            <a:r>
              <a:rPr lang="ko-KR" altLang="en-US" sz="1100" dirty="0"/>
              <a:t>스크랩의 기능이 제공됩니다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</a:t>
            </a:r>
            <a:r>
              <a:rPr lang="ko-KR" altLang="en-US" sz="1100" dirty="0" err="1"/>
              <a:t>부서발신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부서함의 수신함으로 지정되어 </a:t>
            </a:r>
            <a:r>
              <a:rPr lang="ko-KR" altLang="en-US" sz="1100" dirty="0" err="1"/>
              <a:t>조회자</a:t>
            </a:r>
            <a:r>
              <a:rPr lang="ko-KR" altLang="en-US" sz="1100" dirty="0"/>
              <a:t> 자신의 부서로 수신된 결재문서를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      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 </a:t>
            </a:r>
            <a:r>
              <a:rPr lang="en-US" altLang="ko-KR" sz="1100" dirty="0"/>
              <a:t>: </a:t>
            </a:r>
            <a:r>
              <a:rPr lang="ko-KR" altLang="en-US" sz="1100" dirty="0"/>
              <a:t>신청 화면에서 </a:t>
            </a:r>
            <a:r>
              <a:rPr lang="en-US" altLang="ko-KR" sz="1100" dirty="0"/>
              <a:t>‘</a:t>
            </a:r>
            <a:r>
              <a:rPr lang="ko-KR" altLang="en-US" sz="1100" dirty="0"/>
              <a:t>발송방법</a:t>
            </a:r>
            <a:r>
              <a:rPr lang="en-US" altLang="ko-KR" sz="1100" dirty="0"/>
              <a:t>, </a:t>
            </a:r>
            <a:r>
              <a:rPr lang="ko-KR" altLang="en-US" sz="1100" dirty="0"/>
              <a:t>헤더</a:t>
            </a:r>
            <a:r>
              <a:rPr lang="en-US" altLang="ko-KR" sz="1100" dirty="0"/>
              <a:t>, </a:t>
            </a:r>
            <a:r>
              <a:rPr lang="ko-KR" altLang="en-US" sz="1100" dirty="0" err="1"/>
              <a:t>푸터</a:t>
            </a:r>
            <a:r>
              <a:rPr lang="ko-KR" altLang="en-US" sz="1100" dirty="0"/>
              <a:t> 지정과 발송목적</a:t>
            </a:r>
            <a:r>
              <a:rPr lang="en-US" altLang="ko-KR" sz="1100" dirty="0"/>
              <a:t>’</a:t>
            </a:r>
            <a:r>
              <a:rPr lang="ko-KR" altLang="en-US" sz="1100" dirty="0"/>
              <a:t>을 작성하고 신청 시 공문으로 변환되어 개인함의 </a:t>
            </a:r>
            <a:r>
              <a:rPr lang="ko-KR" altLang="en-US" sz="1100" dirty="0" err="1"/>
              <a:t>공문함에</a:t>
            </a:r>
            <a:r>
              <a:rPr lang="ko-KR" altLang="en-US" sz="1100" dirty="0"/>
              <a:t> 저장이 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E0871C00-2D1C-4910-BE74-DEAC96C56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2007432"/>
            <a:ext cx="4710850" cy="45259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3378CA6D-787A-47CD-9643-BCF8F76F494D}"/>
              </a:ext>
            </a:extLst>
          </p:cNvPr>
          <p:cNvSpPr/>
          <p:nvPr/>
        </p:nvSpPr>
        <p:spPr>
          <a:xfrm>
            <a:off x="6829615" y="3811646"/>
            <a:ext cx="235553" cy="23648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="" xmlns:a16="http://schemas.microsoft.com/office/drawing/2014/main" id="{72B50306-E133-4DEB-A018-DAA38A4F3477}"/>
              </a:ext>
            </a:extLst>
          </p:cNvPr>
          <p:cNvSpPr/>
          <p:nvPr/>
        </p:nvSpPr>
        <p:spPr>
          <a:xfrm>
            <a:off x="7070121" y="3811646"/>
            <a:ext cx="235553" cy="23648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40B535FE-4390-426C-9459-D27C8D70C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807" y="1110681"/>
            <a:ext cx="254794" cy="25479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BA7EFD64-AA97-48FC-9662-79D5CED85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2807" y="1365475"/>
            <a:ext cx="254794" cy="26187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="" xmlns:a16="http://schemas.microsoft.com/office/drawing/2014/main" id="{1AC9C5AE-8ED2-4B6D-A77E-354876F5BA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5275" y="2001371"/>
            <a:ext cx="3981450" cy="2596369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pic>
        <p:nvPicPr>
          <p:cNvPr id="19" name="그림 18">
            <a:extLst>
              <a:ext uri="{FF2B5EF4-FFF2-40B4-BE49-F238E27FC236}">
                <a16:creationId xmlns="" xmlns:a16="http://schemas.microsoft.com/office/drawing/2014/main" id="{3AA77DD4-A144-43A4-A923-EA3F5D8DE6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5275" y="4682151"/>
            <a:ext cx="3477101" cy="1851266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  <p:cxnSp>
        <p:nvCxnSpPr>
          <p:cNvPr id="25" name="연결선: 꺾임 24">
            <a:extLst>
              <a:ext uri="{FF2B5EF4-FFF2-40B4-BE49-F238E27FC236}">
                <a16:creationId xmlns="" xmlns:a16="http://schemas.microsoft.com/office/drawing/2014/main" id="{EBB0AF0E-1128-4F50-A15D-29C36C896714}"/>
              </a:ext>
            </a:extLst>
          </p:cNvPr>
          <p:cNvCxnSpPr>
            <a:cxnSpLocks/>
            <a:stCxn id="14" idx="0"/>
          </p:cNvCxnSpPr>
          <p:nvPr/>
        </p:nvCxnSpPr>
        <p:spPr>
          <a:xfrm rot="5400000" flipH="1" flipV="1">
            <a:off x="6957833" y="2997079"/>
            <a:ext cx="804127" cy="825008"/>
          </a:xfrm>
          <a:prstGeom prst="bentConnector2">
            <a:avLst/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="" xmlns:a16="http://schemas.microsoft.com/office/drawing/2014/main" id="{232823A0-144B-4CD0-9DDF-CBB14BCF109B}"/>
              </a:ext>
            </a:extLst>
          </p:cNvPr>
          <p:cNvCxnSpPr>
            <a:cxnSpLocks/>
            <a:stCxn id="15" idx="2"/>
          </p:cNvCxnSpPr>
          <p:nvPr/>
        </p:nvCxnSpPr>
        <p:spPr>
          <a:xfrm rot="16200000" flipH="1">
            <a:off x="6684814" y="4551213"/>
            <a:ext cx="1590670" cy="584503"/>
          </a:xfrm>
          <a:prstGeom prst="bentConnector3">
            <a:avLst>
              <a:gd name="adj1" fmla="val 99501"/>
            </a:avLst>
          </a:prstGeom>
          <a:ln w="2222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529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408366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_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대외문서작성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사용자가 직접 문서발송 신청을 통해 변환된 공문은 개인함의 </a:t>
            </a:r>
            <a:r>
              <a:rPr lang="ko-KR" altLang="en-US" sz="1100" dirty="0" err="1"/>
              <a:t>공문함에서</a:t>
            </a:r>
            <a:r>
              <a:rPr lang="ko-KR" altLang="en-US" sz="1100" dirty="0"/>
              <a:t> 공문을 조회합니다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</a:t>
            </a:r>
            <a:r>
              <a:rPr lang="en-US" altLang="ko-KR" sz="1100" dirty="0"/>
              <a:t>,</a:t>
            </a:r>
            <a:r>
              <a:rPr lang="ko-KR" altLang="en-US" sz="1100" dirty="0"/>
              <a:t>참조 등의 정보는 기안시에 입력된 ‘대외문서작성’ 팝업에 입력된 정보가 제공되며 기타 공문서의 상단의 ‘공문 슬로건’ 문구는 관리자가 관리메뉴에서 지정한 문구가 표시되며 원하는 문구로 설정이 가능 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455A3AA-1070-4923-918B-D0197974795D}"/>
              </a:ext>
            </a:extLst>
          </p:cNvPr>
          <p:cNvSpPr txBox="1"/>
          <p:nvPr/>
        </p:nvSpPr>
        <p:spPr>
          <a:xfrm>
            <a:off x="3135182" y="4557496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결재문서들에 대하여 결재문서가 반려된 문서 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반려된 문서를 다시 수정해서 기안할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특정 데이터 연동 문서는 수정 불가할 수 있음</a:t>
            </a:r>
            <a:r>
              <a:rPr lang="en-US" altLang="ko-KR" sz="1100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0F6236E-9732-4092-A575-234CEBFC5281}"/>
              </a:ext>
            </a:extLst>
          </p:cNvPr>
          <p:cNvSpPr txBox="1"/>
          <p:nvPr/>
        </p:nvSpPr>
        <p:spPr>
          <a:xfrm>
            <a:off x="3135184" y="418894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반려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86E7F7EB-42DC-40FE-A1D3-38F7D9AE4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2042640"/>
            <a:ext cx="4729848" cy="20378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92D05847-44C4-459B-9442-91F8315C1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5259720"/>
            <a:ext cx="4385758" cy="1274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CE5DD5F8-13C4-4DB0-A048-1A9E61946E96}"/>
              </a:ext>
            </a:extLst>
          </p:cNvPr>
          <p:cNvSpPr/>
          <p:nvPr/>
        </p:nvSpPr>
        <p:spPr>
          <a:xfrm>
            <a:off x="3401567" y="5560302"/>
            <a:ext cx="844202" cy="68036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2E61D92D-8E32-40FA-980C-19F6BD3409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892" y="1508760"/>
            <a:ext cx="4122167" cy="2566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A0FF4D6D-8E6E-4E97-974D-BE90B65A0120}"/>
              </a:ext>
            </a:extLst>
          </p:cNvPr>
          <p:cNvSpPr/>
          <p:nvPr/>
        </p:nvSpPr>
        <p:spPr>
          <a:xfrm>
            <a:off x="3718749" y="2132731"/>
            <a:ext cx="788957" cy="22232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118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기안을 </a:t>
            </a:r>
            <a:r>
              <a:rPr lang="ko-KR" altLang="en-US" sz="1100" dirty="0" err="1"/>
              <a:t>상신한</a:t>
            </a:r>
            <a:r>
              <a:rPr lang="ko-KR" altLang="en-US" sz="1100" dirty="0"/>
              <a:t> 문서나 현재 결재라인에 자신이 포함되어 결재 승인처리를 한 문서내역을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 문서들에 대하여 자신이 결재 처리한 </a:t>
            </a:r>
            <a:r>
              <a:rPr lang="ko-KR" altLang="en-US" sz="1100" dirty="0" err="1"/>
              <a:t>문서외</a:t>
            </a:r>
            <a:r>
              <a:rPr lang="ko-KR" altLang="en-US" sz="1100" dirty="0"/>
              <a:t> 합의</a:t>
            </a:r>
            <a:r>
              <a:rPr lang="en-US" altLang="ko-KR" sz="1100" dirty="0"/>
              <a:t>/</a:t>
            </a:r>
            <a:r>
              <a:rPr lang="ko-KR" altLang="en-US" sz="1100" dirty="0"/>
              <a:t>보류</a:t>
            </a:r>
            <a:r>
              <a:rPr lang="en-US" altLang="ko-KR" sz="1100" dirty="0"/>
              <a:t>/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처리한 문서를 구분해서 조회할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처리함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33872F-8A16-4AE1-884F-4F1EEEC66B71}"/>
              </a:ext>
            </a:extLst>
          </p:cNvPr>
          <p:cNvSpPr txBox="1"/>
          <p:nvPr/>
        </p:nvSpPr>
        <p:spPr>
          <a:xfrm>
            <a:off x="3135184" y="1162099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처리함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합의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F012368-C4D0-4862-8590-EDFDC05AA68C}"/>
              </a:ext>
            </a:extLst>
          </p:cNvPr>
          <p:cNvSpPr txBox="1"/>
          <p:nvPr/>
        </p:nvSpPr>
        <p:spPr>
          <a:xfrm>
            <a:off x="3135182" y="1530651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결재라인에 자신이 포함되어 합의 승인처리를 한 문서내역을 제공합니다</a:t>
            </a:r>
            <a:endParaRPr lang="en-US" altLang="ko-KR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E0058C2-A0CC-44A6-A4BB-33F0FA89A47F}"/>
              </a:ext>
            </a:extLst>
          </p:cNvPr>
          <p:cNvSpPr txBox="1"/>
          <p:nvPr/>
        </p:nvSpPr>
        <p:spPr>
          <a:xfrm>
            <a:off x="3135182" y="225419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결재라인에 자신이 포함되어 보류 처리를 한 문서내역을 제공 합니다</a:t>
            </a:r>
            <a:endParaRPr lang="en-US" altLang="ko-KR" sz="1100" dirty="0"/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CCD4A18-981B-4F99-938A-0189F5AD71F8}"/>
              </a:ext>
            </a:extLst>
          </p:cNvPr>
          <p:cNvSpPr txBox="1"/>
          <p:nvPr/>
        </p:nvSpPr>
        <p:spPr>
          <a:xfrm>
            <a:off x="3135184" y="188564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보류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D00D2A8-6F8E-45D0-B4FE-2E499BC0E44B}"/>
              </a:ext>
            </a:extLst>
          </p:cNvPr>
          <p:cNvSpPr txBox="1"/>
          <p:nvPr/>
        </p:nvSpPr>
        <p:spPr>
          <a:xfrm>
            <a:off x="3135182" y="2976967"/>
            <a:ext cx="8695345" cy="1583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결재라인에 자신이 포함되어 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 처리를 한 문서내역을 제공합니다</a:t>
            </a:r>
            <a:endParaRPr lang="en-US" altLang="ko-KR" sz="1100" dirty="0"/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/>
              <a:t>후결</a:t>
            </a:r>
            <a:r>
              <a:rPr lang="ko-KR" altLang="en-US" sz="1100" dirty="0"/>
              <a:t> 처리는 환경설정 </a:t>
            </a:r>
            <a:r>
              <a:rPr lang="en-US" altLang="ko-KR" sz="1100" dirty="0"/>
              <a:t>-&gt; </a:t>
            </a:r>
            <a:r>
              <a:rPr lang="ko-KR" altLang="en-US" sz="1100" dirty="0"/>
              <a:t>부재설정의 ‘</a:t>
            </a:r>
            <a:r>
              <a:rPr lang="ko-KR" altLang="en-US" sz="1100" dirty="0" err="1"/>
              <a:t>후결</a:t>
            </a:r>
            <a:r>
              <a:rPr lang="ko-KR" altLang="en-US" sz="1100" dirty="0"/>
              <a:t>’ 옵션 사용시 적용되며 아래와 같이 결재 진행상태에 따라 처리 방법이 다르게 됩니다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dirty="0"/>
              <a:t>결재자가 </a:t>
            </a:r>
            <a:r>
              <a:rPr lang="ko-KR" altLang="en-US" sz="1100" dirty="0" err="1"/>
              <a:t>후결자를</a:t>
            </a:r>
            <a:r>
              <a:rPr lang="ko-KR" altLang="en-US" sz="1100" dirty="0"/>
              <a:t> 제외하고 모두 결재가 완료된 경우 </a:t>
            </a:r>
            <a:r>
              <a:rPr lang="ko-KR" altLang="en-US" sz="1100" dirty="0" err="1"/>
              <a:t>후결자는</a:t>
            </a:r>
            <a:r>
              <a:rPr lang="ko-KR" altLang="en-US" sz="1100" dirty="0"/>
              <a:t> 후결함에서 확인’ 만 가능</a:t>
            </a:r>
            <a:endParaRPr lang="en-US" altLang="ko-KR" sz="1100" dirty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dirty="0"/>
              <a:t>결재가 진행중인 문서에 대하여 </a:t>
            </a:r>
            <a:r>
              <a:rPr lang="ko-KR" altLang="en-US" sz="1100" dirty="0" err="1"/>
              <a:t>후결자는</a:t>
            </a:r>
            <a:r>
              <a:rPr lang="ko-KR" altLang="en-US" sz="1100" dirty="0"/>
              <a:t> ‘요청</a:t>
            </a:r>
            <a:r>
              <a:rPr lang="en-US" altLang="ko-KR" sz="1100" dirty="0"/>
              <a:t>(</a:t>
            </a:r>
            <a:r>
              <a:rPr lang="ko-KR" altLang="en-US" sz="1100" dirty="0"/>
              <a:t>결재하기</a:t>
            </a:r>
            <a:r>
              <a:rPr lang="en-US" altLang="ko-KR" sz="1100" dirty="0"/>
              <a:t>)’ </a:t>
            </a:r>
            <a:r>
              <a:rPr lang="ko-KR" altLang="en-US" sz="1100" dirty="0"/>
              <a:t>과 </a:t>
            </a:r>
            <a:r>
              <a:rPr lang="ko-KR" altLang="en-US" sz="1100" dirty="0" err="1"/>
              <a:t>후결함</a:t>
            </a:r>
            <a:r>
              <a:rPr lang="ko-KR" altLang="en-US" sz="1100" dirty="0"/>
              <a:t> 에서 ‘승인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반려’ 등의 결재처리 가능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/>
              <a:t>  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결재가 진행중인 결재문서 대상으로 ‘요청</a:t>
            </a:r>
            <a:r>
              <a:rPr lang="en-US" altLang="ko-KR" sz="1100" dirty="0"/>
              <a:t>(</a:t>
            </a:r>
            <a:r>
              <a:rPr lang="ko-KR" altLang="en-US" sz="1100" dirty="0"/>
              <a:t>결재하기</a:t>
            </a:r>
            <a:r>
              <a:rPr lang="en-US" altLang="ko-KR" sz="1100" dirty="0"/>
              <a:t>)’ </a:t>
            </a:r>
            <a:r>
              <a:rPr lang="ko-KR" altLang="en-US" sz="1100" dirty="0"/>
              <a:t>에서 ‘승인’ 처리한 문서의 조회는 </a:t>
            </a:r>
            <a:r>
              <a:rPr lang="ko-KR" altLang="en-US" sz="1100" dirty="0" err="1"/>
              <a:t>후결자가</a:t>
            </a:r>
            <a:r>
              <a:rPr lang="ko-KR" altLang="en-US" sz="1100" dirty="0"/>
              <a:t> 결재를 승인처리한 문서로서  ‘결재 </a:t>
            </a:r>
            <a:r>
              <a:rPr lang="en-US" altLang="ko-KR" sz="1100" dirty="0"/>
              <a:t>-&gt; </a:t>
            </a:r>
            <a:r>
              <a:rPr lang="ko-KR" altLang="en-US" sz="1100" dirty="0"/>
              <a:t>처리함 </a:t>
            </a:r>
            <a:r>
              <a:rPr lang="en-US" altLang="ko-KR" sz="1100" dirty="0"/>
              <a:t>-&gt; </a:t>
            </a:r>
            <a:r>
              <a:rPr lang="ko-KR" altLang="en-US" sz="1100" dirty="0"/>
              <a:t>결재함’ 에서 확인</a:t>
            </a:r>
            <a:endParaRPr lang="en-US" altLang="ko-KR" sz="1100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FC92AD8-9AB6-4C2C-8C9C-086F99309A33}"/>
              </a:ext>
            </a:extLst>
          </p:cNvPr>
          <p:cNvSpPr txBox="1"/>
          <p:nvPr/>
        </p:nvSpPr>
        <p:spPr>
          <a:xfrm>
            <a:off x="3135184" y="260841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후결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D0A2EA0D-B9D7-4514-B440-21C8C5BDE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4655997"/>
            <a:ext cx="5746136" cy="20138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직사각형 29">
            <a:extLst>
              <a:ext uri="{FF2B5EF4-FFF2-40B4-BE49-F238E27FC236}">
                <a16:creationId xmlns="" xmlns:a16="http://schemas.microsoft.com/office/drawing/2014/main" id="{1C3C03DE-B94E-4C79-9510-E7478CE39862}"/>
              </a:ext>
            </a:extLst>
          </p:cNvPr>
          <p:cNvSpPr/>
          <p:nvPr/>
        </p:nvSpPr>
        <p:spPr>
          <a:xfrm>
            <a:off x="3165485" y="5949195"/>
            <a:ext cx="387340" cy="70878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76BE8962-05A8-4993-8EFF-4FAD2A6338E5}"/>
              </a:ext>
            </a:extLst>
          </p:cNvPr>
          <p:cNvSpPr/>
          <p:nvPr/>
        </p:nvSpPr>
        <p:spPr>
          <a:xfrm>
            <a:off x="4487872" y="4655997"/>
            <a:ext cx="888991" cy="19222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130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결재문서를 상신시에 결재자가 아니라 ‘</a:t>
            </a:r>
            <a:r>
              <a:rPr lang="ko-KR" altLang="en-US" sz="1100" dirty="0" err="1"/>
              <a:t>참조자</a:t>
            </a:r>
            <a:r>
              <a:rPr lang="ko-KR" altLang="en-US" sz="1100" dirty="0"/>
              <a:t>’ 로 지정된 참조조자들이 조회하는 문서함 입니다</a:t>
            </a:r>
            <a:endParaRPr lang="en-US" altLang="ko-KR" sz="11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33872F-8A16-4AE1-884F-4F1EEEC66B71}"/>
              </a:ext>
            </a:extLst>
          </p:cNvPr>
          <p:cNvSpPr txBox="1"/>
          <p:nvPr/>
        </p:nvSpPr>
        <p:spPr>
          <a:xfrm>
            <a:off x="3135184" y="9230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회람함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F012368-C4D0-4862-8590-EDFDC05AA68C}"/>
              </a:ext>
            </a:extLst>
          </p:cNvPr>
          <p:cNvSpPr txBox="1"/>
          <p:nvPr/>
        </p:nvSpPr>
        <p:spPr>
          <a:xfrm>
            <a:off x="3135182" y="12915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최종 승인이 완료된 문서에 대하여 회람 처리가 된 결재 문서를 조회할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승인이 된 문서를 조회하고 관련 업무를 처리할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E0058C2-A0CC-44A6-A4BB-33F0FA89A47F}"/>
              </a:ext>
            </a:extLst>
          </p:cNvPr>
          <p:cNvSpPr txBox="1"/>
          <p:nvPr/>
        </p:nvSpPr>
        <p:spPr>
          <a:xfrm>
            <a:off x="3135182" y="4787577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결재가 시행되는 양식별로 ‘문서담당’ </a:t>
            </a:r>
            <a:r>
              <a:rPr lang="ko-KR" altLang="en-US" sz="1100" dirty="0" err="1"/>
              <a:t>으로</a:t>
            </a:r>
            <a:r>
              <a:rPr lang="ko-KR" altLang="en-US" sz="1100" dirty="0"/>
              <a:t> 지정된 사용자는 이 담당함에서 해당 양식으로 결재 </a:t>
            </a:r>
            <a:r>
              <a:rPr lang="ko-KR" altLang="en-US" sz="1100" dirty="0" err="1"/>
              <a:t>상신된</a:t>
            </a:r>
            <a:r>
              <a:rPr lang="ko-KR" altLang="en-US" sz="1100" dirty="0"/>
              <a:t> 문서를 조회 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승인 완료된 문서만 조회 가능합니다</a:t>
            </a:r>
            <a:r>
              <a:rPr lang="en-US" altLang="ko-KR" sz="1100" dirty="0"/>
              <a:t>.)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CCD4A18-981B-4F99-938A-0189F5AD71F8}"/>
              </a:ext>
            </a:extLst>
          </p:cNvPr>
          <p:cNvSpPr txBox="1"/>
          <p:nvPr/>
        </p:nvSpPr>
        <p:spPr>
          <a:xfrm>
            <a:off x="3135184" y="441902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담당함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D00D2A8-6F8E-45D0-B4FE-2E499BC0E44B}"/>
              </a:ext>
            </a:extLst>
          </p:cNvPr>
          <p:cNvSpPr txBox="1"/>
          <p:nvPr/>
        </p:nvSpPr>
        <p:spPr>
          <a:xfrm>
            <a:off x="3135182" y="5731815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현재 결재를 </a:t>
            </a:r>
            <a:r>
              <a:rPr lang="ko-KR" altLang="en-US" sz="1100" dirty="0" err="1"/>
              <a:t>해야하는</a:t>
            </a:r>
            <a:r>
              <a:rPr lang="ko-KR" altLang="en-US" sz="1100" dirty="0"/>
              <a:t> 결재권자가 아니라 결재라인에 포함되어 있지만 향후 결재를 해야 하는 사용자 들이 해당 결재무서를 미리 조회할 수 있습니다</a:t>
            </a:r>
            <a:r>
              <a:rPr lang="en-US" altLang="ko-KR" sz="1100" dirty="0"/>
              <a:t>. (</a:t>
            </a: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양식관리에서 관리자가 ‘</a:t>
            </a:r>
            <a:r>
              <a:rPr lang="ko-KR" altLang="en-US" sz="1100" dirty="0" err="1"/>
              <a:t>선결재</a:t>
            </a:r>
            <a:r>
              <a:rPr lang="ko-KR" altLang="en-US" sz="1100" dirty="0"/>
              <a:t> 사용’ 으로 지정된 양식의 경우 예결함에서 현재 결재권자가 결재처리 전이라도 미리 결재처리를 할 수 있습니다</a:t>
            </a:r>
            <a:r>
              <a:rPr lang="en-US" altLang="ko-KR" sz="1100" dirty="0"/>
              <a:t>.)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FC92AD8-9AB6-4C2C-8C9C-086F99309A33}"/>
              </a:ext>
            </a:extLst>
          </p:cNvPr>
          <p:cNvSpPr txBox="1"/>
          <p:nvPr/>
        </p:nvSpPr>
        <p:spPr>
          <a:xfrm>
            <a:off x="3135184" y="5363263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예결함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9C8F8CCE-99CD-4EFE-804A-369FE3902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962150"/>
            <a:ext cx="5481996" cy="23516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523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폐기함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기안자가 작성 후 완료된 결재문서 대상으로 삭제가 가능하며 삭제된 결재문서는 폐기함으로 저장되며 삭제한 결재 문서 리스트를 확인할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삭제된 결재문서는 폐기함에서 문서 조회 후 왼쪽 상단      버튼을 통해 복원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개인함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E0058C2-A0CC-44A6-A4BB-33F0FA89A47F}"/>
              </a:ext>
            </a:extLst>
          </p:cNvPr>
          <p:cNvSpPr txBox="1"/>
          <p:nvPr/>
        </p:nvSpPr>
        <p:spPr>
          <a:xfrm>
            <a:off x="3135182" y="1771604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양식관리에서 ‘대외문서사용’ 옵션이 체크된 양식으로 승인 완료된 문서에 대하여 ‘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’ 되어 변환된 공문서 리스트를 확인할 수 있습니다</a:t>
            </a:r>
            <a:r>
              <a:rPr lang="en-US" altLang="ko-KR" sz="11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CCD4A18-981B-4F99-938A-0189F5AD71F8}"/>
              </a:ext>
            </a:extLst>
          </p:cNvPr>
          <p:cNvSpPr txBox="1"/>
          <p:nvPr/>
        </p:nvSpPr>
        <p:spPr>
          <a:xfrm>
            <a:off x="3135184" y="140305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6590239A-7864-48C8-9EA3-61F22BB0F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287" y="1135530"/>
            <a:ext cx="219075" cy="200025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76E02BDA-F88A-4243-BEB6-1861684B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2493860"/>
            <a:ext cx="7220398" cy="25492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29773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문서발송신청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‘</a:t>
            </a:r>
            <a:r>
              <a:rPr lang="ko-KR" altLang="en-US" sz="1100" dirty="0" err="1"/>
              <a:t>문서발송신청’은</a:t>
            </a:r>
            <a:r>
              <a:rPr lang="ko-KR" altLang="en-US" sz="1100" dirty="0"/>
              <a:t> </a:t>
            </a:r>
            <a:r>
              <a:rPr lang="ko-KR" altLang="en-US" sz="1100" dirty="0" err="1"/>
              <a:t>기안자</a:t>
            </a:r>
            <a:r>
              <a:rPr lang="ko-KR" altLang="en-US" sz="1100" dirty="0"/>
              <a:t> 이외 문서를 조회할 수 있는 모든 대상자는 </a:t>
            </a:r>
            <a:r>
              <a:rPr lang="ko-KR" altLang="en-US" sz="1100" dirty="0" err="1"/>
              <a:t>공문함에서</a:t>
            </a:r>
            <a:r>
              <a:rPr lang="ko-KR" altLang="en-US" sz="1100" dirty="0"/>
              <a:t> 변환된 공문 조회 및 승인</a:t>
            </a:r>
            <a:r>
              <a:rPr lang="en-US" altLang="ko-KR" sz="1100" dirty="0"/>
              <a:t>/</a:t>
            </a:r>
            <a:r>
              <a:rPr lang="ko-KR" altLang="en-US" sz="1100" dirty="0"/>
              <a:t>반려가 가능하며 승인 시 지정된 발신명의에 미리 </a:t>
            </a:r>
            <a:r>
              <a:rPr lang="ko-KR" altLang="en-US" sz="1100" dirty="0" err="1"/>
              <a:t>셋팅된</a:t>
            </a:r>
            <a:r>
              <a:rPr lang="ko-KR" altLang="en-US" sz="1100" dirty="0"/>
              <a:t> 직인이 날인됩니다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공문의 문서번호는 대외공문 양식으로 작성된 기안문서가 승인 완료 후 </a:t>
            </a:r>
            <a:r>
              <a:rPr lang="ko-KR" altLang="en-US" sz="1100" dirty="0" err="1"/>
              <a:t>채번</a:t>
            </a:r>
            <a:r>
              <a:rPr lang="ko-KR" altLang="en-US" sz="1100" dirty="0"/>
              <a:t> 되기에 ‘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’ 후 반려여부와 관계없이 문서번호가 자동으로 </a:t>
            </a:r>
            <a:r>
              <a:rPr lang="ko-KR" altLang="en-US" sz="1100" dirty="0" err="1"/>
              <a:t>채번</a:t>
            </a:r>
            <a:r>
              <a:rPr lang="ko-KR" altLang="en-US" sz="1100" dirty="0"/>
              <a:t> 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개인함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58D940D1-785F-4FE9-A4A4-A6994476E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798479"/>
            <a:ext cx="4381500" cy="2362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D4B89F57-3FD4-4245-8E06-68484F94A3CB}"/>
              </a:ext>
            </a:extLst>
          </p:cNvPr>
          <p:cNvSpPr/>
          <p:nvPr/>
        </p:nvSpPr>
        <p:spPr>
          <a:xfrm>
            <a:off x="3444904" y="1884771"/>
            <a:ext cx="917546" cy="282643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720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진행함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자신이 소속된 부서의 문서들을 제공합니다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단</a:t>
            </a:r>
            <a:r>
              <a:rPr lang="en-US" altLang="ko-KR" sz="1100" dirty="0"/>
              <a:t>, </a:t>
            </a:r>
            <a:r>
              <a:rPr lang="ko-KR" altLang="en-US" sz="1100" dirty="0"/>
              <a:t>자신이 소속된 부서 </a:t>
            </a:r>
            <a:r>
              <a:rPr lang="ko-KR" altLang="en-US" sz="1100" dirty="0" err="1"/>
              <a:t>레벨이하</a:t>
            </a:r>
            <a:r>
              <a:rPr lang="ko-KR" altLang="en-US" sz="1100" dirty="0"/>
              <a:t> 단의 모든 문서들을 제공하지만</a:t>
            </a:r>
            <a:r>
              <a:rPr lang="en-US" altLang="ko-KR" sz="1100" dirty="0"/>
              <a:t>, </a:t>
            </a:r>
            <a:r>
              <a:rPr lang="ko-KR" altLang="en-US" sz="1100" dirty="0"/>
              <a:t>대외비 및 보안등급이 설정된 문서 들은 권한제어에 따라서 적용됩니다</a:t>
            </a:r>
            <a:r>
              <a:rPr lang="en-US" altLang="ko-KR" sz="1100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F33872F-8A16-4AE1-884F-4F1EEEC66B71}"/>
              </a:ext>
            </a:extLst>
          </p:cNvPr>
          <p:cNvSpPr txBox="1"/>
          <p:nvPr/>
        </p:nvSpPr>
        <p:spPr>
          <a:xfrm>
            <a:off x="3135184" y="3474584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발신함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F012368-C4D0-4862-8590-EDFDC05AA68C}"/>
              </a:ext>
            </a:extLst>
          </p:cNvPr>
          <p:cNvSpPr txBox="1"/>
          <p:nvPr/>
        </p:nvSpPr>
        <p:spPr>
          <a:xfrm>
            <a:off x="3135182" y="3843136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소속부서에서 결재 완료된 문서를 타 부서로 </a:t>
            </a:r>
            <a:r>
              <a:rPr lang="ko-KR" altLang="en-US" sz="1100" dirty="0" err="1"/>
              <a:t>부서발신</a:t>
            </a:r>
            <a:r>
              <a:rPr lang="en-US" altLang="ko-KR" sz="1100" dirty="0"/>
              <a:t>(</a:t>
            </a:r>
            <a:r>
              <a:rPr lang="ko-KR" altLang="en-US" sz="1100" dirty="0"/>
              <a:t>업무 협조용</a:t>
            </a:r>
            <a:r>
              <a:rPr lang="en-US" altLang="ko-KR" sz="1100" dirty="0"/>
              <a:t>)</a:t>
            </a:r>
            <a:r>
              <a:rPr lang="ko-KR" altLang="en-US" sz="1100" dirty="0"/>
              <a:t>을 한 문서들의 내역을 제공합니다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발신한 문서에 대해서 수신부서들의 접수 여부 및 결재 진행상황을 확인할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수신부에서 접수가 되지 않은 문서는 ‘송신취소’ 를 통해 발송을 취소할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수신부서에서 접수하여 결재가 </a:t>
            </a:r>
            <a:r>
              <a:rPr lang="ko-KR" altLang="en-US" sz="1100" dirty="0" err="1"/>
              <a:t>상신된</a:t>
            </a:r>
            <a:r>
              <a:rPr lang="ko-KR" altLang="en-US" sz="1100" dirty="0"/>
              <a:t> 경우에는 상태가 ‘접수</a:t>
            </a:r>
            <a:r>
              <a:rPr lang="en-US" altLang="ko-KR" sz="1100" dirty="0"/>
              <a:t>,</a:t>
            </a:r>
            <a:r>
              <a:rPr lang="ko-KR" altLang="en-US" sz="1100" dirty="0"/>
              <a:t>진행</a:t>
            </a:r>
            <a:r>
              <a:rPr lang="en-US" altLang="ko-KR" sz="1100" dirty="0"/>
              <a:t>,</a:t>
            </a:r>
            <a:r>
              <a:rPr lang="ko-KR" altLang="en-US" sz="1100" dirty="0"/>
              <a:t>승인</a:t>
            </a:r>
            <a:r>
              <a:rPr lang="en-US" altLang="ko-KR" sz="1100" dirty="0"/>
              <a:t>,</a:t>
            </a:r>
            <a:r>
              <a:rPr lang="ko-KR" altLang="en-US" sz="1100" dirty="0"/>
              <a:t>반려’ 로 제공됩니다</a:t>
            </a:r>
            <a:r>
              <a:rPr lang="en-US" altLang="ko-KR" sz="11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FB711DAE-0E8F-41D7-928D-ACC11E955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505534"/>
            <a:ext cx="6460639" cy="18415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2A18CCA7-41F4-456B-A6B9-F9572D99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5068160"/>
            <a:ext cx="5974529" cy="1542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069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수신부서로 지정되어 </a:t>
            </a:r>
            <a:r>
              <a:rPr lang="ko-KR" altLang="en-US" sz="1100" dirty="0" err="1"/>
              <a:t>조회자</a:t>
            </a:r>
            <a:r>
              <a:rPr lang="ko-KR" altLang="en-US" sz="1100" dirty="0"/>
              <a:t> 자신의 부서로 수신된</a:t>
            </a:r>
            <a:r>
              <a:rPr lang="en-US" altLang="ko-KR" sz="1100" dirty="0"/>
              <a:t>(</a:t>
            </a:r>
            <a:r>
              <a:rPr lang="ko-KR" altLang="en-US" sz="1100" dirty="0"/>
              <a:t>발송 부서에서 결재 완료된</a:t>
            </a:r>
            <a:r>
              <a:rPr lang="en-US" altLang="ko-KR" sz="1100" dirty="0"/>
              <a:t>)</a:t>
            </a:r>
            <a:r>
              <a:rPr lang="ko-KR" altLang="en-US" sz="1100" dirty="0"/>
              <a:t>결재 문서를 제공합니다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 문서에 대한 발신 부서 정보를 확인할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수신 문서를 조회하면 발송 문서의 내용과 결재선 정보를 확인할 수 있습니다</a:t>
            </a:r>
            <a:r>
              <a:rPr lang="en-US" altLang="ko-KR" sz="1100" dirty="0"/>
              <a:t>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A9E183FA-4A81-462C-A964-A82F4A4D8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308558"/>
            <a:ext cx="6589764" cy="18804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195C59EA-C876-4A4E-8E51-D171756D56AE}"/>
              </a:ext>
            </a:extLst>
          </p:cNvPr>
          <p:cNvSpPr/>
          <p:nvPr/>
        </p:nvSpPr>
        <p:spPr>
          <a:xfrm>
            <a:off x="3988464" y="2172564"/>
            <a:ext cx="364461" cy="101196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4A48EF7-6AA9-44D8-BEF0-3D0723DE1392}"/>
              </a:ext>
            </a:extLst>
          </p:cNvPr>
          <p:cNvSpPr txBox="1"/>
          <p:nvPr/>
        </p:nvSpPr>
        <p:spPr>
          <a:xfrm>
            <a:off x="3135184" y="331645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4D269F5-7FC3-4BE5-899C-8BBC10E9129A}"/>
              </a:ext>
            </a:extLst>
          </p:cNvPr>
          <p:cNvSpPr txBox="1"/>
          <p:nvPr/>
        </p:nvSpPr>
        <p:spPr>
          <a:xfrm>
            <a:off x="3135182" y="368500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문서의 상단 왼쪽에 ‘접수’ </a:t>
            </a:r>
            <a:r>
              <a:rPr lang="ko-KR" altLang="en-US" sz="1100" dirty="0" err="1"/>
              <a:t>를</a:t>
            </a:r>
            <a:r>
              <a:rPr lang="ko-KR" altLang="en-US" sz="1100" dirty="0"/>
              <a:t> 통해 문서를 접수하거나 거부 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접수는 각 부서의 문서접수 담당자로 지정된 사용자에게 한하여 제공되기에</a:t>
            </a:r>
            <a:r>
              <a:rPr lang="en-US" altLang="ko-KR" sz="1100" dirty="0"/>
              <a:t>, </a:t>
            </a:r>
            <a:r>
              <a:rPr lang="ko-KR" altLang="en-US" sz="1100" dirty="0"/>
              <a:t>문서접수 담당자 여부는 관리자에게 문의하여 주시기 바랍니다</a:t>
            </a:r>
            <a:r>
              <a:rPr lang="en-US" altLang="ko-KR" sz="1100" dirty="0"/>
              <a:t>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014077BB-652F-4660-B878-ED9407526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2" y="4620001"/>
            <a:ext cx="3555131" cy="11288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4E7CFE3F-ED75-4854-BBD4-82BBDA063C0B}"/>
              </a:ext>
            </a:extLst>
          </p:cNvPr>
          <p:cNvSpPr/>
          <p:nvPr/>
        </p:nvSpPr>
        <p:spPr>
          <a:xfrm>
            <a:off x="3664743" y="5007769"/>
            <a:ext cx="502445" cy="233362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501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200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THE GWARE </a:t>
            </a:r>
            <a:r>
              <a:rPr lang="ko-KR" altLang="en-US" sz="1050" dirty="0"/>
              <a:t>결재는 오프라인 문서 대신 온라인으로 쉽고 빠른 의사결정으로 시간과 에너지를 절약할 수 있는 장점이 있습니다</a:t>
            </a:r>
            <a:r>
              <a:rPr lang="en-US" altLang="ko-KR" sz="1050" dirty="0"/>
              <a:t>. </a:t>
            </a:r>
            <a:r>
              <a:rPr lang="ko-KR" altLang="en-US" sz="1050" dirty="0"/>
              <a:t>단순히 문서를 기안하고 결재</a:t>
            </a:r>
            <a:r>
              <a:rPr lang="en-US" altLang="ko-KR" sz="1050" dirty="0"/>
              <a:t>(</a:t>
            </a:r>
            <a:r>
              <a:rPr lang="ko-KR" altLang="en-US" sz="1050" dirty="0"/>
              <a:t>승인</a:t>
            </a:r>
            <a:r>
              <a:rPr lang="en-US" altLang="ko-KR" sz="1050" dirty="0"/>
              <a:t>/</a:t>
            </a:r>
            <a:r>
              <a:rPr lang="ko-KR" altLang="en-US" sz="1050" dirty="0"/>
              <a:t>반려</a:t>
            </a:r>
            <a:r>
              <a:rPr lang="en-US" altLang="ko-KR" sz="1050" dirty="0"/>
              <a:t>)</a:t>
            </a:r>
            <a:r>
              <a:rPr lang="ko-KR" altLang="en-US" sz="1050" dirty="0"/>
              <a:t>하는 것 이상의 딱딱한 업무 절차와 업무영역을 상황에 따라 쉽고 빠르게 언제 어디서나 간편하게 의사결정을 할 수 있습니다</a:t>
            </a:r>
            <a:r>
              <a:rPr lang="en-US" altLang="ko-KR" sz="1050" dirty="0"/>
              <a:t>. </a:t>
            </a:r>
            <a:endParaRPr lang="ko-KR" altLang="en-US" sz="105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C181015-4308-4D2F-A74F-A856868ACFC9}"/>
              </a:ext>
            </a:extLst>
          </p:cNvPr>
          <p:cNvSpPr txBox="1"/>
          <p:nvPr/>
        </p:nvSpPr>
        <p:spPr>
          <a:xfrm>
            <a:off x="3135185" y="184636"/>
            <a:ext cx="2162432" cy="384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5970439-8F90-49D3-A1FB-10BBCAA1160B}"/>
              </a:ext>
            </a:extLst>
          </p:cNvPr>
          <p:cNvSpPr txBox="1"/>
          <p:nvPr/>
        </p:nvSpPr>
        <p:spPr>
          <a:xfrm>
            <a:off x="3135184" y="540831"/>
            <a:ext cx="8586916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결재는 아래와 같은 크게 </a:t>
            </a:r>
            <a:r>
              <a:rPr lang="en-US" altLang="ko-KR" sz="1100" dirty="0"/>
              <a:t>3</a:t>
            </a:r>
            <a:r>
              <a:rPr lang="ko-KR" altLang="en-US" sz="1100" dirty="0"/>
              <a:t>가지 형태로 구분하여 그 기능을 제공 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100" dirty="0"/>
              <a:t>내부</a:t>
            </a:r>
            <a:r>
              <a:rPr lang="en-US" altLang="ko-KR" sz="1100" dirty="0"/>
              <a:t>(</a:t>
            </a:r>
            <a:r>
              <a:rPr lang="ko-KR" altLang="en-US" sz="1100" dirty="0"/>
              <a:t>소속부서</a:t>
            </a:r>
            <a:r>
              <a:rPr lang="en-US" altLang="ko-KR" sz="1100" dirty="0"/>
              <a:t>) </a:t>
            </a:r>
            <a:r>
              <a:rPr lang="ko-KR" altLang="en-US" sz="1100" dirty="0"/>
              <a:t>기안하기 </a:t>
            </a:r>
            <a:r>
              <a:rPr lang="en-US" altLang="ko-KR" sz="1100" dirty="0"/>
              <a:t>/ </a:t>
            </a:r>
            <a:r>
              <a:rPr lang="ko-KR" altLang="en-US" sz="1100" dirty="0"/>
              <a:t>부서문서 </a:t>
            </a:r>
            <a:r>
              <a:rPr lang="ko-KR" altLang="en-US" sz="1100" dirty="0" err="1"/>
              <a:t>수발신</a:t>
            </a:r>
            <a:r>
              <a:rPr lang="en-US" altLang="ko-KR" sz="1100" dirty="0"/>
              <a:t>(</a:t>
            </a:r>
            <a:r>
              <a:rPr lang="ko-KR" altLang="en-US" sz="1100" dirty="0"/>
              <a:t>업무협조</a:t>
            </a:r>
            <a:r>
              <a:rPr lang="en-US" altLang="ko-KR" sz="1100" dirty="0"/>
              <a:t>) / </a:t>
            </a:r>
            <a:r>
              <a:rPr lang="ko-KR" altLang="en-US" sz="1100" dirty="0"/>
              <a:t>공문발송 프로세스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B67E7FAC-AE27-4B69-85F9-8409B7A36C1A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결재 개요</a:t>
            </a:r>
          </a:p>
        </p:txBody>
      </p:sp>
      <p:sp>
        <p:nvSpPr>
          <p:cNvPr id="74" name="Rounded Rectangle 153">
            <a:extLst>
              <a:ext uri="{FF2B5EF4-FFF2-40B4-BE49-F238E27FC236}">
                <a16:creationId xmlns="" xmlns:a16="http://schemas.microsoft.com/office/drawing/2014/main" id="{12C4117D-30A6-47A7-BC8C-6B102928CB48}"/>
              </a:ext>
            </a:extLst>
          </p:cNvPr>
          <p:cNvSpPr/>
          <p:nvPr/>
        </p:nvSpPr>
        <p:spPr>
          <a:xfrm>
            <a:off x="3988921" y="5436613"/>
            <a:ext cx="7089588" cy="933824"/>
          </a:xfrm>
          <a:prstGeom prst="roundRect">
            <a:avLst>
              <a:gd name="adj" fmla="val 20220"/>
            </a:avLst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152">
            <a:extLst>
              <a:ext uri="{FF2B5EF4-FFF2-40B4-BE49-F238E27FC236}">
                <a16:creationId xmlns="" xmlns:a16="http://schemas.microsoft.com/office/drawing/2014/main" id="{7FAEC8B3-02E9-4437-8295-C29156BB9552}"/>
              </a:ext>
            </a:extLst>
          </p:cNvPr>
          <p:cNvSpPr/>
          <p:nvPr/>
        </p:nvSpPr>
        <p:spPr>
          <a:xfrm>
            <a:off x="3988921" y="3892180"/>
            <a:ext cx="7089588" cy="1544433"/>
          </a:xfrm>
          <a:prstGeom prst="roundRect">
            <a:avLst>
              <a:gd name="adj" fmla="val 10620"/>
            </a:avLst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151">
            <a:extLst>
              <a:ext uri="{FF2B5EF4-FFF2-40B4-BE49-F238E27FC236}">
                <a16:creationId xmlns="" xmlns:a16="http://schemas.microsoft.com/office/drawing/2014/main" id="{69DD023F-E4BA-40E0-AC42-EA31D48931E9}"/>
              </a:ext>
            </a:extLst>
          </p:cNvPr>
          <p:cNvSpPr/>
          <p:nvPr/>
        </p:nvSpPr>
        <p:spPr>
          <a:xfrm>
            <a:off x="3988921" y="1350201"/>
            <a:ext cx="7089588" cy="2541979"/>
          </a:xfrm>
          <a:prstGeom prst="roundRect">
            <a:avLst>
              <a:gd name="adj" fmla="val 7093"/>
            </a:avLst>
          </a:prstGeom>
          <a:solidFill>
            <a:schemeClr val="bg1"/>
          </a:solidFill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액자 128">
            <a:extLst>
              <a:ext uri="{FF2B5EF4-FFF2-40B4-BE49-F238E27FC236}">
                <a16:creationId xmlns="" xmlns:a16="http://schemas.microsoft.com/office/drawing/2014/main" id="{D1340900-6B4A-4902-A2ED-733748036B04}"/>
              </a:ext>
            </a:extLst>
          </p:cNvPr>
          <p:cNvSpPr/>
          <p:nvPr/>
        </p:nvSpPr>
        <p:spPr bwMode="auto">
          <a:xfrm>
            <a:off x="4071265" y="1434695"/>
            <a:ext cx="1938314" cy="380946"/>
          </a:xfrm>
          <a:prstGeom prst="frame">
            <a:avLst>
              <a:gd name="adj1" fmla="val 8578"/>
            </a:avLst>
          </a:prstGeom>
          <a:solidFill>
            <a:srgbClr val="3A9C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3009" tIns="41505" rIns="83009" bIns="41505" anchor="ctr"/>
          <a:lstStyle/>
          <a:p>
            <a:pPr algn="ctr">
              <a:defRPr/>
            </a:pP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기안하기 </a:t>
            </a:r>
            <a:r>
              <a:rPr lang="en-US" altLang="ko-KR" sz="1300" b="1" kern="1200" dirty="0">
                <a:latin typeface="나눔바른고딕"/>
                <a:ea typeface="나눔바른고딕"/>
                <a:cs typeface="나눔바른고딕"/>
              </a:rPr>
              <a:t>(</a:t>
            </a: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소속부서 결재</a:t>
            </a:r>
            <a:r>
              <a:rPr lang="en-US" altLang="ko-KR" sz="1300" b="1" kern="1200" dirty="0">
                <a:latin typeface="나눔바른고딕"/>
                <a:ea typeface="나눔바른고딕"/>
                <a:cs typeface="나눔바른고딕"/>
              </a:rPr>
              <a:t>)</a:t>
            </a:r>
            <a:endParaRPr lang="ko-KR" altLang="en-US" sz="1300" b="1" kern="1200" dirty="0">
              <a:latin typeface="나눔바른고딕"/>
              <a:ea typeface="나눔바른고딕"/>
              <a:cs typeface="나눔바른고딕"/>
            </a:endParaRPr>
          </a:p>
        </p:txBody>
      </p:sp>
      <p:sp>
        <p:nvSpPr>
          <p:cNvPr id="78" name="Pentagon 3">
            <a:extLst>
              <a:ext uri="{FF2B5EF4-FFF2-40B4-BE49-F238E27FC236}">
                <a16:creationId xmlns="" xmlns:a16="http://schemas.microsoft.com/office/drawing/2014/main" id="{05775F60-CF3E-4C8D-8EDE-B75E0686C6AE}"/>
              </a:ext>
            </a:extLst>
          </p:cNvPr>
          <p:cNvSpPr/>
          <p:nvPr/>
        </p:nvSpPr>
        <p:spPr>
          <a:xfrm>
            <a:off x="4284510" y="2465621"/>
            <a:ext cx="997280" cy="373966"/>
          </a:xfrm>
          <a:prstGeom prst="homePlate">
            <a:avLst/>
          </a:prstGeom>
          <a:solidFill>
            <a:srgbClr val="E86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300" dirty="0"/>
              <a:t>양식함</a:t>
            </a:r>
            <a:endParaRPr lang="en-US" sz="1300" dirty="0"/>
          </a:p>
        </p:txBody>
      </p:sp>
      <p:sp>
        <p:nvSpPr>
          <p:cNvPr id="79" name="Snip Single Corner Rectangle 4">
            <a:extLst>
              <a:ext uri="{FF2B5EF4-FFF2-40B4-BE49-F238E27FC236}">
                <a16:creationId xmlns="" xmlns:a16="http://schemas.microsoft.com/office/drawing/2014/main" id="{2603275A-6F40-4F21-BF57-BA8CB2BBABD4}"/>
              </a:ext>
            </a:extLst>
          </p:cNvPr>
          <p:cNvSpPr/>
          <p:nvPr/>
        </p:nvSpPr>
        <p:spPr>
          <a:xfrm>
            <a:off x="5576218" y="2465621"/>
            <a:ext cx="997280" cy="373966"/>
          </a:xfrm>
          <a:prstGeom prst="snip1Rect">
            <a:avLst/>
          </a:prstGeom>
          <a:solidFill>
            <a:srgbClr val="3A9C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en-US" sz="840" dirty="0"/>
          </a:p>
        </p:txBody>
      </p:sp>
      <p:sp>
        <p:nvSpPr>
          <p:cNvPr id="80" name="Rounded Rectangle 5">
            <a:extLst>
              <a:ext uri="{FF2B5EF4-FFF2-40B4-BE49-F238E27FC236}">
                <a16:creationId xmlns="" xmlns:a16="http://schemas.microsoft.com/office/drawing/2014/main" id="{73A9486D-F906-4493-87ED-7C69D79E4409}"/>
              </a:ext>
            </a:extLst>
          </p:cNvPr>
          <p:cNvSpPr/>
          <p:nvPr/>
        </p:nvSpPr>
        <p:spPr>
          <a:xfrm>
            <a:off x="6872362" y="1753352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1" name="Rounded Rectangle 35">
            <a:extLst>
              <a:ext uri="{FF2B5EF4-FFF2-40B4-BE49-F238E27FC236}">
                <a16:creationId xmlns="" xmlns:a16="http://schemas.microsoft.com/office/drawing/2014/main" id="{29F171D4-83AD-4ACC-BB74-7B50943DA21D}"/>
              </a:ext>
            </a:extLst>
          </p:cNvPr>
          <p:cNvSpPr/>
          <p:nvPr/>
        </p:nvSpPr>
        <p:spPr>
          <a:xfrm>
            <a:off x="6872362" y="2465621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2" name="Rounded Rectangle 37">
            <a:extLst>
              <a:ext uri="{FF2B5EF4-FFF2-40B4-BE49-F238E27FC236}">
                <a16:creationId xmlns="" xmlns:a16="http://schemas.microsoft.com/office/drawing/2014/main" id="{BD6F7C48-4042-4262-9DD6-96CFAE5FBBFF}"/>
              </a:ext>
            </a:extLst>
          </p:cNvPr>
          <p:cNvSpPr/>
          <p:nvPr/>
        </p:nvSpPr>
        <p:spPr>
          <a:xfrm>
            <a:off x="6872362" y="3143435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3" name="Preparation 6">
            <a:extLst>
              <a:ext uri="{FF2B5EF4-FFF2-40B4-BE49-F238E27FC236}">
                <a16:creationId xmlns="" xmlns:a16="http://schemas.microsoft.com/office/drawing/2014/main" id="{B8FAC0CD-5F17-4C26-A813-25218EA99F67}"/>
              </a:ext>
            </a:extLst>
          </p:cNvPr>
          <p:cNvSpPr/>
          <p:nvPr/>
        </p:nvSpPr>
        <p:spPr>
          <a:xfrm>
            <a:off x="7804514" y="2465621"/>
            <a:ext cx="997280" cy="373966"/>
          </a:xfrm>
          <a:prstGeom prst="flowChartPreparation">
            <a:avLst/>
          </a:prstGeom>
          <a:solidFill>
            <a:srgbClr val="374E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84" name="Rounded Rectangle 39">
            <a:extLst>
              <a:ext uri="{FF2B5EF4-FFF2-40B4-BE49-F238E27FC236}">
                <a16:creationId xmlns="" xmlns:a16="http://schemas.microsoft.com/office/drawing/2014/main" id="{EA317960-1DF5-4EE6-B23D-5ACD469517F7}"/>
              </a:ext>
            </a:extLst>
          </p:cNvPr>
          <p:cNvSpPr/>
          <p:nvPr/>
        </p:nvSpPr>
        <p:spPr>
          <a:xfrm>
            <a:off x="9061700" y="2107237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150" dirty="0"/>
              <a:t>승인</a:t>
            </a:r>
            <a:endParaRPr lang="en-US" sz="1150" dirty="0"/>
          </a:p>
        </p:txBody>
      </p:sp>
      <p:sp>
        <p:nvSpPr>
          <p:cNvPr id="85" name="Rounded Rectangle 40">
            <a:extLst>
              <a:ext uri="{FF2B5EF4-FFF2-40B4-BE49-F238E27FC236}">
                <a16:creationId xmlns="" xmlns:a16="http://schemas.microsoft.com/office/drawing/2014/main" id="{733DD09D-EDE4-4EDD-84E2-41A431B1F841}"/>
              </a:ext>
            </a:extLst>
          </p:cNvPr>
          <p:cNvSpPr/>
          <p:nvPr/>
        </p:nvSpPr>
        <p:spPr>
          <a:xfrm>
            <a:off x="9061700" y="2785051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150" dirty="0"/>
              <a:t>반려</a:t>
            </a:r>
            <a:endParaRPr lang="en-US" sz="1150" dirty="0"/>
          </a:p>
        </p:txBody>
      </p:sp>
      <p:sp>
        <p:nvSpPr>
          <p:cNvPr id="86" name="Snip Diagonal Corner Rectangle 7">
            <a:extLst>
              <a:ext uri="{FF2B5EF4-FFF2-40B4-BE49-F238E27FC236}">
                <a16:creationId xmlns="" xmlns:a16="http://schemas.microsoft.com/office/drawing/2014/main" id="{A17DA996-1EA5-4F05-A9B4-4BF4C0F37705}"/>
              </a:ext>
            </a:extLst>
          </p:cNvPr>
          <p:cNvSpPr/>
          <p:nvPr/>
        </p:nvSpPr>
        <p:spPr>
          <a:xfrm>
            <a:off x="9960915" y="2473412"/>
            <a:ext cx="997280" cy="366175"/>
          </a:xfrm>
          <a:prstGeom prst="snip2DiagRect">
            <a:avLst/>
          </a:prstGeom>
          <a:solidFill>
            <a:srgbClr val="E86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개인문서함</a:t>
            </a:r>
            <a:r>
              <a:rPr lang="en-US" altLang="ko-KR" sz="1000" dirty="0"/>
              <a:t>(</a:t>
            </a:r>
            <a:r>
              <a:rPr lang="ko-KR" altLang="en-US" sz="1000" dirty="0"/>
              <a:t>기안함</a:t>
            </a:r>
            <a:r>
              <a:rPr lang="en-US" altLang="ko-KR" sz="1000" dirty="0"/>
              <a:t>)</a:t>
            </a:r>
            <a:endParaRPr lang="en-US" sz="1000" dirty="0"/>
          </a:p>
        </p:txBody>
      </p:sp>
      <p:sp>
        <p:nvSpPr>
          <p:cNvPr id="87" name="Rectangle 8">
            <a:extLst>
              <a:ext uri="{FF2B5EF4-FFF2-40B4-BE49-F238E27FC236}">
                <a16:creationId xmlns="" xmlns:a16="http://schemas.microsoft.com/office/drawing/2014/main" id="{877FD5CA-7BA0-4633-BEBC-66C351183ECF}"/>
              </a:ext>
            </a:extLst>
          </p:cNvPr>
          <p:cNvSpPr/>
          <p:nvPr/>
        </p:nvSpPr>
        <p:spPr>
          <a:xfrm>
            <a:off x="10182483" y="1714397"/>
            <a:ext cx="560970" cy="560970"/>
          </a:xfrm>
          <a:prstGeom prst="rect">
            <a:avLst/>
          </a:prstGeom>
          <a:solidFill>
            <a:srgbClr val="F29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공람함</a:t>
            </a:r>
            <a:endParaRPr lang="en-US" sz="1000" dirty="0"/>
          </a:p>
        </p:txBody>
      </p:sp>
      <p:sp>
        <p:nvSpPr>
          <p:cNvPr id="88" name="Oval 10">
            <a:extLst>
              <a:ext uri="{FF2B5EF4-FFF2-40B4-BE49-F238E27FC236}">
                <a16:creationId xmlns="" xmlns:a16="http://schemas.microsoft.com/office/drawing/2014/main" id="{E456159E-E9BA-44CA-8B3C-907975BC165C}"/>
              </a:ext>
            </a:extLst>
          </p:cNvPr>
          <p:cNvSpPr/>
          <p:nvPr/>
        </p:nvSpPr>
        <p:spPr>
          <a:xfrm>
            <a:off x="7884686" y="1435153"/>
            <a:ext cx="840214" cy="840214"/>
          </a:xfrm>
          <a:prstGeom prst="ellipse">
            <a:avLst/>
          </a:prstGeom>
          <a:solidFill>
            <a:srgbClr val="F29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Snip Single Corner Rectangle 47">
            <a:extLst>
              <a:ext uri="{FF2B5EF4-FFF2-40B4-BE49-F238E27FC236}">
                <a16:creationId xmlns="" xmlns:a16="http://schemas.microsoft.com/office/drawing/2014/main" id="{758481CA-BE6A-44F3-A862-650487EBC9C4}"/>
              </a:ext>
            </a:extLst>
          </p:cNvPr>
          <p:cNvSpPr/>
          <p:nvPr/>
        </p:nvSpPr>
        <p:spPr>
          <a:xfrm>
            <a:off x="8801794" y="4273126"/>
            <a:ext cx="997280" cy="373966"/>
          </a:xfrm>
          <a:prstGeom prst="snip1Rect">
            <a:avLst/>
          </a:prstGeom>
          <a:solidFill>
            <a:srgbClr val="3A9C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ko-KR" altLang="en-US" sz="1100" dirty="0"/>
              <a:t>수신함</a:t>
            </a:r>
            <a:endParaRPr lang="en-US" sz="1100" dirty="0"/>
          </a:p>
        </p:txBody>
      </p:sp>
      <p:sp>
        <p:nvSpPr>
          <p:cNvPr id="90" name="Snip Single Corner Rectangle 48">
            <a:extLst>
              <a:ext uri="{FF2B5EF4-FFF2-40B4-BE49-F238E27FC236}">
                <a16:creationId xmlns="" xmlns:a16="http://schemas.microsoft.com/office/drawing/2014/main" id="{8649EA41-91A2-4633-AF30-70F1554AC163}"/>
              </a:ext>
            </a:extLst>
          </p:cNvPr>
          <p:cNvSpPr/>
          <p:nvPr/>
        </p:nvSpPr>
        <p:spPr>
          <a:xfrm>
            <a:off x="8786407" y="4962811"/>
            <a:ext cx="997280" cy="373966"/>
          </a:xfrm>
          <a:prstGeom prst="snip1Rect">
            <a:avLst/>
          </a:prstGeom>
          <a:solidFill>
            <a:srgbClr val="3A9C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ko-KR" altLang="en-US" sz="1100" dirty="0"/>
              <a:t>발신함</a:t>
            </a:r>
            <a:endParaRPr lang="en-US" sz="1100" dirty="0"/>
          </a:p>
        </p:txBody>
      </p:sp>
      <p:sp>
        <p:nvSpPr>
          <p:cNvPr id="91" name="Snip Single Corner Rectangle 49">
            <a:extLst>
              <a:ext uri="{FF2B5EF4-FFF2-40B4-BE49-F238E27FC236}">
                <a16:creationId xmlns="" xmlns:a16="http://schemas.microsoft.com/office/drawing/2014/main" id="{2A34FE9B-3BCF-451F-A775-399EE4C27CD4}"/>
              </a:ext>
            </a:extLst>
          </p:cNvPr>
          <p:cNvSpPr/>
          <p:nvPr/>
        </p:nvSpPr>
        <p:spPr>
          <a:xfrm>
            <a:off x="8801794" y="5878065"/>
            <a:ext cx="997280" cy="373966"/>
          </a:xfrm>
          <a:prstGeom prst="snip1Rect">
            <a:avLst/>
          </a:prstGeom>
          <a:solidFill>
            <a:srgbClr val="3A9CB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92" name="Rounded Rectangle 50">
            <a:extLst>
              <a:ext uri="{FF2B5EF4-FFF2-40B4-BE49-F238E27FC236}">
                <a16:creationId xmlns="" xmlns:a16="http://schemas.microsoft.com/office/drawing/2014/main" id="{9BC67BE8-A75D-421A-ACA6-56219E6173FF}"/>
              </a:ext>
            </a:extLst>
          </p:cNvPr>
          <p:cNvSpPr/>
          <p:nvPr/>
        </p:nvSpPr>
        <p:spPr>
          <a:xfrm>
            <a:off x="8009882" y="4647092"/>
            <a:ext cx="592134" cy="373966"/>
          </a:xfrm>
          <a:prstGeom prst="roundRect">
            <a:avLst/>
          </a:prstGeom>
          <a:solidFill>
            <a:srgbClr val="8EC4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150" dirty="0"/>
              <a:t>접수</a:t>
            </a:r>
            <a:endParaRPr lang="en-US" sz="1150" dirty="0"/>
          </a:p>
        </p:txBody>
      </p:sp>
      <p:sp>
        <p:nvSpPr>
          <p:cNvPr id="93" name="Round Same Side Corner Rectangle 51">
            <a:extLst>
              <a:ext uri="{FF2B5EF4-FFF2-40B4-BE49-F238E27FC236}">
                <a16:creationId xmlns="" xmlns:a16="http://schemas.microsoft.com/office/drawing/2014/main" id="{4EBFCE90-87DF-452E-ABA9-343E77ABF03B}"/>
              </a:ext>
            </a:extLst>
          </p:cNvPr>
          <p:cNvSpPr/>
          <p:nvPr/>
        </p:nvSpPr>
        <p:spPr>
          <a:xfrm>
            <a:off x="6793291" y="4647092"/>
            <a:ext cx="878772" cy="373966"/>
          </a:xfrm>
          <a:prstGeom prst="round2SameRect">
            <a:avLst/>
          </a:prstGeom>
          <a:solidFill>
            <a:srgbClr val="F29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4" name="Preparation 53">
            <a:extLst>
              <a:ext uri="{FF2B5EF4-FFF2-40B4-BE49-F238E27FC236}">
                <a16:creationId xmlns="" xmlns:a16="http://schemas.microsoft.com/office/drawing/2014/main" id="{A9AA1D66-7E93-466E-B60C-912B550BAA11}"/>
              </a:ext>
            </a:extLst>
          </p:cNvPr>
          <p:cNvSpPr/>
          <p:nvPr/>
        </p:nvSpPr>
        <p:spPr>
          <a:xfrm>
            <a:off x="5521678" y="4647092"/>
            <a:ext cx="997280" cy="373966"/>
          </a:xfrm>
          <a:prstGeom prst="flowChartPreparation">
            <a:avLst/>
          </a:prstGeom>
          <a:solidFill>
            <a:srgbClr val="374E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95" name="Snip Diagonal Corner Rectangle 54">
            <a:extLst>
              <a:ext uri="{FF2B5EF4-FFF2-40B4-BE49-F238E27FC236}">
                <a16:creationId xmlns="" xmlns:a16="http://schemas.microsoft.com/office/drawing/2014/main" id="{808E53E9-CB9F-4844-8FB2-30B31B9AAE34}"/>
              </a:ext>
            </a:extLst>
          </p:cNvPr>
          <p:cNvSpPr/>
          <p:nvPr/>
        </p:nvSpPr>
        <p:spPr>
          <a:xfrm>
            <a:off x="4284510" y="4647092"/>
            <a:ext cx="997280" cy="366175"/>
          </a:xfrm>
          <a:prstGeom prst="snip2DiagRect">
            <a:avLst/>
          </a:prstGeom>
          <a:solidFill>
            <a:srgbClr val="E86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/>
              <a:t>부서수신함</a:t>
            </a:r>
            <a:r>
              <a:rPr lang="en-US" altLang="ko-KR" sz="1000" dirty="0"/>
              <a:t>/</a:t>
            </a:r>
            <a:r>
              <a:rPr lang="ko-KR" altLang="en-US" sz="1000" dirty="0"/>
              <a:t>완료함</a:t>
            </a:r>
            <a:endParaRPr lang="en-US" sz="1000" dirty="0"/>
          </a:p>
        </p:txBody>
      </p:sp>
      <p:sp>
        <p:nvSpPr>
          <p:cNvPr id="96" name="Snip Diagonal Corner Rectangle 55">
            <a:extLst>
              <a:ext uri="{FF2B5EF4-FFF2-40B4-BE49-F238E27FC236}">
                <a16:creationId xmlns="" xmlns:a16="http://schemas.microsoft.com/office/drawing/2014/main" id="{E1FC1244-3833-4A0F-8937-1D10261C69FF}"/>
              </a:ext>
            </a:extLst>
          </p:cNvPr>
          <p:cNvSpPr/>
          <p:nvPr/>
        </p:nvSpPr>
        <p:spPr>
          <a:xfrm>
            <a:off x="7565781" y="5885856"/>
            <a:ext cx="997280" cy="366175"/>
          </a:xfrm>
          <a:prstGeom prst="snip2DiagRect">
            <a:avLst/>
          </a:prstGeom>
          <a:solidFill>
            <a:srgbClr val="E86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cxnSp>
        <p:nvCxnSpPr>
          <p:cNvPr id="97" name="Straight Arrow Connector 14">
            <a:extLst>
              <a:ext uri="{FF2B5EF4-FFF2-40B4-BE49-F238E27FC236}">
                <a16:creationId xmlns="" xmlns:a16="http://schemas.microsoft.com/office/drawing/2014/main" id="{A6CE92BF-4A4C-48D7-ADE1-15E9D67DC624}"/>
              </a:ext>
            </a:extLst>
          </p:cNvPr>
          <p:cNvCxnSpPr>
            <a:cxnSpLocks/>
            <a:stCxn id="78" idx="3"/>
            <a:endCxn id="79" idx="2"/>
          </p:cNvCxnSpPr>
          <p:nvPr/>
        </p:nvCxnSpPr>
        <p:spPr>
          <a:xfrm>
            <a:off x="5281790" y="2652604"/>
            <a:ext cx="294428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58">
            <a:extLst>
              <a:ext uri="{FF2B5EF4-FFF2-40B4-BE49-F238E27FC236}">
                <a16:creationId xmlns="" xmlns:a16="http://schemas.microsoft.com/office/drawing/2014/main" id="{DEABC115-39E8-4B2B-AA16-00ACB46F1BC5}"/>
              </a:ext>
            </a:extLst>
          </p:cNvPr>
          <p:cNvCxnSpPr>
            <a:cxnSpLocks/>
            <a:stCxn id="79" idx="0"/>
            <a:endCxn id="80" idx="1"/>
          </p:cNvCxnSpPr>
          <p:nvPr/>
        </p:nvCxnSpPr>
        <p:spPr>
          <a:xfrm flipV="1">
            <a:off x="6573498" y="1940335"/>
            <a:ext cx="298864" cy="712269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62">
            <a:extLst>
              <a:ext uri="{FF2B5EF4-FFF2-40B4-BE49-F238E27FC236}">
                <a16:creationId xmlns="" xmlns:a16="http://schemas.microsoft.com/office/drawing/2014/main" id="{BA1AF977-55DD-4570-ACEA-19E0A03D2A10}"/>
              </a:ext>
            </a:extLst>
          </p:cNvPr>
          <p:cNvCxnSpPr>
            <a:cxnSpLocks/>
            <a:stCxn id="79" idx="0"/>
            <a:endCxn id="81" idx="1"/>
          </p:cNvCxnSpPr>
          <p:nvPr/>
        </p:nvCxnSpPr>
        <p:spPr>
          <a:xfrm>
            <a:off x="6573498" y="2652604"/>
            <a:ext cx="298864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65">
            <a:extLst>
              <a:ext uri="{FF2B5EF4-FFF2-40B4-BE49-F238E27FC236}">
                <a16:creationId xmlns="" xmlns:a16="http://schemas.microsoft.com/office/drawing/2014/main" id="{B902FB64-7DED-4299-A679-483A9A24D7D7}"/>
              </a:ext>
            </a:extLst>
          </p:cNvPr>
          <p:cNvCxnSpPr>
            <a:cxnSpLocks/>
            <a:stCxn id="79" idx="0"/>
            <a:endCxn id="82" idx="1"/>
          </p:cNvCxnSpPr>
          <p:nvPr/>
        </p:nvCxnSpPr>
        <p:spPr>
          <a:xfrm>
            <a:off x="6573498" y="2652604"/>
            <a:ext cx="298864" cy="67781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68">
            <a:extLst>
              <a:ext uri="{FF2B5EF4-FFF2-40B4-BE49-F238E27FC236}">
                <a16:creationId xmlns="" xmlns:a16="http://schemas.microsoft.com/office/drawing/2014/main" id="{09704CAE-8D50-48FA-906A-AB4BE6FE6591}"/>
              </a:ext>
            </a:extLst>
          </p:cNvPr>
          <p:cNvCxnSpPr>
            <a:cxnSpLocks/>
            <a:stCxn id="79" idx="1"/>
            <a:endCxn id="114" idx="3"/>
          </p:cNvCxnSpPr>
          <p:nvPr/>
        </p:nvCxnSpPr>
        <p:spPr>
          <a:xfrm>
            <a:off x="6074858" y="2839587"/>
            <a:ext cx="4714" cy="35838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71">
            <a:extLst>
              <a:ext uri="{FF2B5EF4-FFF2-40B4-BE49-F238E27FC236}">
                <a16:creationId xmlns="" xmlns:a16="http://schemas.microsoft.com/office/drawing/2014/main" id="{E94EB343-3CBD-40C6-8CB2-C86A4D1B0AC2}"/>
              </a:ext>
            </a:extLst>
          </p:cNvPr>
          <p:cNvCxnSpPr>
            <a:cxnSpLocks/>
            <a:stCxn id="80" idx="3"/>
            <a:endCxn id="83" idx="1"/>
          </p:cNvCxnSpPr>
          <p:nvPr/>
        </p:nvCxnSpPr>
        <p:spPr>
          <a:xfrm>
            <a:off x="7464496" y="1940335"/>
            <a:ext cx="340018" cy="712269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75">
            <a:extLst>
              <a:ext uri="{FF2B5EF4-FFF2-40B4-BE49-F238E27FC236}">
                <a16:creationId xmlns="" xmlns:a16="http://schemas.microsoft.com/office/drawing/2014/main" id="{43CA28CA-F935-4F54-AFA2-DE9D2681E901}"/>
              </a:ext>
            </a:extLst>
          </p:cNvPr>
          <p:cNvCxnSpPr>
            <a:cxnSpLocks/>
            <a:stCxn id="83" idx="3"/>
            <a:endCxn id="84" idx="1"/>
          </p:cNvCxnSpPr>
          <p:nvPr/>
        </p:nvCxnSpPr>
        <p:spPr>
          <a:xfrm flipV="1">
            <a:off x="8801794" y="2294220"/>
            <a:ext cx="259906" cy="35838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78">
            <a:extLst>
              <a:ext uri="{FF2B5EF4-FFF2-40B4-BE49-F238E27FC236}">
                <a16:creationId xmlns="" xmlns:a16="http://schemas.microsoft.com/office/drawing/2014/main" id="{6D1C6501-3306-4AC9-A0FE-562D38694DD2}"/>
              </a:ext>
            </a:extLst>
          </p:cNvPr>
          <p:cNvCxnSpPr>
            <a:cxnSpLocks/>
            <a:stCxn id="88" idx="4"/>
            <a:endCxn id="83" idx="0"/>
          </p:cNvCxnSpPr>
          <p:nvPr/>
        </p:nvCxnSpPr>
        <p:spPr>
          <a:xfrm flipH="1">
            <a:off x="8303154" y="2275367"/>
            <a:ext cx="1639" cy="190254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81">
            <a:extLst>
              <a:ext uri="{FF2B5EF4-FFF2-40B4-BE49-F238E27FC236}">
                <a16:creationId xmlns="" xmlns:a16="http://schemas.microsoft.com/office/drawing/2014/main" id="{0F45BBB5-7BA3-4D15-8F4D-0DE5BE4A0C27}"/>
              </a:ext>
            </a:extLst>
          </p:cNvPr>
          <p:cNvCxnSpPr>
            <a:cxnSpLocks/>
            <a:stCxn id="83" idx="3"/>
            <a:endCxn id="85" idx="1"/>
          </p:cNvCxnSpPr>
          <p:nvPr/>
        </p:nvCxnSpPr>
        <p:spPr>
          <a:xfrm>
            <a:off x="8801794" y="2652604"/>
            <a:ext cx="259906" cy="31943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84">
            <a:extLst>
              <a:ext uri="{FF2B5EF4-FFF2-40B4-BE49-F238E27FC236}">
                <a16:creationId xmlns="" xmlns:a16="http://schemas.microsoft.com/office/drawing/2014/main" id="{F1B76031-B5C0-4AA9-9878-F5CB41BC283A}"/>
              </a:ext>
            </a:extLst>
          </p:cNvPr>
          <p:cNvCxnSpPr>
            <a:cxnSpLocks/>
            <a:stCxn id="84" idx="3"/>
            <a:endCxn id="86" idx="2"/>
          </p:cNvCxnSpPr>
          <p:nvPr/>
        </p:nvCxnSpPr>
        <p:spPr>
          <a:xfrm>
            <a:off x="9653834" y="2294220"/>
            <a:ext cx="307081" cy="36228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87">
            <a:extLst>
              <a:ext uri="{FF2B5EF4-FFF2-40B4-BE49-F238E27FC236}">
                <a16:creationId xmlns="" xmlns:a16="http://schemas.microsoft.com/office/drawing/2014/main" id="{CC338519-6715-4EB0-8EC4-B2B5EEEEF372}"/>
              </a:ext>
            </a:extLst>
          </p:cNvPr>
          <p:cNvCxnSpPr>
            <a:cxnSpLocks/>
            <a:stCxn id="87" idx="2"/>
            <a:endCxn id="86" idx="3"/>
          </p:cNvCxnSpPr>
          <p:nvPr/>
        </p:nvCxnSpPr>
        <p:spPr>
          <a:xfrm flipH="1">
            <a:off x="10459555" y="2275367"/>
            <a:ext cx="3413" cy="19804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90">
            <a:extLst>
              <a:ext uri="{FF2B5EF4-FFF2-40B4-BE49-F238E27FC236}">
                <a16:creationId xmlns="" xmlns:a16="http://schemas.microsoft.com/office/drawing/2014/main" id="{6739FD53-86C4-4343-99B1-5773F671457E}"/>
              </a:ext>
            </a:extLst>
          </p:cNvPr>
          <p:cNvCxnSpPr>
            <a:cxnSpLocks/>
            <a:stCxn id="89" idx="2"/>
            <a:endCxn id="92" idx="3"/>
          </p:cNvCxnSpPr>
          <p:nvPr/>
        </p:nvCxnSpPr>
        <p:spPr>
          <a:xfrm flipH="1">
            <a:off x="8602016" y="4460109"/>
            <a:ext cx="199778" cy="373966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96">
            <a:extLst>
              <a:ext uri="{FF2B5EF4-FFF2-40B4-BE49-F238E27FC236}">
                <a16:creationId xmlns="" xmlns:a16="http://schemas.microsoft.com/office/drawing/2014/main" id="{CCBF5FFE-FFD7-4862-B71D-F6DC0BA8E2F7}"/>
              </a:ext>
            </a:extLst>
          </p:cNvPr>
          <p:cNvCxnSpPr>
            <a:cxnSpLocks/>
            <a:stCxn id="92" idx="1"/>
            <a:endCxn id="93" idx="0"/>
          </p:cNvCxnSpPr>
          <p:nvPr/>
        </p:nvCxnSpPr>
        <p:spPr>
          <a:xfrm flipH="1">
            <a:off x="7672063" y="4834075"/>
            <a:ext cx="337819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99">
            <a:extLst>
              <a:ext uri="{FF2B5EF4-FFF2-40B4-BE49-F238E27FC236}">
                <a16:creationId xmlns="" xmlns:a16="http://schemas.microsoft.com/office/drawing/2014/main" id="{4A691169-7B30-431F-8C4A-230EE983033F}"/>
              </a:ext>
            </a:extLst>
          </p:cNvPr>
          <p:cNvCxnSpPr>
            <a:cxnSpLocks/>
            <a:stCxn id="93" idx="2"/>
            <a:endCxn id="94" idx="3"/>
          </p:cNvCxnSpPr>
          <p:nvPr/>
        </p:nvCxnSpPr>
        <p:spPr>
          <a:xfrm flipH="1">
            <a:off x="6518958" y="4834075"/>
            <a:ext cx="274333" cy="0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30">
            <a:extLst>
              <a:ext uri="{FF2B5EF4-FFF2-40B4-BE49-F238E27FC236}">
                <a16:creationId xmlns="" xmlns:a16="http://schemas.microsoft.com/office/drawing/2014/main" id="{DB3CE223-3655-41AC-A911-61F9AF09707C}"/>
              </a:ext>
            </a:extLst>
          </p:cNvPr>
          <p:cNvCxnSpPr>
            <a:cxnSpLocks/>
            <a:stCxn id="94" idx="1"/>
            <a:endCxn id="95" idx="0"/>
          </p:cNvCxnSpPr>
          <p:nvPr/>
        </p:nvCxnSpPr>
        <p:spPr>
          <a:xfrm flipH="1" flipV="1">
            <a:off x="5281790" y="4830180"/>
            <a:ext cx="239888" cy="3895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31">
            <a:extLst>
              <a:ext uri="{FF2B5EF4-FFF2-40B4-BE49-F238E27FC236}">
                <a16:creationId xmlns="" xmlns:a16="http://schemas.microsoft.com/office/drawing/2014/main" id="{163FA149-E92B-4063-8F40-BCBD98E2F0DA}"/>
              </a:ext>
            </a:extLst>
          </p:cNvPr>
          <p:cNvCxnSpPr>
            <a:cxnSpLocks/>
            <a:stCxn id="91" idx="2"/>
            <a:endCxn id="96" idx="0"/>
          </p:cNvCxnSpPr>
          <p:nvPr/>
        </p:nvCxnSpPr>
        <p:spPr>
          <a:xfrm flipH="1">
            <a:off x="8563061" y="6065048"/>
            <a:ext cx="238733" cy="3896"/>
          </a:xfrm>
          <a:prstGeom prst="straightConnector1">
            <a:avLst/>
          </a:pr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Freeform 67">
            <a:extLst>
              <a:ext uri="{FF2B5EF4-FFF2-40B4-BE49-F238E27FC236}">
                <a16:creationId xmlns="" xmlns:a16="http://schemas.microsoft.com/office/drawing/2014/main" id="{F7145588-D605-4F56-995F-7E76688626FE}"/>
              </a:ext>
            </a:extLst>
          </p:cNvPr>
          <p:cNvSpPr/>
          <p:nvPr/>
        </p:nvSpPr>
        <p:spPr>
          <a:xfrm>
            <a:off x="6084288" y="3151227"/>
            <a:ext cx="3272323" cy="623278"/>
          </a:xfrm>
          <a:custGeom>
            <a:avLst/>
            <a:gdLst>
              <a:gd name="connsiteX0" fmla="*/ 3272323 w 3272323"/>
              <a:gd name="connsiteY0" fmla="*/ 0 h 685605"/>
              <a:gd name="connsiteX1" fmla="*/ 3272323 w 3272323"/>
              <a:gd name="connsiteY1" fmla="*/ 685605 h 685605"/>
              <a:gd name="connsiteX2" fmla="*/ 0 w 3272323"/>
              <a:gd name="connsiteY2" fmla="*/ 685605 h 685605"/>
              <a:gd name="connsiteX3" fmla="*/ 0 w 3272323"/>
              <a:gd name="connsiteY3" fmla="*/ 412921 h 68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72323" h="685605">
                <a:moveTo>
                  <a:pt x="3272323" y="0"/>
                </a:moveTo>
                <a:lnTo>
                  <a:pt x="3272323" y="685605"/>
                </a:lnTo>
                <a:lnTo>
                  <a:pt x="0" y="685605"/>
                </a:lnTo>
                <a:lnTo>
                  <a:pt x="0" y="412921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ound Same Side Corner Rectangle 52">
            <a:extLst>
              <a:ext uri="{FF2B5EF4-FFF2-40B4-BE49-F238E27FC236}">
                <a16:creationId xmlns="" xmlns:a16="http://schemas.microsoft.com/office/drawing/2014/main" id="{7119550F-A891-4F27-885D-886DF888BF4F}"/>
              </a:ext>
            </a:extLst>
          </p:cNvPr>
          <p:cNvSpPr/>
          <p:nvPr/>
        </p:nvSpPr>
        <p:spPr>
          <a:xfrm>
            <a:off x="5640186" y="3197972"/>
            <a:ext cx="878772" cy="373966"/>
          </a:xfrm>
          <a:prstGeom prst="round2SameRect">
            <a:avLst/>
          </a:prstGeom>
          <a:solidFill>
            <a:srgbClr val="F29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ko-KR" altLang="en-US" sz="1200" dirty="0"/>
              <a:t>수정기안</a:t>
            </a:r>
            <a:endParaRPr lang="en-US" sz="1200" dirty="0"/>
          </a:p>
        </p:txBody>
      </p:sp>
      <p:sp>
        <p:nvSpPr>
          <p:cNvPr id="115" name="Freeform 69">
            <a:extLst>
              <a:ext uri="{FF2B5EF4-FFF2-40B4-BE49-F238E27FC236}">
                <a16:creationId xmlns="" xmlns:a16="http://schemas.microsoft.com/office/drawing/2014/main" id="{FB23BFFC-E39C-4903-A3D5-082C511FAD8D}"/>
              </a:ext>
            </a:extLst>
          </p:cNvPr>
          <p:cNvSpPr/>
          <p:nvPr/>
        </p:nvSpPr>
        <p:spPr>
          <a:xfrm>
            <a:off x="9792921" y="2839587"/>
            <a:ext cx="607717" cy="1651686"/>
          </a:xfrm>
          <a:custGeom>
            <a:avLst/>
            <a:gdLst>
              <a:gd name="connsiteX0" fmla="*/ 677838 w 677838"/>
              <a:gd name="connsiteY0" fmla="*/ 0 h 1651686"/>
              <a:gd name="connsiteX1" fmla="*/ 654464 w 677838"/>
              <a:gd name="connsiteY1" fmla="*/ 1651686 h 1651686"/>
              <a:gd name="connsiteX2" fmla="*/ 0 w 677838"/>
              <a:gd name="connsiteY2" fmla="*/ 1651686 h 165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7838" h="1651686">
                <a:moveTo>
                  <a:pt x="677838" y="0"/>
                </a:moveTo>
                <a:lnTo>
                  <a:pt x="654464" y="1651686"/>
                </a:lnTo>
                <a:lnTo>
                  <a:pt x="0" y="1651686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Freeform 74">
            <a:extLst>
              <a:ext uri="{FF2B5EF4-FFF2-40B4-BE49-F238E27FC236}">
                <a16:creationId xmlns="" xmlns:a16="http://schemas.microsoft.com/office/drawing/2014/main" id="{02854A7F-8159-44C7-8E34-90FE8446EE46}"/>
              </a:ext>
            </a:extLst>
          </p:cNvPr>
          <p:cNvSpPr/>
          <p:nvPr/>
        </p:nvSpPr>
        <p:spPr>
          <a:xfrm>
            <a:off x="9785910" y="4483482"/>
            <a:ext cx="589990" cy="693396"/>
          </a:xfrm>
          <a:custGeom>
            <a:avLst/>
            <a:gdLst>
              <a:gd name="connsiteX0" fmla="*/ 576552 w 584343"/>
              <a:gd name="connsiteY0" fmla="*/ 0 h 693396"/>
              <a:gd name="connsiteX1" fmla="*/ 584343 w 584343"/>
              <a:gd name="connsiteY1" fmla="*/ 693396 h 693396"/>
              <a:gd name="connsiteX2" fmla="*/ 0 w 584343"/>
              <a:gd name="connsiteY2" fmla="*/ 693396 h 693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4343" h="693396">
                <a:moveTo>
                  <a:pt x="576552" y="0"/>
                </a:moveTo>
                <a:lnTo>
                  <a:pt x="584343" y="693396"/>
                </a:lnTo>
                <a:lnTo>
                  <a:pt x="0" y="693396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76">
            <a:extLst>
              <a:ext uri="{FF2B5EF4-FFF2-40B4-BE49-F238E27FC236}">
                <a16:creationId xmlns="" xmlns:a16="http://schemas.microsoft.com/office/drawing/2014/main" id="{954073EA-D86D-4510-BAB9-A1DC0C51138B}"/>
              </a:ext>
            </a:extLst>
          </p:cNvPr>
          <p:cNvSpPr/>
          <p:nvPr/>
        </p:nvSpPr>
        <p:spPr>
          <a:xfrm>
            <a:off x="9796511" y="2846583"/>
            <a:ext cx="738909" cy="3225030"/>
          </a:xfrm>
          <a:custGeom>
            <a:avLst/>
            <a:gdLst>
              <a:gd name="connsiteX0" fmla="*/ 738909 w 738909"/>
              <a:gd name="connsiteY0" fmla="*/ 0 h 3225030"/>
              <a:gd name="connsiteX1" fmla="*/ 738909 w 738909"/>
              <a:gd name="connsiteY1" fmla="*/ 3225030 h 3225030"/>
              <a:gd name="connsiteX2" fmla="*/ 0 w 738909"/>
              <a:gd name="connsiteY2" fmla="*/ 3217333 h 3225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8909" h="3225030">
                <a:moveTo>
                  <a:pt x="738909" y="0"/>
                </a:moveTo>
                <a:lnTo>
                  <a:pt x="738909" y="3225030"/>
                </a:lnTo>
                <a:lnTo>
                  <a:pt x="0" y="3217333"/>
                </a:lnTo>
              </a:path>
            </a:pathLst>
          </a:custGeom>
          <a:ln w="19050" cmpd="sng">
            <a:solidFill>
              <a:schemeClr val="bg1">
                <a:lumMod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액자 128">
            <a:extLst>
              <a:ext uri="{FF2B5EF4-FFF2-40B4-BE49-F238E27FC236}">
                <a16:creationId xmlns="" xmlns:a16="http://schemas.microsoft.com/office/drawing/2014/main" id="{9E6498BF-6444-48EA-9728-C7FD5B5B7E90}"/>
              </a:ext>
            </a:extLst>
          </p:cNvPr>
          <p:cNvSpPr/>
          <p:nvPr/>
        </p:nvSpPr>
        <p:spPr bwMode="auto">
          <a:xfrm>
            <a:off x="4071265" y="3981832"/>
            <a:ext cx="1938314" cy="380946"/>
          </a:xfrm>
          <a:prstGeom prst="frame">
            <a:avLst>
              <a:gd name="adj1" fmla="val 8578"/>
            </a:avLst>
          </a:prstGeom>
          <a:solidFill>
            <a:srgbClr val="3A9C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3009" tIns="41505" rIns="83009" bIns="41505" anchor="ctr"/>
          <a:lstStyle/>
          <a:p>
            <a:pPr algn="ctr">
              <a:defRPr/>
            </a:pP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수신처 접수</a:t>
            </a:r>
          </a:p>
        </p:txBody>
      </p:sp>
      <p:sp>
        <p:nvSpPr>
          <p:cNvPr id="119" name="액자 128">
            <a:extLst>
              <a:ext uri="{FF2B5EF4-FFF2-40B4-BE49-F238E27FC236}">
                <a16:creationId xmlns="" xmlns:a16="http://schemas.microsoft.com/office/drawing/2014/main" id="{7F439CDE-907F-4157-AC71-1C554413B1EB}"/>
              </a:ext>
            </a:extLst>
          </p:cNvPr>
          <p:cNvSpPr/>
          <p:nvPr/>
        </p:nvSpPr>
        <p:spPr bwMode="auto">
          <a:xfrm>
            <a:off x="4071265" y="5519852"/>
            <a:ext cx="1938314" cy="380946"/>
          </a:xfrm>
          <a:prstGeom prst="frame">
            <a:avLst>
              <a:gd name="adj1" fmla="val 8578"/>
            </a:avLst>
          </a:prstGeom>
          <a:solidFill>
            <a:srgbClr val="3A9CB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83009" tIns="41505" rIns="83009" bIns="41505" anchor="ctr"/>
          <a:lstStyle/>
          <a:p>
            <a:pPr algn="ctr">
              <a:defRPr/>
            </a:pPr>
            <a:r>
              <a:rPr lang="ko-KR" altLang="en-US" sz="1300" b="1" kern="1200" dirty="0">
                <a:latin typeface="나눔바른고딕"/>
                <a:ea typeface="나눔바른고딕"/>
                <a:cs typeface="나눔바른고딕"/>
              </a:rPr>
              <a:t>공문발송</a:t>
            </a:r>
          </a:p>
        </p:txBody>
      </p:sp>
      <p:sp>
        <p:nvSpPr>
          <p:cNvPr id="120" name="Rectangle 80">
            <a:extLst>
              <a:ext uri="{FF2B5EF4-FFF2-40B4-BE49-F238E27FC236}">
                <a16:creationId xmlns="" xmlns:a16="http://schemas.microsoft.com/office/drawing/2014/main" id="{E05E3D74-B09B-450D-BE5E-8F94E0FE6F6F}"/>
              </a:ext>
            </a:extLst>
          </p:cNvPr>
          <p:cNvSpPr/>
          <p:nvPr/>
        </p:nvSpPr>
        <p:spPr>
          <a:xfrm>
            <a:off x="5495303" y="2504294"/>
            <a:ext cx="115911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50000"/>
              </a:lnSpc>
            </a:pPr>
            <a:r>
              <a:rPr lang="ko-KR" altLang="en-US" sz="900" dirty="0">
                <a:solidFill>
                  <a:schemeClr val="bg1"/>
                </a:solidFill>
              </a:rPr>
              <a:t>양식 작성</a:t>
            </a:r>
            <a:endParaRPr lang="en-US" altLang="ko-KR" sz="900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900" dirty="0">
                <a:solidFill>
                  <a:schemeClr val="bg1"/>
                </a:solidFill>
              </a:rPr>
              <a:t>(</a:t>
            </a:r>
            <a:r>
              <a:rPr lang="ko-KR" altLang="en-US" sz="900" dirty="0">
                <a:solidFill>
                  <a:schemeClr val="bg1"/>
                </a:solidFill>
              </a:rPr>
              <a:t>결재</a:t>
            </a:r>
            <a:r>
              <a:rPr lang="en-US" altLang="ko-KR" sz="900" dirty="0">
                <a:solidFill>
                  <a:schemeClr val="bg1"/>
                </a:solidFill>
              </a:rPr>
              <a:t>/</a:t>
            </a:r>
            <a:r>
              <a:rPr lang="ko-KR" altLang="en-US" sz="900" dirty="0">
                <a:solidFill>
                  <a:schemeClr val="bg1"/>
                </a:solidFill>
              </a:rPr>
              <a:t>합의</a:t>
            </a:r>
            <a:r>
              <a:rPr lang="en-US" altLang="ko-KR" sz="900" dirty="0">
                <a:solidFill>
                  <a:schemeClr val="bg1"/>
                </a:solidFill>
              </a:rPr>
              <a:t>/</a:t>
            </a:r>
            <a:r>
              <a:rPr lang="ko-KR" altLang="en-US" sz="900" dirty="0">
                <a:solidFill>
                  <a:schemeClr val="bg1"/>
                </a:solidFill>
              </a:rPr>
              <a:t>승인</a:t>
            </a:r>
            <a:r>
              <a:rPr lang="en-US" sz="9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1" name="Rectangle 89">
            <a:extLst>
              <a:ext uri="{FF2B5EF4-FFF2-40B4-BE49-F238E27FC236}">
                <a16:creationId xmlns="" xmlns:a16="http://schemas.microsoft.com/office/drawing/2014/main" id="{D7CE2727-CF5A-4F42-B04A-2D4777C04057}"/>
              </a:ext>
            </a:extLst>
          </p:cNvPr>
          <p:cNvSpPr/>
          <p:nvPr/>
        </p:nvSpPr>
        <p:spPr>
          <a:xfrm>
            <a:off x="6824079" y="1809527"/>
            <a:ext cx="6976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50" dirty="0">
                <a:solidFill>
                  <a:srgbClr val="FFFFFF"/>
                </a:solidFill>
              </a:rPr>
              <a:t>결재요청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22" name="Rectangle 138">
            <a:extLst>
              <a:ext uri="{FF2B5EF4-FFF2-40B4-BE49-F238E27FC236}">
                <a16:creationId xmlns="" xmlns:a16="http://schemas.microsoft.com/office/drawing/2014/main" id="{8CCD480F-5A6C-4775-9926-4E10B1D298EF}"/>
              </a:ext>
            </a:extLst>
          </p:cNvPr>
          <p:cNvSpPr/>
          <p:nvPr/>
        </p:nvSpPr>
        <p:spPr>
          <a:xfrm>
            <a:off x="6830491" y="2529493"/>
            <a:ext cx="684803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50" dirty="0">
                <a:solidFill>
                  <a:srgbClr val="FFFFFF"/>
                </a:solidFill>
              </a:rPr>
              <a:t>임시저장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23" name="Rectangle 139">
            <a:extLst>
              <a:ext uri="{FF2B5EF4-FFF2-40B4-BE49-F238E27FC236}">
                <a16:creationId xmlns="" xmlns:a16="http://schemas.microsoft.com/office/drawing/2014/main" id="{0495ABE7-461C-435C-BC38-35A9EE436287}"/>
              </a:ext>
            </a:extLst>
          </p:cNvPr>
          <p:cNvSpPr/>
          <p:nvPr/>
        </p:nvSpPr>
        <p:spPr>
          <a:xfrm>
            <a:off x="6836903" y="3197972"/>
            <a:ext cx="671979" cy="2385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50" dirty="0">
                <a:solidFill>
                  <a:srgbClr val="FFFFFF"/>
                </a:solidFill>
              </a:rPr>
              <a:t>미리보기</a:t>
            </a:r>
            <a:endParaRPr lang="en-US" sz="950" dirty="0">
              <a:solidFill>
                <a:srgbClr val="FFFFFF"/>
              </a:solidFill>
            </a:endParaRPr>
          </a:p>
        </p:txBody>
      </p:sp>
      <p:sp>
        <p:nvSpPr>
          <p:cNvPr id="124" name="Rectangle 140">
            <a:extLst>
              <a:ext uri="{FF2B5EF4-FFF2-40B4-BE49-F238E27FC236}">
                <a16:creationId xmlns="" xmlns:a16="http://schemas.microsoft.com/office/drawing/2014/main" id="{47397D21-7C6A-40F5-A15F-2B8713A87105}"/>
              </a:ext>
            </a:extLst>
          </p:cNvPr>
          <p:cNvSpPr/>
          <p:nvPr/>
        </p:nvSpPr>
        <p:spPr>
          <a:xfrm>
            <a:off x="7810133" y="2519726"/>
            <a:ext cx="99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solidFill>
                  <a:srgbClr val="FFFFFF"/>
                </a:solidFill>
              </a:rPr>
              <a:t>결재 처리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25" name="Rectangle 98">
            <a:extLst>
              <a:ext uri="{FF2B5EF4-FFF2-40B4-BE49-F238E27FC236}">
                <a16:creationId xmlns="" xmlns:a16="http://schemas.microsoft.com/office/drawing/2014/main" id="{F8A9C563-0DC7-4F50-8EE9-38C554E97B8A}"/>
              </a:ext>
            </a:extLst>
          </p:cNvPr>
          <p:cNvSpPr/>
          <p:nvPr/>
        </p:nvSpPr>
        <p:spPr>
          <a:xfrm>
            <a:off x="7880450" y="1557860"/>
            <a:ext cx="211604" cy="6136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altLang="ko-KR" sz="750" dirty="0"/>
          </a:p>
          <a:p>
            <a:pPr marL="285750" indent="-285750"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00" dirty="0"/>
              <a:t> </a:t>
            </a:r>
            <a:endParaRPr lang="en-US" altLang="ko-KR" sz="700" dirty="0"/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altLang="ko-KR" sz="750" dirty="0"/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altLang="ko-KR" sz="750" dirty="0"/>
          </a:p>
          <a:p>
            <a:pPr marL="285750" indent="-285750">
              <a:lnSpc>
                <a:spcPct val="90000"/>
              </a:lnSpc>
              <a:buClr>
                <a:schemeClr val="bg1"/>
              </a:buClr>
              <a:buSzPct val="80000"/>
              <a:buFont typeface="Arial"/>
              <a:buChar char="•"/>
            </a:pPr>
            <a:r>
              <a:rPr lang="ko-KR" altLang="en-US" sz="750" dirty="0"/>
              <a:t> </a:t>
            </a:r>
            <a:endParaRPr lang="en-US" sz="750" dirty="0"/>
          </a:p>
        </p:txBody>
      </p:sp>
      <p:sp>
        <p:nvSpPr>
          <p:cNvPr id="126" name="Rectangle 100">
            <a:extLst>
              <a:ext uri="{FF2B5EF4-FFF2-40B4-BE49-F238E27FC236}">
                <a16:creationId xmlns="" xmlns:a16="http://schemas.microsoft.com/office/drawing/2014/main" id="{B0BBF194-23FB-4586-BEF5-9761E72A9138}"/>
              </a:ext>
            </a:extLst>
          </p:cNvPr>
          <p:cNvSpPr/>
          <p:nvPr/>
        </p:nvSpPr>
        <p:spPr>
          <a:xfrm>
            <a:off x="7934452" y="1555611"/>
            <a:ext cx="1275963" cy="6078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승인</a:t>
            </a:r>
            <a:r>
              <a:rPr lang="en-US" altLang="ko-KR" sz="670" dirty="0">
                <a:solidFill>
                  <a:srgbClr val="FFFFFF"/>
                </a:solidFill>
              </a:rPr>
              <a:t>/</a:t>
            </a:r>
            <a:r>
              <a:rPr lang="ko-KR" altLang="en-US" sz="670" dirty="0">
                <a:solidFill>
                  <a:srgbClr val="FFFFFF"/>
                </a:solidFill>
              </a:rPr>
              <a:t>반려</a:t>
            </a:r>
            <a:r>
              <a:rPr lang="en-US" altLang="ko-KR" sz="670" dirty="0">
                <a:solidFill>
                  <a:srgbClr val="FFFFFF"/>
                </a:solidFill>
              </a:rPr>
              <a:t>/</a:t>
            </a:r>
            <a:r>
              <a:rPr lang="ko-KR" altLang="en-US" sz="670" dirty="0">
                <a:solidFill>
                  <a:srgbClr val="FFFFFF"/>
                </a:solidFill>
              </a:rPr>
              <a:t>후결</a:t>
            </a:r>
            <a:endParaRPr lang="en-US" altLang="ko-KR" sz="67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접수</a:t>
            </a:r>
            <a:r>
              <a:rPr lang="en-US" altLang="ko-KR" sz="670" dirty="0">
                <a:solidFill>
                  <a:srgbClr val="FFFFFF"/>
                </a:solidFill>
              </a:rPr>
              <a:t>(</a:t>
            </a:r>
            <a:r>
              <a:rPr lang="ko-KR" altLang="en-US" sz="670" dirty="0">
                <a:solidFill>
                  <a:srgbClr val="FFFFFF"/>
                </a:solidFill>
              </a:rPr>
              <a:t>결재선 지정</a:t>
            </a:r>
            <a:r>
              <a:rPr lang="en-US" altLang="ko-KR" sz="670" dirty="0">
                <a:solidFill>
                  <a:srgbClr val="FFFFFF"/>
                </a:solidFill>
              </a:rPr>
              <a:t>)</a:t>
            </a: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결재 회수</a:t>
            </a:r>
            <a:endParaRPr lang="en-US" altLang="ko-KR" sz="67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부재 중 설정</a:t>
            </a:r>
            <a:endParaRPr lang="en-US" altLang="ko-KR" sz="670" dirty="0">
              <a:solidFill>
                <a:srgbClr val="FFFFFF"/>
              </a:solidFill>
            </a:endParaRPr>
          </a:p>
          <a:p>
            <a:pPr>
              <a:buClr>
                <a:schemeClr val="bg1"/>
              </a:buClr>
              <a:buSzPct val="80000"/>
            </a:pPr>
            <a:r>
              <a:rPr lang="ko-KR" altLang="en-US" sz="670" dirty="0">
                <a:solidFill>
                  <a:srgbClr val="FFFFFF"/>
                </a:solidFill>
              </a:rPr>
              <a:t>결재 문서 수정</a:t>
            </a:r>
            <a:endParaRPr lang="en-US" sz="670" dirty="0">
              <a:solidFill>
                <a:srgbClr val="FFFFFF"/>
              </a:solidFill>
            </a:endParaRPr>
          </a:p>
        </p:txBody>
      </p:sp>
      <p:sp>
        <p:nvSpPr>
          <p:cNvPr id="127" name="Rectangle 143">
            <a:extLst>
              <a:ext uri="{FF2B5EF4-FFF2-40B4-BE49-F238E27FC236}">
                <a16:creationId xmlns="" xmlns:a16="http://schemas.microsoft.com/office/drawing/2014/main" id="{37E5D332-022F-4642-B82A-4B86AF57CEDF}"/>
              </a:ext>
            </a:extLst>
          </p:cNvPr>
          <p:cNvSpPr/>
          <p:nvPr/>
        </p:nvSpPr>
        <p:spPr>
          <a:xfrm>
            <a:off x="7570482" y="5933784"/>
            <a:ext cx="99257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900" dirty="0">
                <a:solidFill>
                  <a:srgbClr val="FFFFFF"/>
                </a:solidFill>
              </a:rPr>
              <a:t>대외공문발송함</a:t>
            </a:r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128" name="Rectangle 144">
            <a:extLst>
              <a:ext uri="{FF2B5EF4-FFF2-40B4-BE49-F238E27FC236}">
                <a16:creationId xmlns="" xmlns:a16="http://schemas.microsoft.com/office/drawing/2014/main" id="{7CECC160-F89D-45ED-99F0-D9ED844332A9}"/>
              </a:ext>
            </a:extLst>
          </p:cNvPr>
          <p:cNvSpPr/>
          <p:nvPr/>
        </p:nvSpPr>
        <p:spPr>
          <a:xfrm>
            <a:off x="8753695" y="5941255"/>
            <a:ext cx="110799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880" dirty="0">
                <a:solidFill>
                  <a:srgbClr val="FFFFFF"/>
                </a:solidFill>
              </a:rPr>
              <a:t>대외문서발송등록</a:t>
            </a:r>
            <a:endParaRPr lang="en-US" sz="880" dirty="0">
              <a:solidFill>
                <a:srgbClr val="FFFFFF"/>
              </a:solidFill>
            </a:endParaRPr>
          </a:p>
        </p:txBody>
      </p:sp>
      <p:sp>
        <p:nvSpPr>
          <p:cNvPr id="129" name="Rectangle 145">
            <a:extLst>
              <a:ext uri="{FF2B5EF4-FFF2-40B4-BE49-F238E27FC236}">
                <a16:creationId xmlns="" xmlns:a16="http://schemas.microsoft.com/office/drawing/2014/main" id="{4789FA86-621D-44AC-930A-D2D87D927751}"/>
              </a:ext>
            </a:extLst>
          </p:cNvPr>
          <p:cNvSpPr/>
          <p:nvPr/>
        </p:nvSpPr>
        <p:spPr>
          <a:xfrm>
            <a:off x="5527296" y="4690595"/>
            <a:ext cx="99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solidFill>
                  <a:srgbClr val="FFFFFF"/>
                </a:solidFill>
              </a:rPr>
              <a:t>결재 처리</a:t>
            </a: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130" name="Rectangle 148">
            <a:extLst>
              <a:ext uri="{FF2B5EF4-FFF2-40B4-BE49-F238E27FC236}">
                <a16:creationId xmlns="" xmlns:a16="http://schemas.microsoft.com/office/drawing/2014/main" id="{5BAC1785-E29E-4692-AA16-D2AB3C291704}"/>
              </a:ext>
            </a:extLst>
          </p:cNvPr>
          <p:cNvSpPr/>
          <p:nvPr/>
        </p:nvSpPr>
        <p:spPr>
          <a:xfrm>
            <a:off x="6737531" y="4690595"/>
            <a:ext cx="991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 dirty="0">
                <a:solidFill>
                  <a:srgbClr val="FFFFFF"/>
                </a:solidFill>
              </a:rPr>
              <a:t>결재선지정</a:t>
            </a:r>
            <a:endParaRPr 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450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접수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313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수신된 문서 접수 이후 문서조회 화면 오른쪽 상단 ‘수정기안’ 을 통해 수신부서 기안을 진행 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8A49BFC5-94B5-4400-9014-D500726D9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3" y="991854"/>
            <a:ext cx="5094418" cy="1865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41AA6F5-01ED-4948-9CE0-2CC5FDB3B8D3}"/>
              </a:ext>
            </a:extLst>
          </p:cNvPr>
          <p:cNvSpPr txBox="1"/>
          <p:nvPr/>
        </p:nvSpPr>
        <p:spPr>
          <a:xfrm>
            <a:off x="3135182" y="2953960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수정기안 작성 화면에서 수신부서의 결재라인을 지정합니다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발신부서의 내용을 그대로 복사되기 때문에 이대로 상신해도 되지만 수신부서에서 내용을 새롭게 입력하더라도 발신부서의 문서는 수정기안 이 후 조회 </a:t>
            </a:r>
            <a:r>
              <a:rPr lang="ko-KR" altLang="en-US" sz="1100" dirty="0" err="1"/>
              <a:t>조회</a:t>
            </a:r>
            <a:r>
              <a:rPr lang="ko-KR" altLang="en-US" sz="1100" dirty="0"/>
              <a:t> 화면에 왼쪽 상단에 제공된                    버튼을 통해 발신부서의 기안 완료된 문서 조회가 가능합니다</a:t>
            </a:r>
            <a:r>
              <a:rPr lang="en-US" altLang="ko-KR" sz="1100" dirty="0"/>
              <a:t>.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FB106BF8-4F10-471B-8BE7-88A681B965B5}"/>
              </a:ext>
            </a:extLst>
          </p:cNvPr>
          <p:cNvSpPr/>
          <p:nvPr/>
        </p:nvSpPr>
        <p:spPr>
          <a:xfrm>
            <a:off x="7428895" y="1036077"/>
            <a:ext cx="760224" cy="228368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3BEBE533-34CD-46DD-B26E-7642DCACB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4185" y="3772962"/>
            <a:ext cx="866775" cy="1809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7865158-DEBE-4F4B-BDE2-4C001A3647E2}"/>
              </a:ext>
            </a:extLst>
          </p:cNvPr>
          <p:cNvSpPr txBox="1"/>
          <p:nvPr/>
        </p:nvSpPr>
        <p:spPr>
          <a:xfrm>
            <a:off x="3135184" y="3843538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거부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05D7198C-0741-436C-8729-921789757835}"/>
              </a:ext>
            </a:extLst>
          </p:cNvPr>
          <p:cNvSpPr txBox="1"/>
          <p:nvPr/>
        </p:nvSpPr>
        <p:spPr>
          <a:xfrm>
            <a:off x="3135182" y="4212090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수신된 문서에 대하여 수신부서의 문서 담당자가 접수를 거부할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접수 </a:t>
            </a:r>
            <a:r>
              <a:rPr lang="ko-KR" altLang="en-US" sz="1100" dirty="0" err="1"/>
              <a:t>거부시</a:t>
            </a:r>
            <a:r>
              <a:rPr lang="ko-KR" altLang="en-US" sz="1100" dirty="0"/>
              <a:t> 수신함 목록 리스트에서 사라지게 되며 발신부서의 발신함에서는 거부한 수신부서 대상으로 상황에 따라 ‘재전송’ 이 가능 합니다</a:t>
            </a:r>
            <a:endParaRPr lang="en-US" altLang="ko-KR" sz="1100" dirty="0"/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DD7E0EE6-D927-41F9-A348-10AF4A224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3" y="5156156"/>
            <a:ext cx="5227768" cy="1432956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="" xmlns:a16="http://schemas.microsoft.com/office/drawing/2014/main" id="{298C6611-2C8A-4532-9DF5-C75D981E6A84}"/>
              </a:ext>
            </a:extLst>
          </p:cNvPr>
          <p:cNvSpPr/>
          <p:nvPr/>
        </p:nvSpPr>
        <p:spPr>
          <a:xfrm>
            <a:off x="6336506" y="6143625"/>
            <a:ext cx="621507" cy="445487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7800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07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자신이 소속된 부서원이 양식관리에서 ‘대외문서사용’ 옵션이 체크된 양식으로 승인 완료된 문서에 대하여 ‘</a:t>
            </a:r>
            <a:r>
              <a:rPr lang="ko-KR" altLang="en-US" sz="1100" dirty="0" err="1"/>
              <a:t>문서발송신청</a:t>
            </a:r>
            <a:r>
              <a:rPr lang="ko-KR" altLang="en-US" sz="1100" dirty="0"/>
              <a:t>’ 되어 변환된 공문서 리스트를 확인할 수 있습니다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개인함 </a:t>
            </a:r>
            <a:r>
              <a:rPr lang="en-US" altLang="ko-KR" sz="1100" dirty="0"/>
              <a:t>-&gt; </a:t>
            </a:r>
            <a:r>
              <a:rPr lang="ko-KR" altLang="en-US" sz="1100" dirty="0" err="1"/>
              <a:t>공문함과</a:t>
            </a:r>
            <a:r>
              <a:rPr lang="ko-KR" altLang="en-US" sz="1100" dirty="0"/>
              <a:t> 마찬가지로 </a:t>
            </a:r>
            <a:r>
              <a:rPr lang="ko-KR" altLang="en-US" sz="1100" dirty="0" err="1"/>
              <a:t>기안자</a:t>
            </a:r>
            <a:r>
              <a:rPr lang="ko-KR" altLang="en-US" sz="1100" dirty="0"/>
              <a:t> 이외 문서를 조회할 수 있는 부서원들은 변환된 공문 조회 및 승인이 가능하며 공문승인을 통해 공문에 대한 직인이 날인됩니다</a:t>
            </a:r>
            <a:r>
              <a:rPr lang="en-US" altLang="ko-KR" sz="11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전자결재에서의 제공하는 기능들의 설명입니다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부서함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D00D2A8-6F8E-45D0-B4FE-2E499BC0E44B}"/>
              </a:ext>
            </a:extLst>
          </p:cNvPr>
          <p:cNvSpPr txBox="1"/>
          <p:nvPr/>
        </p:nvSpPr>
        <p:spPr>
          <a:xfrm>
            <a:off x="3135182" y="3643738"/>
            <a:ext cx="8695345" cy="82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소속된 부서원들이 문서발송 신청을 통해 변환된 공문은 부서함의 </a:t>
            </a:r>
            <a:r>
              <a:rPr lang="ko-KR" altLang="en-US" sz="1100" dirty="0" err="1"/>
              <a:t>공문함</a:t>
            </a:r>
            <a:r>
              <a:rPr lang="ko-KR" altLang="en-US" sz="1100" dirty="0"/>
              <a:t> 에서 공문을 조회합니다</a:t>
            </a:r>
            <a:r>
              <a:rPr lang="en-US" altLang="ko-KR" sz="1100" dirty="0"/>
              <a:t>. ▪ </a:t>
            </a:r>
            <a:r>
              <a:rPr lang="ko-KR" altLang="en-US" sz="1100" dirty="0"/>
              <a:t>수신</a:t>
            </a:r>
            <a:r>
              <a:rPr lang="en-US" altLang="ko-KR" sz="1100" dirty="0"/>
              <a:t>,</a:t>
            </a:r>
            <a:r>
              <a:rPr lang="ko-KR" altLang="en-US" sz="1100" dirty="0"/>
              <a:t>참조 등의 정보는 기안시에 입력된 ‘대외문서작성’ 팝업에 입력된 정보가 제공되며 기타 공문서의 상단의 ‘공문 슬로건’ 문구는 관리자가 관리메뉴에서 지정한 문구가 표시되며 원하는 문구로 설정이 가능 합니다</a:t>
            </a:r>
            <a:r>
              <a:rPr lang="en-US" altLang="ko-KR" sz="1100" dirty="0"/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FC92AD8-9AB6-4C2C-8C9C-086F99309A33}"/>
              </a:ext>
            </a:extLst>
          </p:cNvPr>
          <p:cNvSpPr txBox="1"/>
          <p:nvPr/>
        </p:nvSpPr>
        <p:spPr>
          <a:xfrm>
            <a:off x="3135184" y="327518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공문함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–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공문서 조회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47C255B-946D-4012-8A54-9E383D1AB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2" y="1777646"/>
            <a:ext cx="5441632" cy="13809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038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기안작성을 누르게 되면 다음과 같은 </a:t>
            </a:r>
            <a:r>
              <a:rPr lang="en-US" altLang="ko-KR" sz="1050" dirty="0"/>
              <a:t>[</a:t>
            </a:r>
            <a:r>
              <a:rPr lang="ko-KR" altLang="en-US" sz="1050" dirty="0"/>
              <a:t>양식 선택</a:t>
            </a:r>
            <a:r>
              <a:rPr lang="en-US" altLang="ko-KR" sz="1050" dirty="0"/>
              <a:t>] </a:t>
            </a:r>
            <a:r>
              <a:rPr lang="ko-KR" altLang="en-US" sz="1050" dirty="0"/>
              <a:t>에서 원하는 양식을 선택하면 작성화면 본문 에 해당되는 양식이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/>
              <a:t>아래 양식에 대한 추가</a:t>
            </a:r>
            <a:r>
              <a:rPr lang="en-US" altLang="ko-KR" sz="1050" dirty="0"/>
              <a:t>, </a:t>
            </a:r>
            <a:r>
              <a:rPr lang="ko-KR" altLang="en-US" sz="1050" dirty="0"/>
              <a:t>삭제 및 수정은 관리자만 가능하니 필요한 경우 관리자와 협의하시기 바랍니다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기안작성 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기안문서선택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="" xmlns:a16="http://schemas.microsoft.com/office/drawing/2014/main" id="{EC3459B9-E078-49DE-8116-A77998FF1DFA}"/>
              </a:ext>
            </a:extLst>
          </p:cNvPr>
          <p:cNvSpPr/>
          <p:nvPr/>
        </p:nvSpPr>
        <p:spPr>
          <a:xfrm>
            <a:off x="8930500" y="1494471"/>
            <a:ext cx="238125" cy="20335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6771E3D-07F6-4FCD-AB8E-C9E0583B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494" y="1362143"/>
            <a:ext cx="7590481" cy="44540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59256C58-1053-4BB3-A76D-2B5C7CF1DEAD}"/>
              </a:ext>
            </a:extLst>
          </p:cNvPr>
          <p:cNvSpPr/>
          <p:nvPr/>
        </p:nvSpPr>
        <p:spPr>
          <a:xfrm>
            <a:off x="3603485" y="1833462"/>
            <a:ext cx="545465" cy="18822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" name="직선 화살표 연결선 17">
            <a:extLst>
              <a:ext uri="{FF2B5EF4-FFF2-40B4-BE49-F238E27FC236}">
                <a16:creationId xmlns="" xmlns:a16="http://schemas.microsoft.com/office/drawing/2014/main" id="{E3BC60AC-EB0E-48F8-8946-DEE2E2BF8EE5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4148950" y="1927572"/>
            <a:ext cx="3511391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E543AF9A-670C-47DB-B32D-BBEBE22FF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362" y="1362143"/>
            <a:ext cx="3738767" cy="5022848"/>
          </a:xfrm>
          <a:prstGeom prst="rect">
            <a:avLst/>
          </a:prstGeom>
          <a:ln w="25400"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02383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319C7A4-D8B0-4784-9C94-6B20A89FC1A4}"/>
              </a:ext>
            </a:extLst>
          </p:cNvPr>
          <p:cNvSpPr txBox="1"/>
          <p:nvPr/>
        </p:nvSpPr>
        <p:spPr>
          <a:xfrm>
            <a:off x="255141" y="3436328"/>
            <a:ext cx="2530589" cy="1837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050" dirty="0"/>
              <a:t>기안작성 페이지에서 원하는 양식을 선택하면 아래와 같은 기안작성 창이 제공됩니다</a:t>
            </a:r>
            <a:r>
              <a:rPr lang="en-US" altLang="ko-KR" sz="1050" dirty="0"/>
              <a:t>.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Tx/>
              <a:buChar char="-"/>
            </a:pPr>
            <a:r>
              <a:rPr lang="ko-KR" altLang="en-US" sz="1050" dirty="0"/>
              <a:t>기안작성을 누르게 되면 다음과 같은 </a:t>
            </a:r>
            <a:r>
              <a:rPr lang="en-US" altLang="ko-KR" sz="1050" dirty="0"/>
              <a:t>[</a:t>
            </a:r>
            <a:r>
              <a:rPr lang="ko-KR" altLang="en-US" sz="1050" dirty="0"/>
              <a:t>양식 선택</a:t>
            </a:r>
            <a:r>
              <a:rPr lang="en-US" altLang="ko-KR" sz="1050" dirty="0"/>
              <a:t>]</a:t>
            </a:r>
            <a:r>
              <a:rPr lang="ko-KR" altLang="en-US" sz="1050" dirty="0"/>
              <a:t>에서 원하는 양식을 선택하면 작성화면 본문에 해당되는 양식이 제공됩니다</a:t>
            </a:r>
            <a:r>
              <a:rPr lang="en-US" altLang="ko-KR" sz="1050" dirty="0"/>
              <a:t>. 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E9E7CA-2107-4F60-9DB5-C83CD01098B8}"/>
              </a:ext>
            </a:extLst>
          </p:cNvPr>
          <p:cNvSpPr txBox="1"/>
          <p:nvPr/>
        </p:nvSpPr>
        <p:spPr>
          <a:xfrm>
            <a:off x="2785730" y="697537"/>
            <a:ext cx="9406270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기안작성 </a:t>
            </a:r>
            <a:endParaRPr lang="ko-KR" altLang="en-US" sz="1400" b="1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97CF8CE-E03C-4F5C-AE32-0A182242A6E8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="" xmlns:a16="http://schemas.microsoft.com/office/drawing/2014/main" id="{41AC7EC2-988B-4BE8-828D-DF36E02F3745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="" xmlns:a16="http://schemas.microsoft.com/office/drawing/2014/main" id="{780E1FF3-78D7-47AB-A29E-2D84B5A38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647" y="1384879"/>
            <a:ext cx="7414438" cy="4674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4213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915515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 지정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1284067"/>
            <a:ext cx="8695345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결재를 받고자 하는 순서 그대로 결재자</a:t>
            </a:r>
            <a:r>
              <a:rPr lang="en-US" altLang="ko-KR" sz="1100" dirty="0"/>
              <a:t>(</a:t>
            </a:r>
            <a:r>
              <a:rPr lang="ko-KR" altLang="en-US" sz="1100" dirty="0" err="1"/>
              <a:t>합의자</a:t>
            </a:r>
            <a:r>
              <a:rPr lang="en-US" altLang="ko-KR" sz="1100" dirty="0"/>
              <a:t>)</a:t>
            </a:r>
            <a:r>
              <a:rPr lang="ko-KR" altLang="en-US" sz="1100" dirty="0"/>
              <a:t>를 지정하며</a:t>
            </a:r>
            <a:r>
              <a:rPr lang="en-US" altLang="ko-KR" sz="1100" dirty="0"/>
              <a:t>, </a:t>
            </a:r>
            <a:r>
              <a:rPr lang="ko-KR" altLang="en-US" sz="1100" dirty="0"/>
              <a:t>기안자는 포함시키지 않습니다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                            </a:t>
            </a:r>
            <a:r>
              <a:rPr lang="ko-KR" altLang="en-US" sz="1100" dirty="0"/>
              <a:t>에 체크를 하면</a:t>
            </a:r>
            <a:r>
              <a:rPr lang="en-US" altLang="ko-KR" sz="1100" dirty="0"/>
              <a:t>, </a:t>
            </a:r>
            <a:r>
              <a:rPr lang="ko-KR" altLang="en-US" sz="1100" dirty="0"/>
              <a:t>기안자의 결재 서명이 </a:t>
            </a:r>
            <a:r>
              <a:rPr lang="ko-KR" altLang="en-US" sz="1100" dirty="0" err="1"/>
              <a:t>결재칸의</a:t>
            </a:r>
            <a:r>
              <a:rPr lang="ko-KR" altLang="en-US" sz="1100" dirty="0"/>
              <a:t> 첫 칸에 표시가 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결재선을 지정하는 방법은 모두 </a:t>
            </a:r>
            <a:r>
              <a:rPr lang="en-US" altLang="ko-KR" sz="1100" dirty="0" smtClean="0"/>
              <a:t>4</a:t>
            </a:r>
            <a:r>
              <a:rPr lang="ko-KR" altLang="en-US" sz="1100" dirty="0" smtClean="0"/>
              <a:t>가지 </a:t>
            </a:r>
            <a:r>
              <a:rPr lang="ko-KR" altLang="en-US" sz="1100" dirty="0"/>
              <a:t>입니다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Both"/>
            </a:pPr>
            <a:r>
              <a:rPr lang="ko-KR" altLang="en-US" sz="1100" dirty="0"/>
              <a:t>직접이름을 입력하여 지정하는 방식 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직접 결재자 이름을 직접 입력하고 </a:t>
            </a:r>
            <a:r>
              <a:rPr lang="en-US" altLang="ko-KR" sz="1100" dirty="0"/>
              <a:t>enter </a:t>
            </a:r>
            <a:r>
              <a:rPr lang="ko-KR" altLang="en-US" sz="1100" dirty="0"/>
              <a:t>키를 누릅니다</a:t>
            </a:r>
            <a:r>
              <a:rPr lang="en-US" altLang="ko-KR" sz="1100" dirty="0"/>
              <a:t>. (</a:t>
            </a:r>
            <a:r>
              <a:rPr lang="ko-KR" altLang="en-US" sz="1100" dirty="0"/>
              <a:t>이렇게 지정한 사용자의 결재 유형은 </a:t>
            </a:r>
            <a:r>
              <a:rPr lang="en-US" altLang="ko-KR" sz="1100" dirty="0"/>
              <a:t>(</a:t>
            </a:r>
            <a:r>
              <a:rPr lang="ko-KR" altLang="en-US" sz="1100" dirty="0"/>
              <a:t>자동</a:t>
            </a:r>
            <a:r>
              <a:rPr lang="en-US" altLang="ko-KR" sz="1100" dirty="0"/>
              <a:t>) </a:t>
            </a:r>
            <a:r>
              <a:rPr lang="ko-KR" altLang="en-US" sz="1100" dirty="0"/>
              <a:t>결재자가 됩니다</a:t>
            </a:r>
            <a:r>
              <a:rPr lang="en-US" altLang="ko-KR" sz="1100" dirty="0"/>
              <a:t>.)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이름 앞뒤에 괄호를 넣어 입력하면 합의자가 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예를 들면</a:t>
            </a:r>
            <a:r>
              <a:rPr lang="en-US" altLang="ko-KR" sz="1100" dirty="0"/>
              <a:t>, (</a:t>
            </a:r>
            <a:r>
              <a:rPr lang="ko-KR" altLang="en-US" sz="1100" dirty="0"/>
              <a:t>홍길동</a:t>
            </a:r>
            <a:r>
              <a:rPr lang="en-US" altLang="ko-KR" sz="1100" dirty="0"/>
              <a:t>)</a:t>
            </a:r>
          </a:p>
          <a:p>
            <a:pPr marL="228600" indent="-228600">
              <a:lnSpc>
                <a:spcPct val="150000"/>
              </a:lnSpc>
              <a:buFont typeface="Wingdings" panose="05000000000000000000" pitchFamily="2" charset="2"/>
              <a:buAutoNum type="arabicParenBoth" startAt="2"/>
            </a:pPr>
            <a:r>
              <a:rPr lang="ko-KR" altLang="en-US" sz="1100" dirty="0"/>
              <a:t>조직도 창을 통하여 결재선을 지정하는 방식 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다음과 같이 조직도 창을 통하여 결재선을 지정할 수 있습니다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기본은 본인이 소속된 부서가 표시되며 </a:t>
            </a:r>
            <a:r>
              <a:rPr lang="en-US" altLang="ko-KR" sz="1100" dirty="0"/>
              <a:t>+ </a:t>
            </a:r>
            <a:r>
              <a:rPr lang="ko-KR" altLang="en-US" sz="1100" dirty="0"/>
              <a:t>를 클릭하여 부서를 하나씩 펼쳐서 결재선에 포함될 사용자를 선택할 수 있도록 합니다</a:t>
            </a:r>
            <a:r>
              <a:rPr lang="en-US" altLang="ko-KR" sz="1100" dirty="0"/>
              <a:t>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제목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3" y="553188"/>
            <a:ext cx="5419726" cy="31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결재를 </a:t>
            </a:r>
            <a:r>
              <a:rPr lang="ko-KR" altLang="en-US" sz="1100" dirty="0" err="1"/>
              <a:t>상신할</a:t>
            </a:r>
            <a:r>
              <a:rPr lang="ko-KR" altLang="en-US" sz="1100" dirty="0"/>
              <a:t> 문서의 제목을 입력 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30EE6691-A5FC-411C-AF87-C8382B4B9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985" y="1592653"/>
            <a:ext cx="1034808" cy="258702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5806D681-5474-46A4-9A8C-C97275053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3" y="3691248"/>
            <a:ext cx="4309557" cy="2878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</p:spTree>
    <p:extLst>
      <p:ext uri="{BB962C8B-B14F-4D97-AF65-F5344CB8AC3E}">
        <p14:creationId xmlns:p14="http://schemas.microsoft.com/office/powerpoint/2010/main" val="3900167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결재자 지정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결재선에 포함될 사람을 선택하고 </a:t>
            </a:r>
            <a:r>
              <a:rPr lang="en-US" altLang="ko-KR" sz="1100" dirty="0"/>
              <a:t>[</a:t>
            </a:r>
            <a:r>
              <a:rPr lang="ko-KR" altLang="en-US" sz="1100" dirty="0"/>
              <a:t>결재</a:t>
            </a:r>
            <a:r>
              <a:rPr lang="en-US" altLang="ko-KR" sz="1100" dirty="0"/>
              <a:t>],[</a:t>
            </a:r>
            <a:r>
              <a:rPr lang="ko-KR" altLang="en-US" sz="1100" dirty="0"/>
              <a:t>합의</a:t>
            </a:r>
            <a:r>
              <a:rPr lang="en-US" altLang="ko-KR" sz="1100" dirty="0" smtClean="0"/>
              <a:t>] </a:t>
            </a:r>
            <a:r>
              <a:rPr lang="ko-KR" altLang="en-US" sz="1100" dirty="0"/>
              <a:t>버튼으로 결재선에 추가합니다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결재자의 순서를 변경하기 위해서는 오른쪽 상단의             버튼을 활용합니다</a:t>
            </a:r>
            <a:r>
              <a:rPr lang="en-US" altLang="ko-KR" sz="1100" dirty="0"/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삭제 버튼으로 결재선에 추가된 사용자를 선택하여 삭제 할 수 있습니다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 </a:t>
            </a:r>
            <a:r>
              <a:rPr lang="en-US" altLang="ko-KR" sz="1100" dirty="0"/>
              <a:t>: </a:t>
            </a:r>
            <a:r>
              <a:rPr lang="ko-KR" altLang="en-US" sz="1100" dirty="0"/>
              <a:t>결재문서의 상단</a:t>
            </a:r>
            <a:r>
              <a:rPr lang="en-US" altLang="ko-KR" sz="1100" dirty="0"/>
              <a:t>(2</a:t>
            </a:r>
            <a:r>
              <a:rPr lang="ko-KR" altLang="en-US" sz="1100" dirty="0"/>
              <a:t>개의</a:t>
            </a:r>
            <a:r>
              <a:rPr lang="en-US" altLang="ko-KR" sz="1100" dirty="0"/>
              <a:t>) </a:t>
            </a:r>
            <a:r>
              <a:rPr lang="ko-KR" altLang="en-US" sz="1100" dirty="0"/>
              <a:t>결재라인에서 위 결재를 사용하는 결재자로서</a:t>
            </a:r>
            <a:r>
              <a:rPr lang="en-US" altLang="ko-KR" sz="1100" dirty="0"/>
              <a:t>, </a:t>
            </a:r>
            <a:r>
              <a:rPr lang="ko-KR" altLang="en-US" sz="1100" dirty="0"/>
              <a:t>주로 소속부서 의 결재자들이 이에 해당 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합의 </a:t>
            </a:r>
            <a:r>
              <a:rPr lang="en-US" altLang="ko-KR" sz="1100" dirty="0"/>
              <a:t>: </a:t>
            </a:r>
            <a:r>
              <a:rPr lang="ko-KR" altLang="en-US" sz="1100" dirty="0"/>
              <a:t>결재문서의 상단 </a:t>
            </a:r>
            <a:r>
              <a:rPr lang="en-US" altLang="ko-KR" sz="1100" dirty="0"/>
              <a:t>(2 </a:t>
            </a:r>
            <a:r>
              <a:rPr lang="ko-KR" altLang="en-US" sz="1100" dirty="0"/>
              <a:t>개의</a:t>
            </a:r>
            <a:r>
              <a:rPr lang="en-US" altLang="ko-KR" sz="1100" dirty="0"/>
              <a:t>) </a:t>
            </a:r>
            <a:r>
              <a:rPr lang="ko-KR" altLang="en-US" sz="1100" dirty="0"/>
              <a:t>결재라인에서 아래 합의를 사용하는 결재자로서</a:t>
            </a:r>
            <a:r>
              <a:rPr lang="en-US" altLang="ko-KR" sz="1100" dirty="0"/>
              <a:t>, </a:t>
            </a:r>
            <a:r>
              <a:rPr lang="ko-KR" altLang="en-US" sz="1100" dirty="0"/>
              <a:t>주로 소속부서 가 아닌 다른 부서의 결재자들이 이에 해당됩니다</a:t>
            </a:r>
            <a:r>
              <a:rPr lang="en-US" altLang="ko-KR" sz="1100" dirty="0"/>
              <a:t>. (</a:t>
            </a:r>
            <a:r>
              <a:rPr lang="ko-KR" altLang="en-US" sz="1100" dirty="0"/>
              <a:t>결재자와 동일한 기능 제공</a:t>
            </a:r>
            <a:r>
              <a:rPr lang="en-US" altLang="ko-KR" sz="1100" dirty="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BF54EF7-1EA5-484D-AE41-61995A71B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711" y="860878"/>
            <a:ext cx="519201" cy="2487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4A6E4BB-DF4E-4EE8-B0F1-D2B37BA521F5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D51735FA-61F9-4472-9A74-B712EC54F7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135182" y="2169015"/>
            <a:ext cx="4960056" cy="1843499"/>
            <a:chOff x="3135183" y="2311058"/>
            <a:chExt cx="6299274" cy="2341245"/>
          </a:xfrm>
        </p:grpSpPr>
        <p:pic>
          <p:nvPicPr>
            <p:cNvPr id="8" name="그림 7">
              <a:extLst>
                <a:ext uri="{FF2B5EF4-FFF2-40B4-BE49-F238E27FC236}">
                  <a16:creationId xmlns="" xmlns:a16="http://schemas.microsoft.com/office/drawing/2014/main" id="{38B90F63-D931-47EB-B15B-1769BFD43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5183" y="2311058"/>
              <a:ext cx="6299274" cy="234124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" name="직사각형 1">
              <a:extLst>
                <a:ext uri="{FF2B5EF4-FFF2-40B4-BE49-F238E27FC236}">
                  <a16:creationId xmlns="" xmlns:a16="http://schemas.microsoft.com/office/drawing/2014/main" id="{D7E34EB4-CD6C-4E47-BF04-62AA120111A8}"/>
                </a:ext>
              </a:extLst>
            </p:cNvPr>
            <p:cNvSpPr/>
            <p:nvPr/>
          </p:nvSpPr>
          <p:spPr>
            <a:xfrm>
              <a:off x="5623889" y="2613919"/>
              <a:ext cx="179218" cy="1969987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4194520"/>
            <a:ext cx="8695345" cy="132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(3) </a:t>
            </a:r>
            <a:r>
              <a:rPr lang="ko-KR" altLang="en-US" sz="1100" dirty="0"/>
              <a:t>사전에 지정해둔 결재선 정보로 지정하는 방식 </a:t>
            </a:r>
            <a:r>
              <a:rPr lang="en-US" altLang="ko-KR" sz="1100" dirty="0"/>
              <a:t>- </a:t>
            </a:r>
            <a:r>
              <a:rPr lang="ko-KR" altLang="en-US" sz="1100" dirty="0"/>
              <a:t>조직도 창에서 </a:t>
            </a:r>
            <a:r>
              <a:rPr lang="en-US" altLang="ko-KR" sz="1100" dirty="0"/>
              <a:t>[</a:t>
            </a:r>
            <a:r>
              <a:rPr lang="ko-KR" altLang="en-US" sz="1100" dirty="0"/>
              <a:t>결재선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클릭하면 조직도가 아닌 환경설정에서 사전에 지정해 둔 결재선 정보를 통해 지정할 수 있습니다</a:t>
            </a:r>
            <a:r>
              <a:rPr lang="en-US" altLang="ko-KR" sz="1100" dirty="0"/>
              <a:t>. [</a:t>
            </a:r>
            <a:r>
              <a:rPr lang="ko-KR" altLang="en-US" sz="1100" dirty="0"/>
              <a:t>설정</a:t>
            </a:r>
            <a:r>
              <a:rPr lang="en-US" altLang="ko-KR" sz="1100" dirty="0"/>
              <a:t>(</a:t>
            </a:r>
            <a:r>
              <a:rPr lang="ko-KR" altLang="en-US" sz="1100" dirty="0"/>
              <a:t>전자결재 환경설정</a:t>
            </a:r>
            <a:r>
              <a:rPr lang="en-US" altLang="ko-KR" sz="1100" dirty="0"/>
              <a:t>) / </a:t>
            </a:r>
            <a:r>
              <a:rPr lang="ko-KR" altLang="en-US" sz="1100" dirty="0"/>
              <a:t>결재선</a:t>
            </a:r>
            <a:r>
              <a:rPr lang="en-US" altLang="ko-KR" sz="1100" dirty="0"/>
              <a:t>]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개인 </a:t>
            </a:r>
            <a:r>
              <a:rPr lang="en-US" altLang="ko-KR" sz="1100" dirty="0"/>
              <a:t>: </a:t>
            </a:r>
            <a:r>
              <a:rPr lang="ko-KR" altLang="en-US" sz="1100" dirty="0"/>
              <a:t>자신이 환경설정에서 사전에 지정한 결재선 정보를 제공합니다</a:t>
            </a:r>
            <a:r>
              <a:rPr lang="en-US" altLang="ko-KR" sz="1100" dirty="0"/>
              <a:t>. (‘</a:t>
            </a:r>
            <a:r>
              <a:rPr lang="ko-KR" altLang="en-US" sz="1100" dirty="0"/>
              <a:t>설정 </a:t>
            </a:r>
            <a:r>
              <a:rPr lang="en-US" altLang="ko-KR" sz="1100" dirty="0"/>
              <a:t>/ </a:t>
            </a:r>
            <a:r>
              <a:rPr lang="ko-KR" altLang="en-US" sz="1100" dirty="0"/>
              <a:t>결재선’ 에서 사전 설정이 가능합니다</a:t>
            </a:r>
            <a:r>
              <a:rPr lang="en-US" altLang="ko-KR" sz="1100" dirty="0"/>
              <a:t>.) 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ko-KR" altLang="en-US" sz="1100" dirty="0"/>
              <a:t>공용 </a:t>
            </a:r>
            <a:r>
              <a:rPr lang="en-US" altLang="ko-KR" sz="1100" dirty="0"/>
              <a:t>: </a:t>
            </a:r>
            <a:r>
              <a:rPr lang="ko-KR" altLang="en-US" sz="1100" dirty="0"/>
              <a:t>관리자가 관리 기능에서 사내 공용으로 사용하도록 지정한 결재선 정보를 제공합니다</a:t>
            </a:r>
            <a:r>
              <a:rPr lang="en-US" altLang="ko-KR" sz="1100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1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- </a:t>
            </a:r>
            <a:r>
              <a:rPr lang="en-US" altLang="ko-KR" sz="1100" dirty="0"/>
              <a:t>[</a:t>
            </a:r>
            <a:r>
              <a:rPr lang="ko-KR" altLang="en-US" sz="1100" dirty="0"/>
              <a:t>결재선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 사전 저장해 둔 결재선을 </a:t>
            </a:r>
            <a:r>
              <a:rPr lang="ko-KR" altLang="en-US" sz="1100" dirty="0" err="1"/>
              <a:t>선택시</a:t>
            </a:r>
            <a:r>
              <a:rPr lang="ko-KR" altLang="en-US" sz="1100" dirty="0"/>
              <a:t> 선택된 결재선이 지정됩니다</a:t>
            </a:r>
            <a:r>
              <a:rPr lang="en-US" altLang="ko-KR" sz="1100" dirty="0"/>
              <a:t>.</a:t>
            </a:r>
          </a:p>
        </p:txBody>
      </p:sp>
      <p:pic>
        <p:nvPicPr>
          <p:cNvPr id="13" name="그림 12">
            <a:extLst>
              <a:ext uri="{FF2B5EF4-FFF2-40B4-BE49-F238E27FC236}">
                <a16:creationId xmlns="" xmlns:a16="http://schemas.microsoft.com/office/drawing/2014/main" id="{A98A6D98-23F3-47B4-AE17-643003CD2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774" y="5523731"/>
            <a:ext cx="4966697" cy="1224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그림 13">
            <a:extLst>
              <a:ext uri="{FF2B5EF4-FFF2-40B4-BE49-F238E27FC236}">
                <a16:creationId xmlns="" xmlns:a16="http://schemas.microsoft.com/office/drawing/2014/main" id="{DEAE3207-7C8B-4C3E-B6C0-1780ADBEB0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2194" y="5150958"/>
            <a:ext cx="2111920" cy="15977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직선 화살표 연결선 16">
            <a:extLst>
              <a:ext uri="{FF2B5EF4-FFF2-40B4-BE49-F238E27FC236}">
                <a16:creationId xmlns="" xmlns:a16="http://schemas.microsoft.com/office/drawing/2014/main" id="{A585F4D8-7A8E-40F1-BC87-D93AF4D70D83}"/>
              </a:ext>
            </a:extLst>
          </p:cNvPr>
          <p:cNvCxnSpPr>
            <a:cxnSpLocks/>
          </p:cNvCxnSpPr>
          <p:nvPr/>
        </p:nvCxnSpPr>
        <p:spPr>
          <a:xfrm>
            <a:off x="4353524" y="6500281"/>
            <a:ext cx="4766057" cy="0"/>
          </a:xfrm>
          <a:prstGeom prst="straightConnector1">
            <a:avLst/>
          </a:prstGeom>
          <a:ln w="19050" cmpd="sng">
            <a:solidFill>
              <a:schemeClr val="accent4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EFE16702-BA23-49C0-B441-CC7FCA9B2926}"/>
              </a:ext>
            </a:extLst>
          </p:cNvPr>
          <p:cNvSpPr/>
          <p:nvPr/>
        </p:nvSpPr>
        <p:spPr>
          <a:xfrm>
            <a:off x="3974622" y="6311730"/>
            <a:ext cx="378902" cy="188551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637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2075057"/>
            <a:ext cx="2917749" cy="1383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184636"/>
            <a:ext cx="8695345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dirty="0"/>
              <a:t>(4) </a:t>
            </a:r>
            <a:r>
              <a:rPr lang="ko-KR" altLang="en-US" sz="1100" dirty="0"/>
              <a:t>결재순서</a:t>
            </a:r>
            <a:r>
              <a:rPr lang="en-US" altLang="ko-KR" sz="1100" dirty="0"/>
              <a:t>(</a:t>
            </a:r>
            <a:r>
              <a:rPr lang="ko-KR" altLang="en-US" sz="1100" dirty="0"/>
              <a:t>순차진행</a:t>
            </a:r>
            <a:r>
              <a:rPr lang="en-US" altLang="ko-KR" sz="1100" dirty="0"/>
              <a:t>, </a:t>
            </a:r>
            <a:r>
              <a:rPr lang="ko-KR" altLang="en-US" sz="1100" dirty="0"/>
              <a:t>무순위결재</a:t>
            </a:r>
            <a:r>
              <a:rPr lang="en-US" altLang="ko-KR" sz="1100" dirty="0"/>
              <a:t>, </a:t>
            </a:r>
            <a:r>
              <a:rPr lang="ko-KR" altLang="en-US" sz="1100" dirty="0" smtClean="0"/>
              <a:t>묶음합의</a:t>
            </a:r>
            <a:r>
              <a:rPr lang="en-US" altLang="ko-KR" sz="1100" dirty="0" smtClean="0"/>
              <a:t>) </a:t>
            </a:r>
            <a:r>
              <a:rPr lang="en-US" altLang="ko-KR" sz="1100" dirty="0"/>
              <a:t>- </a:t>
            </a:r>
            <a:r>
              <a:rPr lang="ko-KR" altLang="en-US" sz="1100" dirty="0"/>
              <a:t>결재순서 및 처리 방식을 지정할 수 있습니다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ko-KR" altLang="en-US" sz="1100" dirty="0"/>
              <a:t>순차진행 </a:t>
            </a:r>
            <a:r>
              <a:rPr lang="en-US" altLang="ko-KR" sz="1100" dirty="0"/>
              <a:t>: </a:t>
            </a:r>
            <a:r>
              <a:rPr lang="ko-KR" altLang="en-US" sz="1100" dirty="0"/>
              <a:t>결재 라인의 지정된 순서대로 진행됩니다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예</a:t>
            </a:r>
            <a:r>
              <a:rPr lang="en-US" altLang="ko-KR" sz="1100" dirty="0"/>
              <a:t>) A -&gt; B -&gt; (C) -&gt; (D) -&gt; E </a:t>
            </a:r>
            <a:r>
              <a:rPr lang="ko-KR" altLang="en-US" sz="1100" dirty="0"/>
              <a:t>의 경우 </a:t>
            </a:r>
            <a:r>
              <a:rPr lang="en-US" altLang="ko-KR" sz="1100" dirty="0"/>
              <a:t>-------( ) </a:t>
            </a:r>
            <a:r>
              <a:rPr lang="ko-KR" altLang="en-US" sz="1100" dirty="0" err="1"/>
              <a:t>합의자</a:t>
            </a:r>
            <a:endParaRPr lang="en-US" altLang="ko-KR" sz="1100" dirty="0"/>
          </a:p>
          <a:p>
            <a:pPr>
              <a:lnSpc>
                <a:spcPct val="150000"/>
              </a:lnSpc>
            </a:pPr>
            <a:r>
              <a:rPr lang="ko-KR" altLang="en-US" sz="1100" dirty="0"/>
              <a:t>     결재 순서는 </a:t>
            </a:r>
            <a:r>
              <a:rPr lang="en-US" altLang="ko-KR" sz="1100" dirty="0"/>
              <a:t>A,.B,C,D,E </a:t>
            </a:r>
            <a:r>
              <a:rPr lang="ko-KR" altLang="en-US" sz="1100" dirty="0"/>
              <a:t>순서대로 진행됩니다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100" dirty="0"/>
              <a:t>무순위결재 </a:t>
            </a:r>
            <a:r>
              <a:rPr lang="en-US" altLang="ko-KR" sz="1100" dirty="0"/>
              <a:t>: </a:t>
            </a:r>
            <a:r>
              <a:rPr lang="ko-KR" altLang="en-US" sz="1100" dirty="0"/>
              <a:t>결재 라인의 지정된 순서 상관없이 진행됩니다</a:t>
            </a:r>
            <a:r>
              <a:rPr lang="en-US" altLang="ko-KR" sz="1100" dirty="0"/>
              <a:t>.</a:t>
            </a:r>
          </a:p>
          <a:p>
            <a:pPr marL="228600" indent="-228600">
              <a:lnSpc>
                <a:spcPct val="150000"/>
              </a:lnSpc>
              <a:buAutoNum type="arabicParenR" startAt="2"/>
            </a:pPr>
            <a:r>
              <a:rPr lang="ko-KR" altLang="en-US" sz="1100" dirty="0" smtClean="0"/>
              <a:t>묶음합의 </a:t>
            </a:r>
            <a:r>
              <a:rPr lang="en-US" altLang="ko-KR" sz="1100" dirty="0"/>
              <a:t>: </a:t>
            </a:r>
            <a:r>
              <a:rPr lang="ko-KR" altLang="en-US" sz="1100" dirty="0" err="1" smtClean="0"/>
              <a:t>결재자는</a:t>
            </a:r>
            <a:r>
              <a:rPr lang="ko-KR" altLang="en-US" sz="1100" dirty="0" smtClean="0"/>
              <a:t> 순차진행이 되고 </a:t>
            </a:r>
            <a:r>
              <a:rPr lang="ko-KR" altLang="en-US" sz="1100" dirty="0" err="1" smtClean="0"/>
              <a:t>합의자끼리</a:t>
            </a:r>
            <a:r>
              <a:rPr lang="ko-KR" altLang="en-US" sz="1100" dirty="0" smtClean="0"/>
              <a:t> 묶어서 진행됩니다</a:t>
            </a:r>
            <a:r>
              <a:rPr lang="en-US" altLang="ko-KR" sz="1100" dirty="0" smtClean="0"/>
              <a:t>. 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ko-KR" altLang="en-US" sz="1100" dirty="0" smtClean="0"/>
              <a:t>예</a:t>
            </a:r>
            <a:r>
              <a:rPr lang="en-US" altLang="ko-KR" sz="1100" dirty="0"/>
              <a:t>) A -&gt; </a:t>
            </a:r>
            <a:r>
              <a:rPr lang="en-US" altLang="ko-KR" sz="1100" dirty="0" smtClean="0"/>
              <a:t>(B) </a:t>
            </a:r>
            <a:r>
              <a:rPr lang="en-US" altLang="ko-KR" sz="1100" dirty="0"/>
              <a:t>-&gt; </a:t>
            </a:r>
            <a:r>
              <a:rPr lang="en-US" altLang="ko-KR" sz="1100" dirty="0"/>
              <a:t>(C) </a:t>
            </a:r>
            <a:r>
              <a:rPr lang="en-US" altLang="ko-KR" sz="1100" dirty="0"/>
              <a:t>-&gt; </a:t>
            </a:r>
            <a:r>
              <a:rPr lang="en-US" altLang="ko-KR" sz="1100" dirty="0" smtClean="0"/>
              <a:t>D </a:t>
            </a:r>
            <a:r>
              <a:rPr lang="en-US" altLang="ko-KR" sz="1100" dirty="0"/>
              <a:t>-&gt; </a:t>
            </a:r>
            <a:r>
              <a:rPr lang="en-US" altLang="ko-KR" sz="1100" dirty="0" smtClean="0"/>
              <a:t>(E) -&gt; (F) -&gt; G </a:t>
            </a:r>
            <a:r>
              <a:rPr lang="ko-KR" altLang="en-US" sz="1100" dirty="0"/>
              <a:t>의 경우 </a:t>
            </a:r>
            <a:r>
              <a:rPr lang="en-US" altLang="ko-KR" sz="1100" dirty="0"/>
              <a:t>-------( ) </a:t>
            </a:r>
            <a:r>
              <a:rPr lang="ko-KR" altLang="en-US" sz="1100" dirty="0"/>
              <a:t>합의자  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ko-KR" altLang="en-US" sz="1100" dirty="0" smtClean="0"/>
              <a:t>결재순서는 </a:t>
            </a:r>
            <a:r>
              <a:rPr lang="en-US" altLang="ko-KR" sz="1100" dirty="0" smtClean="0"/>
              <a:t> </a:t>
            </a:r>
            <a:r>
              <a:rPr lang="en-US" altLang="ko-KR" sz="1100" dirty="0"/>
              <a:t>A -&gt; </a:t>
            </a:r>
            <a:r>
              <a:rPr lang="en-US" altLang="ko-KR" sz="1100" dirty="0" smtClean="0"/>
              <a:t>(B,C) </a:t>
            </a:r>
            <a:r>
              <a:rPr lang="en-US" altLang="ko-KR" sz="1100" dirty="0"/>
              <a:t>-&gt; </a:t>
            </a:r>
            <a:r>
              <a:rPr lang="en-US" altLang="ko-KR" sz="1100" dirty="0" smtClean="0"/>
              <a:t>D </a:t>
            </a:r>
            <a:r>
              <a:rPr lang="en-US" altLang="ko-KR" sz="1100" dirty="0"/>
              <a:t>-&gt; </a:t>
            </a:r>
            <a:r>
              <a:rPr lang="en-US" altLang="ko-KR" sz="1100" dirty="0" smtClean="0"/>
              <a:t>(</a:t>
            </a:r>
            <a:r>
              <a:rPr lang="en-US" altLang="ko-KR" sz="1100" smtClean="0"/>
              <a:t>E,F) -&gt; G</a:t>
            </a:r>
            <a:endParaRPr lang="en-US" altLang="ko-KR" sz="1100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4A6E4BB-DF4E-4EE8-B0F1-D2B37BA521F5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="" xmlns:a16="http://schemas.microsoft.com/office/drawing/2014/main" id="{D51735FA-61F9-4472-9A74-B712EC54F7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="" xmlns:a16="http://schemas.microsoft.com/office/drawing/2014/main" id="{EFE16702-BA23-49C0-B441-CC7FCA9B2926}"/>
              </a:ext>
            </a:extLst>
          </p:cNvPr>
          <p:cNvSpPr/>
          <p:nvPr/>
        </p:nvSpPr>
        <p:spPr>
          <a:xfrm>
            <a:off x="3292474" y="2802835"/>
            <a:ext cx="623543" cy="69433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97F58D6-B818-4707-9F52-5F1A653E07F7}"/>
              </a:ext>
            </a:extLst>
          </p:cNvPr>
          <p:cNvSpPr txBox="1"/>
          <p:nvPr/>
        </p:nvSpPr>
        <p:spPr>
          <a:xfrm>
            <a:off x="3135184" y="3497171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파일첨부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C41CC23-B3AC-4F91-A417-2AB6B5D3C64B}"/>
              </a:ext>
            </a:extLst>
          </p:cNvPr>
          <p:cNvSpPr txBox="1"/>
          <p:nvPr/>
        </p:nvSpPr>
        <p:spPr>
          <a:xfrm>
            <a:off x="3135183" y="3865723"/>
            <a:ext cx="8695344" cy="133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결재문서와 관련된 첨부 파일을 첨부합니다</a:t>
            </a:r>
            <a:r>
              <a:rPr lang="en-US" altLang="ko-KR" sz="1100" dirty="0"/>
              <a:t>.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파일 첨부 방식은 아래와 같이             </a:t>
            </a:r>
            <a:r>
              <a:rPr lang="ko-KR" altLang="en-US" sz="1100" dirty="0" err="1"/>
              <a:t>ㅠ</a:t>
            </a:r>
            <a:r>
              <a:rPr lang="ko-KR" altLang="en-US" sz="1100" dirty="0"/>
              <a:t>    </a:t>
            </a:r>
            <a:r>
              <a:rPr lang="en-US" altLang="ko-KR" sz="1100" dirty="0"/>
              <a:t>+ </a:t>
            </a:r>
            <a:r>
              <a:rPr lang="ko-KR" altLang="en-US" sz="1100" dirty="0"/>
              <a:t>버튼으로 ‘마우스로 파일을 끌어오십시오＇ 영역에 마우스로 파일을 끌어서 </a:t>
            </a:r>
            <a:r>
              <a:rPr lang="en-US" altLang="ko-KR" sz="1100" dirty="0"/>
              <a:t>(drag &amp; drop) </a:t>
            </a:r>
            <a:r>
              <a:rPr lang="ko-KR" altLang="en-US" sz="1100" dirty="0"/>
              <a:t>첨부가 가능합니다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/>
              <a:t>업로드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 직접 </a:t>
            </a:r>
            <a:r>
              <a:rPr lang="en-US" altLang="ko-KR" sz="1100" dirty="0"/>
              <a:t>PC</a:t>
            </a:r>
            <a:r>
              <a:rPr lang="ko-KR" altLang="en-US" sz="1100" dirty="0"/>
              <a:t>의 파일을 탐색기에서 선택 후 첨부가 가능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/>
              <a:t>[</a:t>
            </a:r>
            <a:r>
              <a:rPr lang="ko-KR" altLang="en-US" sz="1100" dirty="0" err="1"/>
              <a:t>파일함</a:t>
            </a:r>
            <a:r>
              <a:rPr lang="en-US" altLang="ko-KR" sz="1100" dirty="0"/>
              <a:t>] </a:t>
            </a:r>
            <a:r>
              <a:rPr lang="ko-KR" altLang="en-US" sz="1100" dirty="0"/>
              <a:t>버튼을 통해 </a:t>
            </a:r>
            <a:r>
              <a:rPr lang="en-US" altLang="ko-KR" sz="1100" dirty="0"/>
              <a:t>PC</a:t>
            </a:r>
            <a:r>
              <a:rPr lang="ko-KR" altLang="en-US" sz="1100" dirty="0"/>
              <a:t>가 아닌 미리 </a:t>
            </a:r>
            <a:r>
              <a:rPr lang="ko-KR" altLang="en-US" sz="1100" dirty="0" err="1"/>
              <a:t>파일함</a:t>
            </a:r>
            <a:r>
              <a:rPr lang="en-US" altLang="ko-KR" sz="1100" dirty="0"/>
              <a:t>(</a:t>
            </a:r>
            <a:r>
              <a:rPr lang="ko-KR" altLang="en-US" sz="1100" dirty="0" err="1"/>
              <a:t>개임함</a:t>
            </a:r>
            <a:r>
              <a:rPr lang="en-US" altLang="ko-KR" sz="1100" dirty="0"/>
              <a:t>/</a:t>
            </a:r>
            <a:r>
              <a:rPr lang="ko-KR" altLang="en-US" sz="1100" dirty="0"/>
              <a:t>공유함</a:t>
            </a:r>
            <a:r>
              <a:rPr lang="en-US" altLang="ko-KR" sz="1100" dirty="0"/>
              <a:t>) </a:t>
            </a:r>
            <a:r>
              <a:rPr lang="ko-KR" altLang="en-US" sz="1100" dirty="0"/>
              <a:t>에 업로드한 파일 첨부가 가능 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="" xmlns:a16="http://schemas.microsoft.com/office/drawing/2014/main" id="{33CB18C4-2A15-4965-A9A2-7F3750EA0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1" y="5334055"/>
            <a:ext cx="5108428" cy="121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직사각형 18">
            <a:extLst>
              <a:ext uri="{FF2B5EF4-FFF2-40B4-BE49-F238E27FC236}">
                <a16:creationId xmlns="" xmlns:a16="http://schemas.microsoft.com/office/drawing/2014/main" id="{83210961-C703-409A-A810-C1873D9ACF34}"/>
              </a:ext>
            </a:extLst>
          </p:cNvPr>
          <p:cNvSpPr/>
          <p:nvPr/>
        </p:nvSpPr>
        <p:spPr>
          <a:xfrm>
            <a:off x="3996667" y="5358853"/>
            <a:ext cx="1237485" cy="2326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72B96B05-A9C7-4598-A243-76C50BE88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2672" y="4186340"/>
            <a:ext cx="8763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78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결재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3135185" y="2589282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중요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2AC6CC8-E6E4-4376-A64E-8B2573963DFB}"/>
              </a:ext>
            </a:extLst>
          </p:cNvPr>
          <p:cNvSpPr txBox="1"/>
          <p:nvPr/>
        </p:nvSpPr>
        <p:spPr>
          <a:xfrm>
            <a:off x="3135184" y="2957834"/>
            <a:ext cx="8695345" cy="56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결재문서의 중요도를 선택 합니다</a:t>
            </a:r>
            <a:r>
              <a:rPr lang="en-US" altLang="ko-KR" sz="1100" dirty="0"/>
              <a:t>. </a:t>
            </a:r>
            <a:r>
              <a:rPr lang="ko-KR" altLang="en-US" sz="1100" dirty="0"/>
              <a:t>중요도가 체크된 문서는 결재목록 리스트에 중요표시와 붉은색의 제목으로</a:t>
            </a:r>
            <a:r>
              <a:rPr lang="en-US" altLang="ko-KR" sz="1100" dirty="0"/>
              <a:t> </a:t>
            </a:r>
            <a:r>
              <a:rPr lang="ko-KR" altLang="en-US" sz="1100" dirty="0"/>
              <a:t>표시가 되고 동시에 결재자의 결재현황 목록 리스트 상위로 위치하여 먼저 보이게 됩니다</a:t>
            </a:r>
            <a:r>
              <a:rPr lang="en-US" altLang="ko-KR" sz="11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162432" cy="382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참조문서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43E820D-E6F4-40A4-AF17-ED4A679F7D37}"/>
              </a:ext>
            </a:extLst>
          </p:cNvPr>
          <p:cNvSpPr txBox="1"/>
          <p:nvPr/>
        </p:nvSpPr>
        <p:spPr>
          <a:xfrm>
            <a:off x="3135182" y="553188"/>
            <a:ext cx="8695345" cy="56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본 결재문서와 관련된 과거 결재완료</a:t>
            </a:r>
            <a:r>
              <a:rPr lang="en-US" altLang="ko-KR" sz="1100" dirty="0"/>
              <a:t>(</a:t>
            </a:r>
            <a:r>
              <a:rPr lang="ko-KR" altLang="en-US" sz="1100" dirty="0"/>
              <a:t>승인</a:t>
            </a:r>
            <a:r>
              <a:rPr lang="en-US" altLang="ko-KR" sz="1100" dirty="0"/>
              <a:t>)</a:t>
            </a:r>
            <a:r>
              <a:rPr lang="ko-KR" altLang="en-US" sz="1100" dirty="0"/>
              <a:t>된 문서를 첨부 합니다</a:t>
            </a:r>
            <a:r>
              <a:rPr lang="en-US" altLang="ko-KR" sz="1100" dirty="0"/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/>
              <a:t>이렇게 첨부된 문서는 결재자들이 참조문서를 조회할 수 있으며</a:t>
            </a:r>
            <a:r>
              <a:rPr lang="en-US" altLang="ko-KR" sz="1100" dirty="0"/>
              <a:t>, </a:t>
            </a:r>
            <a:r>
              <a:rPr lang="ko-KR" altLang="en-US" sz="1100" dirty="0"/>
              <a:t>이를 통하여 본 결재문서 처리에 참조하게 됩니다</a:t>
            </a:r>
            <a:r>
              <a:rPr lang="en-US" altLang="ko-KR" sz="1100" dirty="0"/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050" dirty="0"/>
              <a:t> 기안작성 페이지에서 원하는 양식을 선택하면 아래와 같은 기안작성 창이 제공됩니다</a:t>
            </a:r>
            <a:endParaRPr lang="en-US" altLang="ko-KR" sz="105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=""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기안작성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="" xmlns:a16="http://schemas.microsoft.com/office/drawing/2014/main" id="{6CA5C874-8699-4036-9456-BD183AADA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1" y="1250086"/>
            <a:ext cx="5108428" cy="121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>
            <a:extLst>
              <a:ext uri="{FF2B5EF4-FFF2-40B4-BE49-F238E27FC236}">
                <a16:creationId xmlns="" xmlns:a16="http://schemas.microsoft.com/office/drawing/2014/main" id="{7E5FE6F5-F0BC-497B-9371-4821FBA989F1}"/>
              </a:ext>
            </a:extLst>
          </p:cNvPr>
          <p:cNvSpPr/>
          <p:nvPr/>
        </p:nvSpPr>
        <p:spPr>
          <a:xfrm>
            <a:off x="5297617" y="1274535"/>
            <a:ext cx="660272" cy="23265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B4BE90AE-9D84-4237-90EC-0CF7FC13B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209" y="3708111"/>
            <a:ext cx="5105400" cy="371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FE2791F9-8D5B-4DEE-9BDA-0DE11D772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5182" y="4079586"/>
            <a:ext cx="6965260" cy="11740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직사각형 16">
            <a:extLst>
              <a:ext uri="{FF2B5EF4-FFF2-40B4-BE49-F238E27FC236}">
                <a16:creationId xmlns="" xmlns:a16="http://schemas.microsoft.com/office/drawing/2014/main" id="{FAFEF7E9-30E0-4D86-8122-70A18380B3CA}"/>
              </a:ext>
            </a:extLst>
          </p:cNvPr>
          <p:cNvSpPr/>
          <p:nvPr/>
        </p:nvSpPr>
        <p:spPr>
          <a:xfrm>
            <a:off x="7681604" y="3761764"/>
            <a:ext cx="474971" cy="270486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="" xmlns:a16="http://schemas.microsoft.com/office/drawing/2014/main" id="{9B4BC006-CCB8-473D-9E6B-141449369DB3}"/>
              </a:ext>
            </a:extLst>
          </p:cNvPr>
          <p:cNvSpPr/>
          <p:nvPr/>
        </p:nvSpPr>
        <p:spPr>
          <a:xfrm>
            <a:off x="3135181" y="4626326"/>
            <a:ext cx="2141669" cy="61242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915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8996</TotalTime>
  <Words>3168</Words>
  <Application>Microsoft Office PowerPoint</Application>
  <PresentationFormat>와이드스크린</PresentationFormat>
  <Paragraphs>344</Paragraphs>
  <Slides>31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40" baseType="lpstr">
      <vt:lpstr>나눔고딕</vt:lpstr>
      <vt:lpstr>나눔바른고딕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yimijung</cp:lastModifiedBy>
  <cp:revision>335</cp:revision>
  <dcterms:created xsi:type="dcterms:W3CDTF">2021-01-26T03:26:19Z</dcterms:created>
  <dcterms:modified xsi:type="dcterms:W3CDTF">2021-07-13T07:15:28Z</dcterms:modified>
</cp:coreProperties>
</file>