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394" r:id="rId4"/>
    <p:sldId id="400" r:id="rId5"/>
    <p:sldId id="422" r:id="rId6"/>
    <p:sldId id="411" r:id="rId7"/>
    <p:sldId id="413" r:id="rId8"/>
    <p:sldId id="414" r:id="rId9"/>
    <p:sldId id="415" r:id="rId10"/>
    <p:sldId id="416" r:id="rId11"/>
    <p:sldId id="417" r:id="rId12"/>
    <p:sldId id="418" r:id="rId13"/>
    <p:sldId id="420" r:id="rId14"/>
    <p:sldId id="419" r:id="rId15"/>
    <p:sldId id="412" r:id="rId16"/>
    <p:sldId id="356" r:id="rId17"/>
    <p:sldId id="421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98" d="100"/>
          <a:sy n="98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2021-11-25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게시물 조회화면은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게시물 조회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9082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2" y="55937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</a:t>
            </a:r>
            <a:r>
              <a:rPr lang="en-US" altLang="ko-KR" sz="1100" dirty="0"/>
              <a:t>[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]</a:t>
            </a:r>
            <a:r>
              <a:rPr lang="ko-KR" altLang="en-US" sz="1100" dirty="0"/>
              <a:t>메뉴로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FE9938-74EB-416A-A6A1-BF00484D08FB}"/>
              </a:ext>
            </a:extLst>
          </p:cNvPr>
          <p:cNvSpPr txBox="1"/>
          <p:nvPr/>
        </p:nvSpPr>
        <p:spPr>
          <a:xfrm>
            <a:off x="3135184" y="273730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13EE8-3EAB-4D4C-8F7B-9FADAD087EFE}"/>
              </a:ext>
            </a:extLst>
          </p:cNvPr>
          <p:cNvSpPr txBox="1"/>
          <p:nvPr/>
        </p:nvSpPr>
        <p:spPr>
          <a:xfrm>
            <a:off x="3135182" y="310585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</a:t>
            </a:r>
            <a:r>
              <a:rPr lang="en-US" altLang="ko-KR" sz="1100" dirty="0"/>
              <a:t>[</a:t>
            </a:r>
            <a:r>
              <a:rPr lang="ko-KR" altLang="en-US" sz="1100" dirty="0"/>
              <a:t>게시판</a:t>
            </a:r>
            <a:r>
              <a:rPr lang="en-US" altLang="ko-KR" sz="1100" dirty="0"/>
              <a:t>]</a:t>
            </a:r>
            <a:r>
              <a:rPr lang="ko-KR" altLang="en-US" sz="1100" dirty="0"/>
              <a:t>메뉴로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59A53C6-6283-4071-8E45-ECF180F89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03768"/>
            <a:ext cx="4220658" cy="16026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DE2A295-C2F3-448F-B26F-83FCF5B5F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3" y="3547495"/>
            <a:ext cx="4220658" cy="2583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837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게시물 조회화면은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게시물 조회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9082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2" y="55937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[</a:t>
            </a:r>
            <a:r>
              <a:rPr lang="ko-KR" altLang="en-US" sz="1100" dirty="0"/>
              <a:t>메일</a:t>
            </a:r>
            <a:r>
              <a:rPr lang="en-US" altLang="ko-KR" sz="1100" dirty="0"/>
              <a:t>]</a:t>
            </a:r>
            <a:r>
              <a:rPr lang="ko-KR" altLang="en-US" sz="1100" dirty="0"/>
              <a:t>을 통해 게시물의 내용을 사내</a:t>
            </a:r>
            <a:r>
              <a:rPr lang="en-US" altLang="ko-KR" sz="1100" dirty="0"/>
              <a:t>/</a:t>
            </a:r>
            <a:r>
              <a:rPr lang="ko-KR" altLang="en-US" sz="1100" dirty="0"/>
              <a:t>외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발송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endParaRPr lang="en-US" altLang="ko-KR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FE9938-74EB-416A-A6A1-BF00484D08FB}"/>
              </a:ext>
            </a:extLst>
          </p:cNvPr>
          <p:cNvSpPr txBox="1"/>
          <p:nvPr/>
        </p:nvSpPr>
        <p:spPr>
          <a:xfrm>
            <a:off x="3135182" y="942304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13EE8-3EAB-4D4C-8F7B-9FADAD087EFE}"/>
              </a:ext>
            </a:extLst>
          </p:cNvPr>
          <p:cNvSpPr txBox="1"/>
          <p:nvPr/>
        </p:nvSpPr>
        <p:spPr>
          <a:xfrm>
            <a:off x="3135180" y="131085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</a:t>
            </a:r>
            <a:r>
              <a:rPr lang="en-US" altLang="ko-KR" sz="1100" dirty="0"/>
              <a:t>[</a:t>
            </a:r>
            <a:r>
              <a:rPr lang="ko-KR" altLang="en-US" sz="1100" dirty="0"/>
              <a:t>일정</a:t>
            </a:r>
            <a:r>
              <a:rPr lang="en-US" altLang="ko-KR" sz="1100" dirty="0"/>
              <a:t>]</a:t>
            </a:r>
            <a:r>
              <a:rPr lang="ko-KR" altLang="en-US" sz="1100" dirty="0"/>
              <a:t>메뉴로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 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BF466B1-48AF-44FC-8AAE-888C673E5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789802"/>
            <a:ext cx="5216338" cy="41334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41CF50E-FD31-460E-BBA4-D0350583C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870" y="2603071"/>
            <a:ext cx="4875659" cy="37758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236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게시물 조회화면은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게시물 조회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9082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3" y="559379"/>
            <a:ext cx="8619938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문서관리로 복사하는 기능으로서</a:t>
            </a:r>
            <a:r>
              <a:rPr lang="en-US" altLang="ko-KR" sz="1100" dirty="0"/>
              <a:t>, </a:t>
            </a:r>
            <a:r>
              <a:rPr lang="ko-KR" altLang="en-US" sz="1100" dirty="0"/>
              <a:t>작성권한이 있는 문서함 중에 하나를 선택하면 지정한 문서함 으로 본 게시물이 복사됩니다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문서관리 등록 시에 필요한 주요 사항을 입력합니다</a:t>
            </a:r>
            <a:r>
              <a:rPr lang="en-US" altLang="ko-KR" sz="1100" dirty="0"/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본기능은 문서관리솔루션을 구매한 경우에만 적용됩니다</a:t>
            </a:r>
            <a:r>
              <a:rPr lang="en-US" altLang="ko-KR" sz="1100" dirty="0"/>
              <a:t>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FE9938-74EB-416A-A6A1-BF00484D08FB}"/>
              </a:ext>
            </a:extLst>
          </p:cNvPr>
          <p:cNvSpPr txBox="1"/>
          <p:nvPr/>
        </p:nvSpPr>
        <p:spPr>
          <a:xfrm>
            <a:off x="3135184" y="401410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URL Copy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13EE8-3EAB-4D4C-8F7B-9FADAD087EFE}"/>
              </a:ext>
            </a:extLst>
          </p:cNvPr>
          <p:cNvSpPr txBox="1"/>
          <p:nvPr/>
        </p:nvSpPr>
        <p:spPr>
          <a:xfrm>
            <a:off x="3135182" y="438265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 </a:t>
            </a:r>
            <a:r>
              <a:rPr lang="en-US" altLang="ko-KR" sz="1100" dirty="0"/>
              <a:t>URL</a:t>
            </a:r>
            <a:r>
              <a:rPr lang="ko-KR" altLang="en-US" sz="1100" dirty="0"/>
              <a:t>이 복사가 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58410CF-C533-415D-B1C2-5A4525835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488305"/>
            <a:ext cx="4220658" cy="242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8691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게시판 내 각 게시물의 글쓰기 버튼을 누르면 글쓰기 폼이 나타나게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이곳에서 게시물의 제목과 내용을 입력한 후 파일 첨부를 원할 때에는 업로드</a:t>
            </a:r>
            <a:r>
              <a:rPr lang="en-US" altLang="ko-KR" sz="1050" dirty="0"/>
              <a:t>/</a:t>
            </a:r>
            <a:r>
              <a:rPr lang="ko-KR" altLang="en-US" sz="1050" dirty="0" err="1"/>
              <a:t>파일함</a:t>
            </a:r>
            <a:r>
              <a:rPr lang="ko-KR" altLang="en-US" sz="1050" dirty="0"/>
              <a:t> 버튼을 눌러 파일을 첨부 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모든 것이 완료되면 저장 버튼을 눌러 게시물을 저장합니다</a:t>
            </a:r>
            <a:r>
              <a:rPr lang="en-US" altLang="ko-KR" sz="1050" dirty="0"/>
              <a:t>. 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글쓰기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9082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3" y="559379"/>
            <a:ext cx="8619938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 등록 일자를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상태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 상태를 선택해줍니다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게시물과 관련된 게시물의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게시물에 대한 게시글을 ’</a:t>
            </a:r>
            <a:r>
              <a:rPr lang="ko-KR" altLang="en-US" sz="1100" dirty="0" err="1"/>
              <a:t>중요’로</a:t>
            </a:r>
            <a:r>
              <a:rPr lang="ko-KR" altLang="en-US" sz="1100" dirty="0"/>
              <a:t> 체크 한 경우에 게시물 목록 리스트에 </a:t>
            </a:r>
            <a:r>
              <a:rPr lang="en-US" altLang="ko-KR" sz="1100" dirty="0"/>
              <a:t>‘</a:t>
            </a:r>
            <a:r>
              <a:rPr lang="ko-KR" altLang="en-US" sz="1100" dirty="0"/>
              <a:t>빨간 글씨</a:t>
            </a:r>
            <a:r>
              <a:rPr lang="en-US" altLang="ko-KR" sz="1100" dirty="0"/>
              <a:t>’</a:t>
            </a:r>
            <a:r>
              <a:rPr lang="ko-KR" altLang="en-US" sz="1100" dirty="0"/>
              <a:t>로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등록옵션 </a:t>
            </a:r>
            <a:r>
              <a:rPr lang="en-US" altLang="ko-KR" sz="1100" dirty="0"/>
              <a:t>: (</a:t>
            </a:r>
            <a:r>
              <a:rPr lang="ko-KR" altLang="en-US" sz="1100" dirty="0"/>
              <a:t>최상위</a:t>
            </a:r>
            <a:r>
              <a:rPr lang="en-US" altLang="ko-KR" sz="1100" dirty="0"/>
              <a:t>) </a:t>
            </a:r>
            <a:r>
              <a:rPr lang="ko-KR" altLang="en-US" sz="1100" dirty="0"/>
              <a:t>본 등록 게시판의 얼마나의 기간동안 상단에 무조건 나오도록 하는 기능입니다</a:t>
            </a:r>
            <a:r>
              <a:rPr lang="en-US" altLang="ko-KR" sz="1100" dirty="0"/>
              <a:t>. (1</a:t>
            </a:r>
            <a:r>
              <a:rPr lang="ko-KR" altLang="en-US" sz="1100" dirty="0"/>
              <a:t>일</a:t>
            </a:r>
            <a:r>
              <a:rPr lang="en-US" altLang="ko-KR" sz="1100" dirty="0"/>
              <a:t>~</a:t>
            </a:r>
            <a:r>
              <a:rPr lang="ko-KR" altLang="en-US" sz="1100" dirty="0"/>
              <a:t>영구</a:t>
            </a:r>
            <a:r>
              <a:rPr lang="en-US" altLang="ko-KR" sz="1100" dirty="0"/>
              <a:t>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3632B47-A5E0-43D0-8BAB-2024B00E1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14121"/>
            <a:ext cx="6476515" cy="4450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176B5E9B-A705-4FFF-B40C-637843307CFE}"/>
              </a:ext>
            </a:extLst>
          </p:cNvPr>
          <p:cNvSpPr/>
          <p:nvPr/>
        </p:nvSpPr>
        <p:spPr>
          <a:xfrm>
            <a:off x="3135181" y="2443164"/>
            <a:ext cx="248575" cy="2129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C514B22-997D-450C-87FA-8E5BB9A45DCB}"/>
              </a:ext>
            </a:extLst>
          </p:cNvPr>
          <p:cNvSpPr/>
          <p:nvPr/>
        </p:nvSpPr>
        <p:spPr>
          <a:xfrm>
            <a:off x="3135181" y="2697958"/>
            <a:ext cx="248575" cy="2129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D92E064-286C-4CA5-B826-EB9BA7BC243C}"/>
              </a:ext>
            </a:extLst>
          </p:cNvPr>
          <p:cNvSpPr/>
          <p:nvPr/>
        </p:nvSpPr>
        <p:spPr>
          <a:xfrm>
            <a:off x="3135181" y="2936083"/>
            <a:ext cx="248575" cy="2129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BAED42F-32BC-4339-BB41-09E355F3FFE2}"/>
              </a:ext>
            </a:extLst>
          </p:cNvPr>
          <p:cNvSpPr/>
          <p:nvPr/>
        </p:nvSpPr>
        <p:spPr>
          <a:xfrm>
            <a:off x="9174031" y="2945608"/>
            <a:ext cx="365257" cy="20240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686EFA9-401A-4ADC-8672-BD11702335A9}"/>
              </a:ext>
            </a:extLst>
          </p:cNvPr>
          <p:cNvSpPr/>
          <p:nvPr/>
        </p:nvSpPr>
        <p:spPr>
          <a:xfrm>
            <a:off x="3135181" y="5526882"/>
            <a:ext cx="470032" cy="21294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857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15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게시판 내 각 게시물의 글쓰기 버튼을 누르면 글쓰기 폼이 나타나게 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이곳에서 게시물의 제목과 내용을 입력한 후 파일 첨부를 원할 때에는 업로드</a:t>
            </a:r>
            <a:r>
              <a:rPr lang="en-US" altLang="ko-KR" sz="1050" dirty="0"/>
              <a:t>/</a:t>
            </a:r>
            <a:r>
              <a:rPr lang="ko-KR" altLang="en-US" sz="1050" dirty="0" err="1"/>
              <a:t>파일함</a:t>
            </a:r>
            <a:r>
              <a:rPr lang="ko-KR" altLang="en-US" sz="1050" dirty="0"/>
              <a:t> 버튼을 눌러 파일을 첨부 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모든 것이 완료되면 저장 버튼을 눌러 게시물을 저장합니다</a:t>
            </a:r>
            <a:r>
              <a:rPr lang="en-US" altLang="ko-KR" sz="1050" dirty="0"/>
              <a:t>. 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글쓰기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9082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3" y="559379"/>
            <a:ext cx="8619938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등록하면서 동시에 ‘필수 </a:t>
            </a:r>
            <a:r>
              <a:rPr lang="ko-KR" altLang="en-US" sz="1100" dirty="0" err="1"/>
              <a:t>조회자’를</a:t>
            </a:r>
            <a:r>
              <a:rPr lang="ko-KR" altLang="en-US" sz="1100" dirty="0"/>
              <a:t> 대상으로 </a:t>
            </a:r>
            <a:r>
              <a:rPr lang="ko-KR" altLang="en-US" sz="1100" dirty="0" err="1"/>
              <a:t>업무알림으로</a:t>
            </a:r>
            <a:r>
              <a:rPr lang="ko-KR" altLang="en-US" sz="1100" dirty="0"/>
              <a:t> 발송하기 위한 수신자를 지정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기능은 단순히 게시판에 게시물로 등록하면 조회자들은 언제 어떤 게시물이 올라왔는지를 일일이 체크하기 힘들기에</a:t>
            </a:r>
            <a:r>
              <a:rPr lang="en-US" altLang="ko-KR" sz="1100" dirty="0"/>
              <a:t>, </a:t>
            </a:r>
            <a:r>
              <a:rPr lang="ko-KR" altLang="en-US" sz="1100" dirty="0"/>
              <a:t>필수 조회자를 대상으로 본 게시물 내용을 </a:t>
            </a:r>
            <a:r>
              <a:rPr lang="en-US" altLang="ko-KR" sz="1100" dirty="0"/>
              <a:t>(</a:t>
            </a:r>
            <a:r>
              <a:rPr lang="ko-KR" altLang="en-US" sz="1100" dirty="0"/>
              <a:t>업무</a:t>
            </a:r>
            <a:r>
              <a:rPr lang="en-US" altLang="ko-KR" sz="1100" dirty="0"/>
              <a:t>)</a:t>
            </a:r>
            <a:r>
              <a:rPr lang="ko-KR" altLang="en-US" sz="1100" dirty="0"/>
              <a:t>알림으로 발송해 준다면 필수 조 회자들이 본 게시물을 신속하게 조회할 가능성이 높도록 하기 위한 기능입니다</a:t>
            </a:r>
            <a:r>
              <a:rPr lang="en-US" altLang="ko-KR" sz="1100" dirty="0"/>
              <a:t>. </a:t>
            </a:r>
            <a:endParaRPr lang="en-US" altLang="ko-KR" sz="11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006A99-2D3A-41CD-A4C7-CAD4278463D1}"/>
              </a:ext>
            </a:extLst>
          </p:cNvPr>
          <p:cNvSpPr txBox="1"/>
          <p:nvPr/>
        </p:nvSpPr>
        <p:spPr>
          <a:xfrm>
            <a:off x="3135184" y="170548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252E00-02CC-44E8-8EC8-49DF23880EDA}"/>
              </a:ext>
            </a:extLst>
          </p:cNvPr>
          <p:cNvSpPr txBox="1"/>
          <p:nvPr/>
        </p:nvSpPr>
        <p:spPr>
          <a:xfrm>
            <a:off x="3135183" y="2074032"/>
            <a:ext cx="8619938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게시물이 해당 게시판에 등록이 되면서 조회를 할 대상을 ‘</a:t>
            </a:r>
            <a:r>
              <a:rPr lang="ko-KR" altLang="en-US" sz="1100" dirty="0" err="1"/>
              <a:t>보안등급’을</a:t>
            </a:r>
            <a:r>
              <a:rPr lang="ko-KR" altLang="en-US" sz="1100" dirty="0"/>
              <a:t> 가지고 설정하는 기능입니다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설정한 보안등급 이하의 사용자는 본 게시물을 조회할 수 없게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즉</a:t>
            </a:r>
            <a:r>
              <a:rPr lang="en-US" altLang="ko-KR" sz="1100" dirty="0"/>
              <a:t>, 4 </a:t>
            </a:r>
            <a:r>
              <a:rPr lang="ko-KR" altLang="en-US" sz="1100" dirty="0"/>
              <a:t>등급으로 설정을 하게 되 면 ‘</a:t>
            </a:r>
            <a:r>
              <a:rPr lang="en-US" altLang="ko-KR" sz="1100" dirty="0"/>
              <a:t>5 </a:t>
            </a:r>
            <a:r>
              <a:rPr lang="ko-KR" altLang="en-US" sz="1100" dirty="0"/>
              <a:t>등급 이하 </a:t>
            </a:r>
            <a:r>
              <a:rPr lang="ko-KR" altLang="en-US" sz="1100" dirty="0" err="1"/>
              <a:t>사용자’는</a:t>
            </a:r>
            <a:r>
              <a:rPr lang="ko-KR" altLang="en-US" sz="1100" dirty="0"/>
              <a:t> 조회가 불가능하고</a:t>
            </a:r>
            <a:r>
              <a:rPr lang="en-US" altLang="ko-KR" sz="1100" dirty="0"/>
              <a:t>, 4 </a:t>
            </a:r>
            <a:r>
              <a:rPr lang="ko-KR" altLang="en-US" sz="1100" dirty="0"/>
              <a:t>등급 이상 사용자들만 본 게시물을 조회할 수 있게 됩니다</a:t>
            </a:r>
            <a:r>
              <a:rPr lang="en-US" altLang="ko-KR" sz="1100" dirty="0"/>
              <a:t>. </a:t>
            </a:r>
            <a:endParaRPr lang="en-US" altLang="ko-KR" sz="11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51D087-FE86-4904-A841-A6B86939A64B}"/>
              </a:ext>
            </a:extLst>
          </p:cNvPr>
          <p:cNvSpPr txBox="1"/>
          <p:nvPr/>
        </p:nvSpPr>
        <p:spPr>
          <a:xfrm>
            <a:off x="3135184" y="458215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보존기간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CF24A9-4F1D-4EA0-BD26-D9CF19530DFB}"/>
              </a:ext>
            </a:extLst>
          </p:cNvPr>
          <p:cNvSpPr txBox="1"/>
          <p:nvPr/>
        </p:nvSpPr>
        <p:spPr>
          <a:xfrm>
            <a:off x="3135183" y="4950709"/>
            <a:ext cx="8619938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게시물이 해당 게시판에 존재하게 되는 기간을 설정합니다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기본은 “영구</a:t>
            </a:r>
            <a:r>
              <a:rPr lang="en-US" altLang="ko-KR" sz="1100" dirty="0"/>
              <a:t>” </a:t>
            </a:r>
            <a:r>
              <a:rPr lang="ko-KR" altLang="en-US" sz="1100" dirty="0"/>
              <a:t>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설정한 보존 기간을 경과하게 되면 자동으로 삭제되지는 않으나</a:t>
            </a:r>
            <a:r>
              <a:rPr lang="en-US" altLang="ko-KR" sz="1100" dirty="0"/>
              <a:t>, </a:t>
            </a:r>
            <a:r>
              <a:rPr lang="ko-KR" altLang="en-US" sz="1100" dirty="0"/>
              <a:t>별도 ‘만료함’ 으로 본 게시물이 이동하게 됩니다</a:t>
            </a:r>
            <a:r>
              <a:rPr lang="en-US" altLang="ko-KR" sz="1100" dirty="0"/>
              <a:t>.</a:t>
            </a:r>
            <a:endParaRPr lang="en-US" altLang="ko-KR" sz="1100" b="1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4C3E02C-73F7-4BCD-A71D-4CAEA5567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629" y="3007519"/>
            <a:ext cx="6216571" cy="10384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A0DC416B-43A8-48C1-A921-952BFF68D50A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8426886" y="3257820"/>
            <a:ext cx="0" cy="207169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AF82D13-5213-4E82-8BC2-5B7AF0B99296}"/>
              </a:ext>
            </a:extLst>
          </p:cNvPr>
          <p:cNvSpPr/>
          <p:nvPr/>
        </p:nvSpPr>
        <p:spPr>
          <a:xfrm>
            <a:off x="3130628" y="3312633"/>
            <a:ext cx="1067515" cy="2190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4054E66F-3132-4296-9E59-F00F4522CC7E}"/>
              </a:ext>
            </a:extLst>
          </p:cNvPr>
          <p:cNvSpPr/>
          <p:nvPr/>
        </p:nvSpPr>
        <p:spPr>
          <a:xfrm>
            <a:off x="8128872" y="3048314"/>
            <a:ext cx="596027" cy="2095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23877BA-6FB6-4CC2-BFDF-494BB322B28F}"/>
              </a:ext>
            </a:extLst>
          </p:cNvPr>
          <p:cNvSpPr/>
          <p:nvPr/>
        </p:nvSpPr>
        <p:spPr>
          <a:xfrm>
            <a:off x="8757523" y="3048314"/>
            <a:ext cx="538878" cy="2095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503CF27-A34D-4635-848F-9CBB4D6BC8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6117" y="3570725"/>
            <a:ext cx="661399" cy="1032427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859219E0-4B10-40DB-AD7C-EC57BC74A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3036" y="3068703"/>
            <a:ext cx="571083" cy="2393856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7FB1B10D-D744-4429-8984-4C54288CBB60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9296401" y="3153067"/>
            <a:ext cx="132397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그림 37">
            <a:extLst>
              <a:ext uri="{FF2B5EF4-FFF2-40B4-BE49-F238E27FC236}">
                <a16:creationId xmlns:a16="http://schemas.microsoft.com/office/drawing/2014/main" id="{557FCAA2-A413-4D38-A386-BF574BED30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0628" y="5626889"/>
            <a:ext cx="4719637" cy="8790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9" name="직사각형 38">
            <a:extLst>
              <a:ext uri="{FF2B5EF4-FFF2-40B4-BE49-F238E27FC236}">
                <a16:creationId xmlns:a16="http://schemas.microsoft.com/office/drawing/2014/main" id="{B1C4B946-63C5-403E-B906-7087421688DF}"/>
              </a:ext>
            </a:extLst>
          </p:cNvPr>
          <p:cNvSpPr/>
          <p:nvPr/>
        </p:nvSpPr>
        <p:spPr>
          <a:xfrm>
            <a:off x="5147547" y="5679052"/>
            <a:ext cx="503159" cy="2237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3042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알림판 추가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5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 </a:t>
            </a:r>
            <a:r>
              <a:rPr lang="en-US" altLang="ko-KR" sz="1050" dirty="0"/>
              <a:t>HOME </a:t>
            </a:r>
            <a:r>
              <a:rPr lang="ko-KR" altLang="en-US" sz="1050" dirty="0"/>
              <a:t>상단중간 부분에 등록된 알림판 내용이 제공합니다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알림판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알림글의</a:t>
            </a:r>
            <a:r>
              <a:rPr lang="ko-KR" altLang="en-US" sz="1100" dirty="0"/>
              <a:t>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중요 </a:t>
            </a:r>
            <a:r>
              <a:rPr lang="en-US" altLang="ko-KR" sz="1100" dirty="0"/>
              <a:t>: </a:t>
            </a:r>
            <a:r>
              <a:rPr lang="ko-KR" altLang="en-US" sz="1100" dirty="0"/>
              <a:t>중요표시에 체크를 한 경우에 게시물 목록리스트에 </a:t>
            </a:r>
            <a:r>
              <a:rPr lang="en-US" altLang="ko-KR" sz="1100" dirty="0"/>
              <a:t>‘</a:t>
            </a:r>
            <a:r>
              <a:rPr lang="ko-KR" altLang="en-US" sz="1100" dirty="0"/>
              <a:t>빨간 글씨</a:t>
            </a:r>
            <a:r>
              <a:rPr lang="en-US" altLang="ko-KR" sz="1100" dirty="0"/>
              <a:t>’</a:t>
            </a:r>
            <a:r>
              <a:rPr lang="ko-KR" altLang="en-US" sz="1100" dirty="0"/>
              <a:t>로 표시됩니다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게시기간 </a:t>
            </a:r>
            <a:r>
              <a:rPr lang="en-US" altLang="ko-KR" sz="1100" dirty="0"/>
              <a:t>: </a:t>
            </a:r>
            <a:r>
              <a:rPr lang="ko-KR" altLang="en-US" sz="1100" dirty="0"/>
              <a:t>본 </a:t>
            </a:r>
            <a:r>
              <a:rPr lang="ko-KR" altLang="en-US" sz="1100" dirty="0" err="1"/>
              <a:t>알림글이</a:t>
            </a:r>
            <a:r>
              <a:rPr lang="ko-KR" altLang="en-US" sz="1100" dirty="0"/>
              <a:t> </a:t>
            </a:r>
            <a:r>
              <a:rPr lang="en-US" altLang="ko-KR" sz="1100" dirty="0"/>
              <a:t>HOME </a:t>
            </a:r>
            <a:r>
              <a:rPr lang="ko-KR" altLang="en-US" sz="1100" dirty="0"/>
              <a:t>상단중간 알림판에 제공될 일시를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 err="1"/>
              <a:t>알림글과</a:t>
            </a:r>
            <a:r>
              <a:rPr lang="ko-KR" altLang="en-US" sz="1100" dirty="0"/>
              <a:t> 관련된 파일을 첨부합니다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보안등급 </a:t>
            </a:r>
            <a:r>
              <a:rPr lang="en-US" altLang="ko-KR" sz="1100" dirty="0"/>
              <a:t>: </a:t>
            </a:r>
            <a:r>
              <a:rPr lang="ko-KR" altLang="en-US" sz="1100" dirty="0"/>
              <a:t>본 </a:t>
            </a:r>
            <a:r>
              <a:rPr lang="ko-KR" altLang="en-US" sz="1100" dirty="0" err="1"/>
              <a:t>알림글을</a:t>
            </a:r>
            <a:r>
              <a:rPr lang="ko-KR" altLang="en-US" sz="1100" dirty="0"/>
              <a:t> 조회할 보안등급을 설정할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A532B8E-1EB1-427D-A9FC-6B1E68D49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452233"/>
            <a:ext cx="6166823" cy="36230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47D916EC-6E60-4C60-B3B5-06A403C66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1977612"/>
            <a:ext cx="6166823" cy="334163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3E80F328-8233-4500-AEFF-79E5A12F9388}"/>
              </a:ext>
            </a:extLst>
          </p:cNvPr>
          <p:cNvSpPr/>
          <p:nvPr/>
        </p:nvSpPr>
        <p:spPr>
          <a:xfrm>
            <a:off x="3135180" y="2827554"/>
            <a:ext cx="246195" cy="201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2D90A856-799E-497E-815F-D697B77B59F1}"/>
              </a:ext>
            </a:extLst>
          </p:cNvPr>
          <p:cNvSpPr/>
          <p:nvPr/>
        </p:nvSpPr>
        <p:spPr>
          <a:xfrm>
            <a:off x="3135180" y="3060916"/>
            <a:ext cx="412883" cy="201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F51376F-430F-4A0A-9FE3-C24757D595AA}"/>
              </a:ext>
            </a:extLst>
          </p:cNvPr>
          <p:cNvSpPr/>
          <p:nvPr/>
        </p:nvSpPr>
        <p:spPr>
          <a:xfrm>
            <a:off x="3135180" y="3299041"/>
            <a:ext cx="246195" cy="201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6FE37B6-5473-45BC-B689-B21E2ACD408A}"/>
              </a:ext>
            </a:extLst>
          </p:cNvPr>
          <p:cNvSpPr/>
          <p:nvPr/>
        </p:nvSpPr>
        <p:spPr>
          <a:xfrm>
            <a:off x="8888280" y="2827554"/>
            <a:ext cx="343826" cy="2013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27C00C9-9C63-425B-8D38-3541B07162CD}"/>
              </a:ext>
            </a:extLst>
          </p:cNvPr>
          <p:cNvSpPr/>
          <p:nvPr/>
        </p:nvSpPr>
        <p:spPr>
          <a:xfrm>
            <a:off x="8678730" y="5492172"/>
            <a:ext cx="529563" cy="1894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7730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게시판에서 자신이 쓴 글을 전부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나의 글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나의 글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36F3691-D891-4F04-BBC2-D87BBC501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6" y="1384878"/>
            <a:ext cx="7414437" cy="48041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CC03D61F-EEDC-44CB-90AB-5EF1E5CC78BF}"/>
              </a:ext>
            </a:extLst>
          </p:cNvPr>
          <p:cNvSpPr/>
          <p:nvPr/>
        </p:nvSpPr>
        <p:spPr>
          <a:xfrm>
            <a:off x="4571235" y="2166494"/>
            <a:ext cx="315090" cy="4457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4213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게시판에서 자신이 쓴 의견을 전부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나의 의견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나의 의견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90F8B78-88B7-433D-A8C0-778D1CD70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5" y="1384879"/>
            <a:ext cx="7414437" cy="48228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DF7FB472-4380-49DC-A324-7B8D4C920B96}"/>
              </a:ext>
            </a:extLst>
          </p:cNvPr>
          <p:cNvSpPr/>
          <p:nvPr/>
        </p:nvSpPr>
        <p:spPr>
          <a:xfrm>
            <a:off x="4909699" y="2187924"/>
            <a:ext cx="367152" cy="44573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80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62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공용 게시판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개인 게시판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게시물 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게시물 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알림판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나의 글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게시판은 다양한 보안</a:t>
            </a:r>
            <a:r>
              <a:rPr lang="en-US" altLang="ko-KR" sz="1050" dirty="0"/>
              <a:t>, </a:t>
            </a:r>
            <a:r>
              <a:rPr lang="ko-KR" altLang="en-US" sz="1050" dirty="0"/>
              <a:t>검색 및 자료 저장 기능을 통하여 사내에 발생하는 의견과 자료를 수렴하여 관리합니다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게시판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583851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다양한 종류의 게시판을 무제한 생성</a:t>
            </a:r>
            <a:r>
              <a:rPr lang="en-US" altLang="ko-KR" sz="1100" dirty="0"/>
              <a:t>, </a:t>
            </a:r>
            <a:r>
              <a:rPr lang="ko-KR" altLang="en-US" sz="1100" dirty="0"/>
              <a:t>보안</a:t>
            </a:r>
            <a:r>
              <a:rPr lang="en-US" altLang="ko-KR" sz="1100" dirty="0"/>
              <a:t>, </a:t>
            </a:r>
            <a:r>
              <a:rPr lang="ko-KR" altLang="en-US" sz="1100" dirty="0"/>
              <a:t>각 게시물 별 보안등급을 지정할 수 있으며 게시물을 업무관리</a:t>
            </a:r>
            <a:r>
              <a:rPr lang="en-US" altLang="ko-KR" sz="1100" dirty="0"/>
              <a:t>(</a:t>
            </a:r>
            <a:r>
              <a:rPr lang="ko-KR" altLang="en-US" sz="1100" dirty="0"/>
              <a:t>메일</a:t>
            </a:r>
            <a:r>
              <a:rPr lang="en-US" altLang="ko-KR" sz="1100" dirty="0"/>
              <a:t>/</a:t>
            </a:r>
            <a:r>
              <a:rPr lang="ko-KR" altLang="en-US" sz="1100" dirty="0"/>
              <a:t>알림</a:t>
            </a:r>
            <a:r>
              <a:rPr lang="en-US" altLang="ko-KR" sz="1100" dirty="0"/>
              <a:t>)</a:t>
            </a:r>
            <a:r>
              <a:rPr lang="ko-KR" altLang="en-US" sz="1100" dirty="0"/>
              <a:t>로 배포</a:t>
            </a:r>
            <a:r>
              <a:rPr lang="en-US" altLang="ko-KR" sz="1100" dirty="0"/>
              <a:t>, </a:t>
            </a:r>
            <a:r>
              <a:rPr lang="ko-KR" altLang="en-US" sz="1100" dirty="0"/>
              <a:t>공지사항 등록</a:t>
            </a:r>
            <a:r>
              <a:rPr lang="en-US" altLang="ko-KR" sz="1100" dirty="0"/>
              <a:t>, </a:t>
            </a:r>
            <a:r>
              <a:rPr lang="ko-KR" altLang="en-US" sz="1100" dirty="0"/>
              <a:t>통합검색</a:t>
            </a:r>
            <a:r>
              <a:rPr lang="en-US" altLang="ko-KR" sz="1100" dirty="0"/>
              <a:t>, </a:t>
            </a:r>
            <a:r>
              <a:rPr lang="ko-KR" altLang="en-US" sz="1100" dirty="0"/>
              <a:t>백업 등의 기능을 제공하여 업무의 효율적인 커뮤니케이션이 가능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공용게시판과 개인게시판으로 나눠져 있으며 개인게시판에는 분류 관리가 제공됩니다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2A6E871-F098-49B9-983B-67DF40768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972" y="1655531"/>
            <a:ext cx="7078268" cy="46696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생성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게시판에서 보안등급을 걸어 필요한 사람에게 공유하며</a:t>
            </a:r>
            <a:r>
              <a:rPr lang="en-US" altLang="ko-KR" sz="1050" dirty="0"/>
              <a:t>, </a:t>
            </a:r>
            <a:r>
              <a:rPr lang="ko-KR" altLang="en-US" sz="1050" dirty="0"/>
              <a:t>불필요한 사람에게는 공개되지 않도록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전체게시판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게시판을 사용하기 위해서는 </a:t>
            </a:r>
            <a:r>
              <a:rPr lang="en-US" altLang="ko-KR" sz="1100" dirty="0"/>
              <a:t>[</a:t>
            </a:r>
            <a:r>
              <a:rPr lang="ko-KR" altLang="en-US" sz="1100" dirty="0"/>
              <a:t>관리메뉴 </a:t>
            </a:r>
            <a:r>
              <a:rPr lang="en-US" altLang="ko-KR" sz="1100" dirty="0"/>
              <a:t>-&gt; </a:t>
            </a:r>
            <a:r>
              <a:rPr lang="ko-KR" altLang="en-US" sz="1100" dirty="0"/>
              <a:t>분류관리 </a:t>
            </a:r>
            <a:r>
              <a:rPr lang="en-US" altLang="ko-KR" sz="1100" dirty="0"/>
              <a:t>-&gt;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]</a:t>
            </a:r>
            <a:r>
              <a:rPr lang="ko-KR" altLang="en-US" sz="1100" dirty="0"/>
              <a:t>에서 게시판의 분류와 게시판을 생성해 주어야 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관리자</a:t>
            </a:r>
            <a:r>
              <a:rPr lang="en-US" altLang="ko-KR" sz="1100" dirty="0"/>
              <a:t>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213E14-4A6E-4AFB-A675-5374FE65D060}"/>
              </a:ext>
            </a:extLst>
          </p:cNvPr>
          <p:cNvSpPr txBox="1"/>
          <p:nvPr/>
        </p:nvSpPr>
        <p:spPr>
          <a:xfrm>
            <a:off x="3135184" y="93611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선택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61F29A-03EB-4C26-BFDC-5A0AC479DC46}"/>
              </a:ext>
            </a:extLst>
          </p:cNvPr>
          <p:cNvSpPr txBox="1"/>
          <p:nvPr/>
        </p:nvSpPr>
        <p:spPr>
          <a:xfrm>
            <a:off x="3135182" y="1304665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상단에 게시판 메뉴를 클릭하게 되면 전체 게시물</a:t>
            </a:r>
            <a:r>
              <a:rPr lang="en-US" altLang="ko-KR" sz="1100" dirty="0"/>
              <a:t>(</a:t>
            </a:r>
            <a:r>
              <a:rPr lang="ko-KR" altLang="en-US" sz="1100" dirty="0"/>
              <a:t>조회 권한 체크</a:t>
            </a:r>
            <a:r>
              <a:rPr lang="en-US" altLang="ko-KR" sz="1100" dirty="0"/>
              <a:t>) </a:t>
            </a:r>
            <a:r>
              <a:rPr lang="ko-KR" altLang="en-US" sz="1100" dirty="0"/>
              <a:t>내역을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원하는 게시판만 보고자 하는 경우 아래와 같이 왼쪽 메뉴에서 원하는 게시판을 클릭해야 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7933977-F69C-445E-9ADD-989FE0EE2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028848"/>
            <a:ext cx="7218494" cy="37764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+10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더보기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모든 게시판에서 보안등급을 걸어 필요한 사람에게 공유하며</a:t>
            </a:r>
            <a:r>
              <a:rPr lang="en-US" altLang="ko-KR" sz="1050" dirty="0"/>
              <a:t>, </a:t>
            </a:r>
            <a:r>
              <a:rPr lang="ko-KR" altLang="en-US" sz="1050" dirty="0"/>
              <a:t>불필요한 사람에게는 공개되지 않도록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전체게시판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 목록에서 </a:t>
            </a:r>
            <a:r>
              <a:rPr lang="en-US" altLang="ko-KR" sz="1100" dirty="0"/>
              <a:t>+10</a:t>
            </a:r>
            <a:r>
              <a:rPr lang="ko-KR" altLang="en-US" sz="1100" dirty="0"/>
              <a:t>개 더보기를 한번 선택하면 그 밑의 게시물들은 스크롤 자동 가져오기가 실행 가능합니다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F421F182-1548-4BBA-9468-360A6CDB14D7}"/>
              </a:ext>
            </a:extLst>
          </p:cNvPr>
          <p:cNvGrpSpPr/>
          <p:nvPr/>
        </p:nvGrpSpPr>
        <p:grpSpPr>
          <a:xfrm>
            <a:off x="3135182" y="1057859"/>
            <a:ext cx="6030024" cy="3424908"/>
            <a:chOff x="3135181" y="1057859"/>
            <a:chExt cx="6242283" cy="3545466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FC913AFC-7A89-436C-B65B-D71891B41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181" y="1057859"/>
              <a:ext cx="6242283" cy="354546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8F75CF83-F6C3-4104-961B-3C925688837A}"/>
                </a:ext>
              </a:extLst>
            </p:cNvPr>
            <p:cNvSpPr/>
            <p:nvPr/>
          </p:nvSpPr>
          <p:spPr>
            <a:xfrm>
              <a:off x="4722177" y="4068790"/>
              <a:ext cx="685641" cy="180544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8A9F8D8D-CDE4-4439-90DE-529905F6B610}"/>
              </a:ext>
            </a:extLst>
          </p:cNvPr>
          <p:cNvGrpSpPr/>
          <p:nvPr/>
        </p:nvGrpSpPr>
        <p:grpSpPr>
          <a:xfrm>
            <a:off x="5508802" y="1480062"/>
            <a:ext cx="6030024" cy="3424908"/>
            <a:chOff x="5471919" y="1499517"/>
            <a:chExt cx="6242283" cy="3545466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69F9995B-C058-43E2-8B28-12C1486B9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1919" y="1499517"/>
              <a:ext cx="6242283" cy="354546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8E8FC88E-B591-4180-92D3-FEB5782F3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48189" y="4494118"/>
              <a:ext cx="782072" cy="232355"/>
            </a:xfrm>
            <a:prstGeom prst="rect">
              <a:avLst/>
            </a:prstGeom>
          </p:spPr>
        </p:pic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BF9ABC4-384E-4588-85AB-48200BA28BCB}"/>
                </a:ext>
              </a:extLst>
            </p:cNvPr>
            <p:cNvSpPr/>
            <p:nvPr/>
          </p:nvSpPr>
          <p:spPr>
            <a:xfrm>
              <a:off x="7100887" y="4519593"/>
              <a:ext cx="609602" cy="180544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D4F0E02-EBC3-45C8-AA54-98330083BC6A}"/>
              </a:ext>
            </a:extLst>
          </p:cNvPr>
          <p:cNvSpPr txBox="1"/>
          <p:nvPr/>
        </p:nvSpPr>
        <p:spPr>
          <a:xfrm>
            <a:off x="3135184" y="504374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수정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477E94-38CC-41BF-BA22-8E0773AD2430}"/>
              </a:ext>
            </a:extLst>
          </p:cNvPr>
          <p:cNvSpPr txBox="1"/>
          <p:nvPr/>
        </p:nvSpPr>
        <p:spPr>
          <a:xfrm>
            <a:off x="3135182" y="541229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 목록에서 수정한 게시물을 </a:t>
            </a:r>
            <a:r>
              <a:rPr lang="en-US" altLang="ko-KR" sz="1100" dirty="0"/>
              <a:t>m</a:t>
            </a:r>
            <a:r>
              <a:rPr lang="ko-KR" altLang="en-US" sz="1100" dirty="0"/>
              <a:t>으로 표시하여 수정했다는 게시물을 한번에 확인 할 수 있습니다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BFDF01D3-0C91-4E8B-A77E-863A70D9736A}"/>
              </a:ext>
            </a:extLst>
          </p:cNvPr>
          <p:cNvGrpSpPr/>
          <p:nvPr/>
        </p:nvGrpSpPr>
        <p:grpSpPr>
          <a:xfrm>
            <a:off x="3135181" y="5814270"/>
            <a:ext cx="6532694" cy="793392"/>
            <a:chOff x="3135181" y="5948672"/>
            <a:chExt cx="6161219" cy="748277"/>
          </a:xfrm>
        </p:grpSpPr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CDF563BF-7A93-43A5-81F2-F8F09EB1C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5181" y="5948672"/>
              <a:ext cx="6161219" cy="74827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87BAC5EF-F1BA-4135-97BA-8499909B6036}"/>
                </a:ext>
              </a:extLst>
            </p:cNvPr>
            <p:cNvSpPr/>
            <p:nvPr/>
          </p:nvSpPr>
          <p:spPr>
            <a:xfrm>
              <a:off x="7729538" y="6011863"/>
              <a:ext cx="107004" cy="391658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5506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게시판의 상태를 체크합니다</a:t>
            </a:r>
            <a:r>
              <a:rPr lang="en-US" altLang="ko-KR" sz="1050" dirty="0"/>
              <a:t>. </a:t>
            </a:r>
            <a:r>
              <a:rPr lang="ko-KR" altLang="en-US" sz="1050" dirty="0"/>
              <a:t>예정</a:t>
            </a:r>
            <a:r>
              <a:rPr lang="en-US" altLang="ko-KR" sz="1050" dirty="0"/>
              <a:t>, </a:t>
            </a:r>
            <a:r>
              <a:rPr lang="ko-KR" altLang="en-US" sz="1050" dirty="0"/>
              <a:t>확인</a:t>
            </a:r>
            <a:r>
              <a:rPr lang="en-US" altLang="ko-KR" sz="1050" dirty="0"/>
              <a:t>, </a:t>
            </a:r>
            <a:r>
              <a:rPr lang="ko-KR" altLang="en-US" sz="1050" dirty="0"/>
              <a:t>진행</a:t>
            </a:r>
            <a:r>
              <a:rPr lang="en-US" altLang="ko-KR" sz="1050" dirty="0"/>
              <a:t>, </a:t>
            </a:r>
            <a:r>
              <a:rPr lang="ko-KR" altLang="en-US" sz="1050" dirty="0"/>
              <a:t>완료</a:t>
            </a:r>
            <a:r>
              <a:rPr lang="en-US" altLang="ko-KR" sz="1050" dirty="0"/>
              <a:t>, </a:t>
            </a:r>
            <a:r>
              <a:rPr lang="ko-KR" altLang="en-US" sz="1050" dirty="0"/>
              <a:t>보류 중 선택할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상태게시판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예정</a:t>
            </a:r>
            <a:r>
              <a:rPr lang="en-US" altLang="ko-KR" sz="1100" dirty="0"/>
              <a:t>/</a:t>
            </a:r>
            <a:r>
              <a:rPr lang="ko-KR" altLang="en-US" sz="1100" dirty="0"/>
              <a:t>확인</a:t>
            </a:r>
            <a:r>
              <a:rPr lang="en-US" altLang="ko-KR" sz="1100" dirty="0"/>
              <a:t>/</a:t>
            </a:r>
            <a:r>
              <a:rPr lang="ko-KR" altLang="en-US" sz="1100" dirty="0"/>
              <a:t>진행</a:t>
            </a:r>
            <a:r>
              <a:rPr lang="en-US" altLang="ko-KR" sz="1100" dirty="0"/>
              <a:t>/</a:t>
            </a:r>
            <a:r>
              <a:rPr lang="ko-KR" altLang="en-US" sz="1100" dirty="0"/>
              <a:t>완료</a:t>
            </a:r>
            <a:r>
              <a:rPr lang="en-US" altLang="ko-KR" sz="1100" dirty="0"/>
              <a:t>/</a:t>
            </a:r>
            <a:r>
              <a:rPr lang="ko-KR" altLang="en-US" sz="1100" dirty="0"/>
              <a:t>보류 중 상태를 선택하면 리스트에  제공이 됩니다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AC9AB2C-9EC7-4169-A878-56A686A90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746431"/>
            <a:ext cx="6984179" cy="36315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9040C410-C8B6-408F-A68E-9F2A5644DBF2}"/>
              </a:ext>
            </a:extLst>
          </p:cNvPr>
          <p:cNvSpPr/>
          <p:nvPr/>
        </p:nvSpPr>
        <p:spPr>
          <a:xfrm>
            <a:off x="5823268" y="3525520"/>
            <a:ext cx="256857" cy="150383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56AB633-492F-49F4-A90A-BD3AEE6BCA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4840" y="3638981"/>
            <a:ext cx="647700" cy="695325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4921B01E-D2BF-474A-BCF1-A8EA9C2818C6}"/>
              </a:ext>
            </a:extLst>
          </p:cNvPr>
          <p:cNvSpPr/>
          <p:nvPr/>
        </p:nvSpPr>
        <p:spPr>
          <a:xfrm>
            <a:off x="7009130" y="3267982"/>
            <a:ext cx="444182" cy="18149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D066092-D5FF-4F31-849B-0C1BF6BB53EC}"/>
              </a:ext>
            </a:extLst>
          </p:cNvPr>
          <p:cNvSpPr/>
          <p:nvPr/>
        </p:nvSpPr>
        <p:spPr>
          <a:xfrm>
            <a:off x="6915785" y="3638981"/>
            <a:ext cx="641826" cy="6910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C79DB6E8-1E27-4CBD-9EE2-8FCE701DB0A0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7231221" y="3449480"/>
            <a:ext cx="0" cy="11668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5D36F50-CE1B-4634-A646-3A13342D9953}"/>
              </a:ext>
            </a:extLst>
          </p:cNvPr>
          <p:cNvSpPr txBox="1"/>
          <p:nvPr/>
        </p:nvSpPr>
        <p:spPr>
          <a:xfrm>
            <a:off x="3135184" y="90287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상태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65D066-65A2-4F91-88B3-7FB7DFACBDB5}"/>
              </a:ext>
            </a:extLst>
          </p:cNvPr>
          <p:cNvSpPr txBox="1"/>
          <p:nvPr/>
        </p:nvSpPr>
        <p:spPr>
          <a:xfrm>
            <a:off x="3135182" y="1271425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</a:t>
            </a:r>
            <a:r>
              <a:rPr lang="en-US" altLang="ko-KR" sz="1100" dirty="0"/>
              <a:t>/</a:t>
            </a:r>
            <a:r>
              <a:rPr lang="ko-KR" altLang="en-US" sz="1100" dirty="0"/>
              <a:t>만료</a:t>
            </a:r>
            <a:r>
              <a:rPr lang="en-US" altLang="ko-KR" sz="1100" dirty="0"/>
              <a:t>/</a:t>
            </a:r>
            <a:r>
              <a:rPr lang="ko-KR" altLang="en-US" sz="1100" dirty="0"/>
              <a:t>폐기</a:t>
            </a:r>
            <a:r>
              <a:rPr lang="en-US" altLang="ko-KR" sz="1100" dirty="0"/>
              <a:t>/</a:t>
            </a:r>
            <a:r>
              <a:rPr lang="ko-KR" altLang="en-US" sz="1100" dirty="0"/>
              <a:t>승인요청 중 게시물의 상태를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 </a:t>
            </a:r>
            <a:r>
              <a:rPr lang="en-US" altLang="ko-KR" sz="1100" dirty="0"/>
              <a:t>: </a:t>
            </a:r>
            <a:r>
              <a:rPr lang="ko-KR" altLang="en-US" sz="1100" dirty="0"/>
              <a:t>게시물 전체를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만료 </a:t>
            </a:r>
            <a:r>
              <a:rPr lang="en-US" altLang="ko-KR" sz="1100" dirty="0"/>
              <a:t>: </a:t>
            </a:r>
            <a:r>
              <a:rPr lang="ko-KR" altLang="en-US" sz="1100" dirty="0"/>
              <a:t>기간이 만료된 게시물을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폐기 </a:t>
            </a:r>
            <a:r>
              <a:rPr lang="en-US" altLang="ko-KR" sz="1100" dirty="0"/>
              <a:t>: </a:t>
            </a:r>
            <a:r>
              <a:rPr lang="ko-KR" altLang="en-US" sz="1100" dirty="0"/>
              <a:t>폐기된 게시물을 제공합니다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폐기된 상태에서 복원 및 완전삭제가 가능합니다</a:t>
            </a:r>
            <a:r>
              <a:rPr lang="en-US" altLang="ko-KR" sz="1100" dirty="0"/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승인요청 </a:t>
            </a:r>
            <a:r>
              <a:rPr lang="en-US" altLang="ko-KR" sz="1100" dirty="0"/>
              <a:t>: </a:t>
            </a:r>
            <a:r>
              <a:rPr lang="ko-KR" altLang="en-US" sz="1100" dirty="0"/>
              <a:t>관리자에게 승인요청을 한 게시물을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4195CDD-DF46-475E-8CFB-613F9B14EC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936" y="2921026"/>
            <a:ext cx="139577" cy="1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읽지않음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읽음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88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등록된 게시물들을 확인할 수 있습니다</a:t>
            </a:r>
            <a:r>
              <a:rPr lang="en-US" altLang="ko-KR" sz="1050" dirty="0"/>
              <a:t>. </a:t>
            </a:r>
            <a:r>
              <a:rPr lang="ko-KR" altLang="en-US" sz="1050" dirty="0"/>
              <a:t>읽음상태</a:t>
            </a:r>
            <a:r>
              <a:rPr lang="en-US" altLang="ko-KR" sz="1050" dirty="0"/>
              <a:t>, </a:t>
            </a:r>
            <a:r>
              <a:rPr lang="ko-KR" altLang="en-US" sz="1050" dirty="0"/>
              <a:t>상태 현황 확인과 </a:t>
            </a:r>
            <a:r>
              <a:rPr lang="ko-KR" altLang="en-US" sz="1050" dirty="0" err="1"/>
              <a:t>알림설정이</a:t>
            </a:r>
            <a:r>
              <a:rPr lang="ko-KR" altLang="en-US" sz="1050" dirty="0"/>
              <a:t> 가능합니다</a:t>
            </a:r>
            <a:r>
              <a:rPr lang="en-US" altLang="ko-KR" sz="1050" dirty="0"/>
              <a:t>.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상태게시판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파란 숫자는 읽지않은 게시물을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검정 숫자는 읽은 게시물을 제공합니다</a:t>
            </a:r>
            <a:r>
              <a:rPr lang="en-US" altLang="ko-KR" sz="1100" dirty="0"/>
              <a:t>.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D36F50-CE1B-4634-A646-3A13342D9953}"/>
              </a:ext>
            </a:extLst>
          </p:cNvPr>
          <p:cNvSpPr txBox="1"/>
          <p:nvPr/>
        </p:nvSpPr>
        <p:spPr>
          <a:xfrm>
            <a:off x="3135184" y="117459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알림설정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65D066-65A2-4F91-88B3-7FB7DFACBDB5}"/>
              </a:ext>
            </a:extLst>
          </p:cNvPr>
          <p:cNvSpPr txBox="1"/>
          <p:nvPr/>
        </p:nvSpPr>
        <p:spPr>
          <a:xfrm>
            <a:off x="3135182" y="154314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게시판에서 게시물등록</a:t>
            </a:r>
            <a:r>
              <a:rPr lang="en-US" altLang="ko-KR" sz="1100" dirty="0"/>
              <a:t>, </a:t>
            </a:r>
            <a:r>
              <a:rPr lang="ko-KR" altLang="en-US" sz="1100" dirty="0"/>
              <a:t>의견등록을 올렸을 시 알림이 오는지 선택합니다</a:t>
            </a:r>
            <a:r>
              <a:rPr lang="en-US" altLang="ko-KR" sz="1100" dirty="0"/>
              <a:t>.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7B83A9AE-4D01-4AD8-9FF9-629D690C4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870687"/>
            <a:ext cx="7242708" cy="27771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9040C410-C8B6-408F-A68E-9F2A5644DBF2}"/>
              </a:ext>
            </a:extLst>
          </p:cNvPr>
          <p:cNvSpPr/>
          <p:nvPr/>
        </p:nvSpPr>
        <p:spPr>
          <a:xfrm>
            <a:off x="4011615" y="2964175"/>
            <a:ext cx="392110" cy="2140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11976A1-1139-4731-8AB6-669EFAB618DF}"/>
              </a:ext>
            </a:extLst>
          </p:cNvPr>
          <p:cNvSpPr/>
          <p:nvPr/>
        </p:nvSpPr>
        <p:spPr>
          <a:xfrm>
            <a:off x="4405314" y="2964175"/>
            <a:ext cx="164306" cy="21407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7E27513-5EFE-4199-904E-02BC28873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908" y="2830399"/>
            <a:ext cx="3648367" cy="154425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DB56A0D9-6CFD-4AD2-AAE9-20ABD94716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7812" y="2988977"/>
            <a:ext cx="178772" cy="186899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8C23449B-AA22-4DB7-8D8D-000ED91E2EF9}"/>
              </a:ext>
            </a:extLst>
          </p:cNvPr>
          <p:cNvSpPr/>
          <p:nvPr/>
        </p:nvSpPr>
        <p:spPr>
          <a:xfrm>
            <a:off x="4589891" y="2964175"/>
            <a:ext cx="173832" cy="21566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1A9FFE5D-98B9-47F7-BA0A-676F3A180062}"/>
              </a:ext>
            </a:extLst>
          </p:cNvPr>
          <p:cNvCxnSpPr>
            <a:cxnSpLocks/>
            <a:stCxn id="23" idx="0"/>
          </p:cNvCxnSpPr>
          <p:nvPr/>
        </p:nvCxnSpPr>
        <p:spPr>
          <a:xfrm rot="5400000" flipH="1" flipV="1">
            <a:off x="4849454" y="2538264"/>
            <a:ext cx="63925" cy="787898"/>
          </a:xfrm>
          <a:prstGeom prst="bentConnector2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3EB5BF61-0ECA-4213-B06D-DCA48DCF6E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9908" y="4595431"/>
            <a:ext cx="2652262" cy="203906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3405B6C-99B8-4AB8-9842-F80D95B32533}"/>
              </a:ext>
            </a:extLst>
          </p:cNvPr>
          <p:cNvSpPr txBox="1"/>
          <p:nvPr/>
        </p:nvSpPr>
        <p:spPr>
          <a:xfrm>
            <a:off x="3135184" y="196780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상태그래프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57B695-CB1B-4C6D-91E6-3F5F50D0B6DA}"/>
              </a:ext>
            </a:extLst>
          </p:cNvPr>
          <p:cNvSpPr txBox="1"/>
          <p:nvPr/>
        </p:nvSpPr>
        <p:spPr>
          <a:xfrm>
            <a:off x="3135182" y="233635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상태를 적용한 게시판에는 타이틀 우측에 파이그래프로 현재 상태의 현황을 파악할 수 있고</a:t>
            </a:r>
            <a:r>
              <a:rPr lang="en-US" altLang="ko-KR" sz="1100" dirty="0"/>
              <a:t>, </a:t>
            </a:r>
            <a:r>
              <a:rPr lang="ko-KR" altLang="en-US" sz="1100" dirty="0"/>
              <a:t>파이를 누르면 해당 상태로 필터링 됩니다</a:t>
            </a:r>
            <a:r>
              <a:rPr lang="en-US" altLang="ko-KR" sz="1100" dirty="0"/>
              <a:t>.</a:t>
            </a:r>
          </a:p>
        </p:txBody>
      </p:sp>
      <p:cxnSp>
        <p:nvCxnSpPr>
          <p:cNvPr id="38" name="연결선: 꺾임 37">
            <a:extLst>
              <a:ext uri="{FF2B5EF4-FFF2-40B4-BE49-F238E27FC236}">
                <a16:creationId xmlns:a16="http://schemas.microsoft.com/office/drawing/2014/main" id="{169EA564-A1E6-4B1C-94B5-C825E7E115B1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39114" y="3617604"/>
            <a:ext cx="1474305" cy="598199"/>
          </a:xfrm>
          <a:prstGeom prst="bentConnector3">
            <a:avLst>
              <a:gd name="adj1" fmla="val 99101"/>
            </a:avLst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60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게시물 조회화면은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게시물 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수정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게시물을 수정합니다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작성자와 관리자에게만 부여</a:t>
            </a:r>
            <a:r>
              <a:rPr lang="en-US" altLang="ko-KR" sz="1100" dirty="0"/>
              <a:t>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삭제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게시물을 삭제합니다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작성자와 관리자에게만 부여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스크랩</a:t>
            </a:r>
            <a:r>
              <a:rPr lang="en-US" altLang="ko-KR" sz="1100" dirty="0"/>
              <a:t> : </a:t>
            </a:r>
            <a:r>
              <a:rPr lang="ko-KR" altLang="en-US" sz="1100" dirty="0"/>
              <a:t>본 게시물을 다른 사람에게 스크랩합니다</a:t>
            </a:r>
            <a:r>
              <a:rPr lang="en-US" altLang="ko-KR" sz="1100" dirty="0"/>
              <a:t>. (</a:t>
            </a:r>
            <a:r>
              <a:rPr lang="ko-KR" altLang="en-US" sz="1100" dirty="0" err="1"/>
              <a:t>업무알림</a:t>
            </a:r>
            <a:r>
              <a:rPr lang="en-US" altLang="ko-KR" sz="1100" dirty="0"/>
              <a:t>, </a:t>
            </a:r>
            <a:r>
              <a:rPr lang="ko-KR" altLang="en-US" sz="1100" dirty="0"/>
              <a:t>개인게시판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메일</a:t>
            </a:r>
            <a:r>
              <a:rPr lang="en-US" altLang="ko-KR" sz="1100" dirty="0"/>
              <a:t>, </a:t>
            </a:r>
            <a:r>
              <a:rPr lang="ko-KR" altLang="en-US" sz="1100" dirty="0"/>
              <a:t>일정</a:t>
            </a:r>
            <a:r>
              <a:rPr lang="en-US" altLang="ko-KR" sz="1100" dirty="0"/>
              <a:t>, </a:t>
            </a:r>
            <a:r>
              <a:rPr lang="ko-KR" altLang="en-US" sz="1100" dirty="0"/>
              <a:t>문서관리</a:t>
            </a:r>
            <a:r>
              <a:rPr lang="en-US" altLang="ko-KR" sz="1100" dirty="0"/>
              <a:t>, URL Copy)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의견 </a:t>
            </a:r>
            <a:r>
              <a:rPr lang="en-US" altLang="ko-KR" sz="1100" dirty="0"/>
              <a:t>: </a:t>
            </a:r>
            <a:r>
              <a:rPr lang="ko-KR" altLang="en-US" sz="1100" dirty="0"/>
              <a:t>의견을 등록하고 의견 등록에 대한 알림 대상을 설정할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작성자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의견자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조회자</a:t>
            </a:r>
            <a:r>
              <a:rPr lang="en-US" altLang="ko-KR" sz="1100" dirty="0"/>
              <a:t>, </a:t>
            </a:r>
            <a:r>
              <a:rPr lang="ko-KR" altLang="en-US" sz="1100" dirty="0"/>
              <a:t>수신자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등록된 알림은 ‘</a:t>
            </a:r>
            <a:r>
              <a:rPr lang="ko-KR" altLang="en-US" sz="1100" dirty="0" err="1"/>
              <a:t>업무알림</a:t>
            </a:r>
            <a:r>
              <a:rPr lang="en-US" altLang="ko-KR" sz="1100" dirty="0"/>
              <a:t>/</a:t>
            </a:r>
            <a:r>
              <a:rPr lang="ko-KR" altLang="en-US" sz="1100" dirty="0" err="1"/>
              <a:t>수신알림’에서</a:t>
            </a:r>
            <a:r>
              <a:rPr lang="ko-KR" altLang="en-US" sz="1100" dirty="0"/>
              <a:t> 확인할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작성자 </a:t>
            </a:r>
            <a:r>
              <a:rPr lang="en-US" altLang="ko-KR" sz="1100" dirty="0"/>
              <a:t>: </a:t>
            </a:r>
            <a:r>
              <a:rPr lang="ko-KR" altLang="en-US" sz="1100" dirty="0"/>
              <a:t>게시물 등록자 </a:t>
            </a:r>
            <a:r>
              <a:rPr lang="en-US" altLang="ko-KR" sz="1100" dirty="0"/>
              <a:t>- </a:t>
            </a:r>
            <a:r>
              <a:rPr lang="ko-KR" altLang="en-US" sz="1100" dirty="0"/>
              <a:t>의견 작성자 </a:t>
            </a:r>
            <a:r>
              <a:rPr lang="en-US" altLang="ko-KR" sz="1100" dirty="0"/>
              <a:t>: </a:t>
            </a:r>
            <a:r>
              <a:rPr lang="ko-KR" altLang="en-US" sz="1100" dirty="0"/>
              <a:t>의견을 등록한 사용자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</a:t>
            </a:r>
            <a:r>
              <a:rPr lang="ko-KR" altLang="en-US" sz="1100" dirty="0"/>
              <a:t> </a:t>
            </a:r>
            <a:r>
              <a:rPr lang="en-US" altLang="ko-KR" sz="1100" dirty="0"/>
              <a:t>- </a:t>
            </a:r>
            <a:r>
              <a:rPr lang="ko-KR" altLang="en-US" sz="1100" dirty="0" err="1"/>
              <a:t>조회자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게시물을 조회한 사용자 </a:t>
            </a:r>
            <a:r>
              <a:rPr lang="en-US" altLang="ko-KR" sz="1100" dirty="0"/>
              <a:t>- </a:t>
            </a:r>
            <a:r>
              <a:rPr lang="ko-KR" altLang="en-US" sz="1100" dirty="0"/>
              <a:t>수신자 </a:t>
            </a:r>
            <a:r>
              <a:rPr lang="en-US" altLang="ko-KR" sz="1100" dirty="0"/>
              <a:t>: </a:t>
            </a:r>
            <a:r>
              <a:rPr lang="ko-KR" altLang="en-US" sz="1100" dirty="0"/>
              <a:t>체크를 해서 조직도를 통해서 원하는 사용자를 지정할 수 있습니다</a:t>
            </a:r>
            <a:r>
              <a:rPr lang="en-US" altLang="ko-KR" sz="1100" dirty="0"/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80DAF60-1E9C-4679-BC8B-6AF28BBB6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668" y="2511893"/>
            <a:ext cx="5834612" cy="4032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1261C959-D9EA-4AA4-9ADB-700478EA19C0}"/>
              </a:ext>
            </a:extLst>
          </p:cNvPr>
          <p:cNvSpPr/>
          <p:nvPr/>
        </p:nvSpPr>
        <p:spPr>
          <a:xfrm>
            <a:off x="3339943" y="2535705"/>
            <a:ext cx="203358" cy="2027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2E8A9E6-BCA6-4609-9B82-8C815079C725}"/>
              </a:ext>
            </a:extLst>
          </p:cNvPr>
          <p:cNvSpPr/>
          <p:nvPr/>
        </p:nvSpPr>
        <p:spPr>
          <a:xfrm>
            <a:off x="3563780" y="2535705"/>
            <a:ext cx="203358" cy="2027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D4BC718-6B5F-456F-B6D3-CDB914F50AC5}"/>
              </a:ext>
            </a:extLst>
          </p:cNvPr>
          <p:cNvSpPr/>
          <p:nvPr/>
        </p:nvSpPr>
        <p:spPr>
          <a:xfrm>
            <a:off x="8696329" y="3678705"/>
            <a:ext cx="240502" cy="24321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F74C437-71A5-4769-880C-0E9AB0CD496D}"/>
              </a:ext>
            </a:extLst>
          </p:cNvPr>
          <p:cNvSpPr/>
          <p:nvPr/>
        </p:nvSpPr>
        <p:spPr>
          <a:xfrm>
            <a:off x="3169446" y="5526956"/>
            <a:ext cx="5753573" cy="94242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865F856C-D306-4646-8D2A-432DA314EACA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8936831" y="3800312"/>
            <a:ext cx="445294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2D7729E8-8FEF-4ACE-BF4A-0BFD11FD3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860" y="3169927"/>
            <a:ext cx="1057275" cy="2038350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CA9BA1E7-9316-4410-B6D2-387DFEB1F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0665" y="625627"/>
            <a:ext cx="228047" cy="219601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0B5F8F6F-3899-427A-BD5C-C59CB944AB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0665" y="866660"/>
            <a:ext cx="228047" cy="236818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FFA4A1F6-5DFB-46C9-9FC5-FC15E4E65B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0665" y="1118402"/>
            <a:ext cx="228047" cy="23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22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게시판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게시물 조회화면은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게시물 조회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게시물을 인쇄합니다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</a:t>
            </a:r>
            <a:r>
              <a:rPr lang="ko-KR" altLang="en-US" sz="1100" dirty="0"/>
              <a:t>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게시물을 다른 사람에게 스크랩합니다</a:t>
            </a:r>
            <a:r>
              <a:rPr lang="en-US" altLang="ko-KR" sz="1100" dirty="0"/>
              <a:t>. (</a:t>
            </a:r>
            <a:r>
              <a:rPr lang="ko-KR" altLang="en-US" sz="1100" dirty="0" err="1"/>
              <a:t>업무알림</a:t>
            </a:r>
            <a:r>
              <a:rPr lang="en-US" altLang="ko-KR" sz="1100" dirty="0"/>
              <a:t>, </a:t>
            </a:r>
            <a:r>
              <a:rPr lang="ko-KR" altLang="en-US" sz="1100" dirty="0"/>
              <a:t>개인게시판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, </a:t>
            </a:r>
            <a:r>
              <a:rPr lang="ko-KR" altLang="en-US" sz="1100" dirty="0"/>
              <a:t>게시판</a:t>
            </a:r>
            <a:r>
              <a:rPr lang="en-US" altLang="ko-KR" sz="1100" dirty="0"/>
              <a:t>, </a:t>
            </a:r>
            <a:r>
              <a:rPr lang="ko-KR" altLang="en-US" sz="1100" dirty="0"/>
              <a:t>메일</a:t>
            </a:r>
            <a:r>
              <a:rPr lang="en-US" altLang="ko-KR" sz="1100" dirty="0"/>
              <a:t>, </a:t>
            </a:r>
            <a:r>
              <a:rPr lang="ko-KR" altLang="en-US" sz="1100" dirty="0"/>
              <a:t>일정</a:t>
            </a:r>
            <a:r>
              <a:rPr lang="en-US" altLang="ko-KR" sz="1100" dirty="0"/>
              <a:t>, </a:t>
            </a:r>
            <a:r>
              <a:rPr lang="ko-KR" altLang="en-US" sz="1100" dirty="0"/>
              <a:t>문서관리</a:t>
            </a:r>
            <a:r>
              <a:rPr lang="en-US" altLang="ko-KR" sz="1100" dirty="0"/>
              <a:t>, URL Copy)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C113F73-8C3B-4409-BC78-1765BAC88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665" y="618236"/>
            <a:ext cx="228047" cy="234382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F7743037-DB02-41AB-9929-C3E1FC8DA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665" y="868782"/>
            <a:ext cx="228047" cy="23456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9867FAA-AB46-46F1-935E-9497E47C79D9}"/>
              </a:ext>
            </a:extLst>
          </p:cNvPr>
          <p:cNvSpPr txBox="1"/>
          <p:nvPr/>
        </p:nvSpPr>
        <p:spPr>
          <a:xfrm>
            <a:off x="3135184" y="117132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9D9EFB-E176-49AE-8DDD-B5724310DD50}"/>
              </a:ext>
            </a:extLst>
          </p:cNvPr>
          <p:cNvSpPr txBox="1"/>
          <p:nvPr/>
        </p:nvSpPr>
        <p:spPr>
          <a:xfrm>
            <a:off x="3135182" y="153987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</a:t>
            </a:r>
            <a:r>
              <a:rPr lang="en-US" altLang="ko-KR" sz="1100" dirty="0"/>
              <a:t>[</a:t>
            </a:r>
            <a:r>
              <a:rPr lang="ko-KR" altLang="en-US" sz="1100" dirty="0" err="1"/>
              <a:t>업무알림</a:t>
            </a:r>
            <a:r>
              <a:rPr lang="en-US" altLang="ko-KR" sz="1100" dirty="0"/>
              <a:t>]</a:t>
            </a:r>
            <a:r>
              <a:rPr lang="ko-KR" altLang="en-US" sz="1100" dirty="0"/>
              <a:t>메뉴로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BC6ABDD-9942-4B16-A230-6AA577201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2" y="1983638"/>
            <a:ext cx="4220658" cy="1617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0FE9938-74EB-416A-A6A1-BF00484D08FB}"/>
              </a:ext>
            </a:extLst>
          </p:cNvPr>
          <p:cNvSpPr txBox="1"/>
          <p:nvPr/>
        </p:nvSpPr>
        <p:spPr>
          <a:xfrm>
            <a:off x="3135184" y="3731045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13EE8-3EAB-4D4C-8F7B-9FADAD087EFE}"/>
              </a:ext>
            </a:extLst>
          </p:cNvPr>
          <p:cNvSpPr txBox="1"/>
          <p:nvPr/>
        </p:nvSpPr>
        <p:spPr>
          <a:xfrm>
            <a:off x="3135182" y="4099597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게시물을 </a:t>
            </a:r>
            <a:r>
              <a:rPr lang="ko-KR" altLang="en-US" sz="1100" dirty="0" err="1"/>
              <a:t>할일로</a:t>
            </a:r>
            <a:r>
              <a:rPr lang="ko-KR" altLang="en-US" sz="1100" dirty="0"/>
              <a:t>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BDFE9BE-FC55-43A4-B715-E3D1594A9F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5182" y="4543577"/>
            <a:ext cx="4220658" cy="18605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295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10951</TotalTime>
  <Words>1145</Words>
  <Application>Microsoft Office PowerPoint</Application>
  <PresentationFormat>와이드스크린</PresentationFormat>
  <Paragraphs>173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496</cp:revision>
  <dcterms:created xsi:type="dcterms:W3CDTF">2021-01-26T03:26:19Z</dcterms:created>
  <dcterms:modified xsi:type="dcterms:W3CDTF">2021-11-25T02:42:08Z</dcterms:modified>
</cp:coreProperties>
</file>