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61" r:id="rId4"/>
    <p:sldId id="322" r:id="rId5"/>
    <p:sldId id="356" r:id="rId6"/>
    <p:sldId id="324" r:id="rId7"/>
    <p:sldId id="328" r:id="rId8"/>
    <p:sldId id="326" r:id="rId9"/>
    <p:sldId id="327" r:id="rId10"/>
    <p:sldId id="329" r:id="rId11"/>
    <p:sldId id="330" r:id="rId12"/>
    <p:sldId id="332" r:id="rId13"/>
    <p:sldId id="333" r:id="rId14"/>
    <p:sldId id="334" r:id="rId15"/>
    <p:sldId id="355" r:id="rId16"/>
    <p:sldId id="336" r:id="rId17"/>
    <p:sldId id="338" r:id="rId18"/>
    <p:sldId id="337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4" r:id="rId34"/>
    <p:sldId id="357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98" d="100"/>
          <a:sy n="98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2021.04.09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[MY/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업무알림이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왔음을 알려주는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하단 맨 오른쪽에 알림 모양 아이콘은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수신알림을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뜻합니다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수신알림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 받은 알림이 리스트로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송신알림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송신한 알림이 리스트로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E51BE78-0139-405A-AA8F-A5DFEE8F8D5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A943C1-385A-4CDE-B1AC-344672CE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51" y="1777024"/>
            <a:ext cx="7414437" cy="4686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7870E0D-2DDE-4137-8DDE-4EBD9A21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455" y="3209260"/>
            <a:ext cx="2266677" cy="300217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2C4799-2120-4CA7-A7AF-8DE7897D912C}"/>
              </a:ext>
            </a:extLst>
          </p:cNvPr>
          <p:cNvSpPr/>
          <p:nvPr/>
        </p:nvSpPr>
        <p:spPr>
          <a:xfrm>
            <a:off x="10530840" y="6222197"/>
            <a:ext cx="278606" cy="2317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F7E9A99-A995-43E5-B2F4-7BC34E718BE9}"/>
              </a:ext>
            </a:extLst>
          </p:cNvPr>
          <p:cNvSpPr/>
          <p:nvPr/>
        </p:nvSpPr>
        <p:spPr>
          <a:xfrm>
            <a:off x="4741069" y="2740703"/>
            <a:ext cx="416719" cy="12791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43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메시지가 리스트로 제공됩니다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주고 받은 메시지를 리스트로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펼쳐보기를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선택 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보낸메시지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메시지를 다르게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받은메시지는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읽지 않음으로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보낸메시지는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메시지를 체크 후 삭제가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메시지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F9C42B-B321-4A70-ABFC-6365439BF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801822"/>
            <a:ext cx="5846376" cy="3422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25594FCF-B500-46CA-BF4A-88D0B34ADCE0}"/>
              </a:ext>
            </a:extLst>
          </p:cNvPr>
          <p:cNvSpPr/>
          <p:nvPr/>
        </p:nvSpPr>
        <p:spPr>
          <a:xfrm flipV="1">
            <a:off x="4469606" y="2211560"/>
            <a:ext cx="490321" cy="15874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C81B0A9-00F8-41D4-B89B-B0246C93B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3738958"/>
            <a:ext cx="4975795" cy="1094798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4849DB0-0B7D-4367-AF89-A67BC4699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061437"/>
            <a:ext cx="4975795" cy="1420761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3F3B670-E846-4C52-9A39-4D2B02A3ABAB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4714767" y="2370309"/>
            <a:ext cx="0" cy="121566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1822349-861C-4048-9964-B970D0304261}"/>
              </a:ext>
            </a:extLst>
          </p:cNvPr>
          <p:cNvCxnSpPr>
            <a:cxnSpLocks/>
            <a:stCxn id="23" idx="0"/>
          </p:cNvCxnSpPr>
          <p:nvPr/>
        </p:nvCxnSpPr>
        <p:spPr>
          <a:xfrm>
            <a:off x="6940236" y="4324159"/>
            <a:ext cx="0" cy="63579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F1DFE3F-C5B8-4282-BC68-D9B83BF9A2C8}"/>
              </a:ext>
            </a:extLst>
          </p:cNvPr>
          <p:cNvSpPr/>
          <p:nvPr/>
        </p:nvSpPr>
        <p:spPr>
          <a:xfrm flipV="1">
            <a:off x="6598608" y="4141275"/>
            <a:ext cx="683255" cy="1828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B8BFD2-A325-44EC-BD3E-98450E057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583" y="2162174"/>
            <a:ext cx="631856" cy="40764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F31DD5A-1EC8-4029-B8A5-FB1A3D625D5D}"/>
              </a:ext>
            </a:extLst>
          </p:cNvPr>
          <p:cNvSpPr/>
          <p:nvPr/>
        </p:nvSpPr>
        <p:spPr>
          <a:xfrm>
            <a:off x="8143875" y="2443163"/>
            <a:ext cx="133350" cy="126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92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 받은 메시지가 리스트로 제공됩니다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 작성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내용을 작성하고 보내기를 선택하면 메시지가 보내집니다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645EBBF-1B97-4313-9FA1-80B8AECBF991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메시지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D05C72D-995A-4D82-884F-D3F0C37E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765" y="1228024"/>
            <a:ext cx="7414438" cy="4683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43F666A-FD3F-41A9-8AEE-63C6BD3D910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0511314" y="2009775"/>
            <a:ext cx="6906" cy="59842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DF73055-AB83-4FF7-8DB4-0DE546103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362" y="2705701"/>
            <a:ext cx="4923793" cy="2749326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1C6BD828-0938-444D-8FB5-D3504247D5EE}"/>
              </a:ext>
            </a:extLst>
          </p:cNvPr>
          <p:cNvSpPr/>
          <p:nvPr/>
        </p:nvSpPr>
        <p:spPr>
          <a:xfrm>
            <a:off x="10108089" y="1783671"/>
            <a:ext cx="820261" cy="22610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36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자신의 </a:t>
            </a:r>
            <a:r>
              <a:rPr lang="en-US" altLang="ko-KR" sz="1050" dirty="0"/>
              <a:t>ID </a:t>
            </a:r>
            <a:r>
              <a:rPr lang="ko-KR" altLang="en-US" sz="1050" dirty="0"/>
              <a:t>로 그룹웨어에 접속한 기록을 제공합니다</a:t>
            </a:r>
            <a:endParaRPr lang="en-US" altLang="ko-KR" sz="105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/>
              <a:t> PC </a:t>
            </a:r>
            <a:r>
              <a:rPr lang="ko-KR" altLang="en-US" sz="1050" dirty="0"/>
              <a:t>버전과 모바일버전 접속을 구분하여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B82A5D4-CB09-4499-901F-B88A4044EF7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221CB1-A932-4058-8501-6535D6D3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47" y="1366734"/>
            <a:ext cx="7414438" cy="467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C6A97FF-A5DF-4E56-ABB8-8B461D646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705" y="3121583"/>
            <a:ext cx="2257258" cy="1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4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전자우편 환경설정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메뉴를 이용해 서명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 등등의 그룹웨어 사용에 관한 전반적인 설정을 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이곳의 설정은 원할 때마다 수정하거나 삭제할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2556F1-24C3-4252-812A-48484A5312AC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740BCDC-4AD9-4F44-BFD6-B6BF3F38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48" y="1373288"/>
            <a:ext cx="7417547" cy="4671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87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서명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메일을 보낼 때 내용 끝에 따라붙는 글입니다</a:t>
            </a:r>
            <a:r>
              <a:rPr lang="en-US" altLang="ko-KR" sz="1050" dirty="0"/>
              <a:t>. </a:t>
            </a:r>
            <a:r>
              <a:rPr lang="ko-KR" altLang="en-US" sz="1050" dirty="0"/>
              <a:t>포함여부를 설정할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D7BF51B-9883-46BA-B9F5-337CFC1079F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132771-3296-4689-BFF4-2A904AAA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798" y="2414405"/>
            <a:ext cx="5593307" cy="3056272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996804-4228-4FDD-862E-7509256A5C05}"/>
              </a:ext>
            </a:extLst>
          </p:cNvPr>
          <p:cNvSpPr txBox="1"/>
          <p:nvPr/>
        </p:nvSpPr>
        <p:spPr>
          <a:xfrm>
            <a:off x="3140264" y="1265016"/>
            <a:ext cx="8568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개까지 지원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 작성 후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저장을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 시 골라서 사용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426181-5084-4420-927F-27B0C5C0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20" y="2647623"/>
            <a:ext cx="4660874" cy="3643359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D69F332-A8B5-426B-9F30-39B3B58BB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84" y="2995614"/>
            <a:ext cx="1242804" cy="1475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CDBA6B3-84AA-40BB-AAAF-D52008749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220" y="2983707"/>
            <a:ext cx="559118" cy="54836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2AC7BB-B019-4C53-A571-0C3763F9A793}"/>
              </a:ext>
            </a:extLst>
          </p:cNvPr>
          <p:cNvSpPr/>
          <p:nvPr/>
        </p:nvSpPr>
        <p:spPr>
          <a:xfrm flipV="1">
            <a:off x="3327623" y="2853531"/>
            <a:ext cx="522858" cy="1635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943846B-A649-4EB6-BF0A-7AFEADA6E6BF}"/>
              </a:ext>
            </a:extLst>
          </p:cNvPr>
          <p:cNvSpPr/>
          <p:nvPr/>
        </p:nvSpPr>
        <p:spPr>
          <a:xfrm>
            <a:off x="10915867" y="2982618"/>
            <a:ext cx="545089" cy="54639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56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7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편지함관리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제공되는 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사내메일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내게쓴편지함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이외에 사용자가 수신한 메일을 분류하기 위하여 생성하게 되는 보관함을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추가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눌러 새로운 편지함의 이름을 적습니다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수정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 생성된 편지함 우측의 수정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삭제를 눌러 생성된 편지함의 이름을 수정하거나 삭제할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메일삭제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비우기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삭제버튼을 누르면 현재 폴더 내의 메일이 삭제됩니다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읽음으로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폴더 내의 메일이 읽음상태로 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C911D1-22C9-4E34-A765-92595B28C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630" y="3529731"/>
            <a:ext cx="7196470" cy="3019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C22DCC0-F248-4561-9784-836D39DE8481}"/>
              </a:ext>
            </a:extLst>
          </p:cNvPr>
          <p:cNvCxnSpPr>
            <a:cxnSpLocks/>
          </p:cNvCxnSpPr>
          <p:nvPr/>
        </p:nvCxnSpPr>
        <p:spPr>
          <a:xfrm flipH="1">
            <a:off x="9969500" y="4195478"/>
            <a:ext cx="34290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76F8773-B625-49B3-8F94-F807E7672961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B50AC0-B096-4D49-B975-C511CB337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49" y="4027699"/>
            <a:ext cx="706437" cy="3355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B4A0FFE-B8CC-49AA-8B29-063B54F0B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070" y="3495440"/>
            <a:ext cx="2819400" cy="9239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5564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 필터링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자신에게 수신되는 메일을 사용자 보관함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 연결하여 분류를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다음과 같이 작업을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적당한 필터명을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보낸사람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메일제목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이동할 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원하는 내용을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옵션간에는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AND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조건이 적용됩니다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필터에 적용되는 메일을 저장할 메일 폴더를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이동할 폴더에서 </a:t>
            </a:r>
            <a:r>
              <a:rPr lang="en-US" altLang="ko-KR" sz="1100" dirty="0"/>
              <a:t>(@</a:t>
            </a:r>
            <a:r>
              <a:rPr lang="ko-KR" altLang="en-US" sz="1100" dirty="0"/>
              <a:t>메일전달</a:t>
            </a:r>
            <a:r>
              <a:rPr lang="en-US" altLang="ko-KR" sz="1100" dirty="0"/>
              <a:t>)</a:t>
            </a:r>
            <a:r>
              <a:rPr lang="ko-KR" altLang="en-US" sz="1100" dirty="0"/>
              <a:t>을 선택하면 필터링에 적용된 메일이 지정해둔 메일주소로 전달이 됩니다</a:t>
            </a:r>
            <a:r>
              <a:rPr lang="en-US" altLang="ko-KR" sz="1100" dirty="0"/>
              <a:t>.</a:t>
            </a:r>
            <a:r>
              <a:rPr lang="ko-KR" altLang="en-US" sz="1100" dirty="0"/>
              <a:t>  </a:t>
            </a:r>
            <a:endParaRPr lang="en-US" altLang="ko-KR" sz="11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6AAF00-EF43-4F0B-90B2-3629D746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15" y="3032696"/>
            <a:ext cx="7056066" cy="212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</p:cNvCxnSpPr>
          <p:nvPr/>
        </p:nvCxnSpPr>
        <p:spPr>
          <a:xfrm flipH="1">
            <a:off x="10111551" y="3209467"/>
            <a:ext cx="17676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45A7F66-E84C-4733-9E7F-E4733DEEFF84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2B5E9B-1A2F-4001-8FA9-60FD1CA13661}"/>
              </a:ext>
            </a:extLst>
          </p:cNvPr>
          <p:cNvSpPr/>
          <p:nvPr/>
        </p:nvSpPr>
        <p:spPr>
          <a:xfrm>
            <a:off x="8507676" y="6147835"/>
            <a:ext cx="1367367" cy="1624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9DD4DC-54C5-4800-97C6-AFAEE86A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676" y="3169927"/>
            <a:ext cx="2777727" cy="189966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A399633-5B80-43EA-9004-5B469CE2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614" y="4338908"/>
            <a:ext cx="1371336" cy="20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7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en-US" altLang="ko-KR" sz="1050" dirty="0"/>
              <a:t>POP3 </a:t>
            </a:r>
            <a:r>
              <a:rPr lang="ko-KR" altLang="en-US" sz="1050" dirty="0"/>
              <a:t>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외부에서 별도로 사용하는 메일서버로부터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가지고 오도록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해당 메일 서버가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서비스를 제공하는 경우에만 적용됩니다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통하여 관련 외부메일계정 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다음과 같이 작업을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서버명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외부메일서버의 계정정보를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번 포트이지만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외부메일서버가 제공하는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포트가 다른 경우 해당되는 포트정보를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입력하셔야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가지고 온 후에 외부메일 계정에 있는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모두 삭제할 것인지 여부를 체크합니다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전송옵션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외부메일서버로부터 메일을 가지고 오는 경우에 ‘모든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메일’을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가지고 올 것이지 아니면 ‘새로운 메일만’ 가지고 올 것인지를 체크합니다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6DDE0EF-4A1D-45B7-93EB-51EF6BEF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290" y="3372528"/>
            <a:ext cx="7686675" cy="2105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</p:cNvCxnSpPr>
          <p:nvPr/>
        </p:nvCxnSpPr>
        <p:spPr>
          <a:xfrm flipH="1">
            <a:off x="8185150" y="3546930"/>
            <a:ext cx="2371725" cy="1913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A7A14AC0-63D2-4863-BCF9-5CF8FDF1F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95" y="3463909"/>
            <a:ext cx="2905125" cy="28860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091BEA7-84BD-4C8D-A023-DB332AEBB6A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B48CE1-5FE0-43C2-A1E8-2F3426AAE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95" y="3561292"/>
            <a:ext cx="2876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메일수신거부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원치 않는 메일의 수신여부를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메일주소를 등록하여 수신을 거부할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수신을 거부하고자 하는 메일주소나 이름을 입력하여 메일을 차단시킬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수신거부를 한 메일들은 당사가 기본 제공하는 ‘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에 저장이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7D1A54C-CA67-454F-A4F7-628C880D2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290" y="2107889"/>
            <a:ext cx="7677150" cy="2124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</p:cNvCxnSpPr>
          <p:nvPr/>
        </p:nvCxnSpPr>
        <p:spPr>
          <a:xfrm flipH="1">
            <a:off x="9544050" y="2860181"/>
            <a:ext cx="959073" cy="773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266EBE-56FE-43E0-80F6-0DEE3324127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ED74EC9-E77B-4180-A0A5-D8DCC34BE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129" y="2672952"/>
            <a:ext cx="747387" cy="3550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38439D0-DC67-4057-B72F-0CCE9C8C1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215" y="2774638"/>
            <a:ext cx="2466975" cy="8382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6678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내정보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환경설정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알림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메시지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부재중 응답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부득이한 사정으로 일정 기간 동안 메일을 확인하지 못하는 경우 수신하는 메일들에 대해 부재중 응답 메일을 자동으로 발송하도록 제공하는 기능입니다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기능을 사용할지를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메일을 보낼 기간을 선택합니다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달력이 나타나게 되는데 이곳에서 원하는 날짜를 선택하여 주면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설정한 내용을 부재중 응답 메일의 끝에 서명을 포함시킬 지 여부를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메일의 내용을 입력합니다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272881-5098-4030-AA0C-D4CD4BDE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977" y="3509315"/>
            <a:ext cx="5185776" cy="2912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91597CB-957C-4F33-A1B5-AAE4482ED77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48477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메일전달 </a:t>
            </a:r>
            <a:r>
              <a:rPr lang="en-US" altLang="ko-KR" sz="1050" dirty="0"/>
              <a:t>(Forwarding)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메뉴는 자신에게 온 메일들을 특정 주소로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전달시키는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메일전달은 기본적으로 자신의 편지함에 복사본을 남기지 않습니다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만약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편지함에 복사본을 남기고 싶은 경우에는 전달옵션을 체크해 주어야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화면의 구성은 아래의 그림과 같이 되어 있으며 메일을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전달시킬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주소를 전달주소에 입력한 후 저장 버튼을 클릭합니다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21B5418-58B8-40C6-906C-B9F1FFC494D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684E1B7-2EFD-4937-AA56-A4885CB3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41" y="2470790"/>
            <a:ext cx="7715250" cy="2565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41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792656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삭제했을 때 폐기함으로 이동할 것인지 즉시 삭제할 것인지를 결정합니다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보낸 편지를 자동으로 송신함에 저장할 지 여부를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기능을 블랙리스트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반대 기능으로서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등록된 사용자와 조직도에 있는 사용자가 메일을 발송하는 경우에 메일 목록에서 메일 아이콘을 “초록색’ 으로 표시하여 눈에 쉽게 띌 수 있도록 제공하는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221AEF6-E5B7-4F06-8866-0952119A8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00" y="3466622"/>
            <a:ext cx="7219330" cy="1726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552057D-87F1-42E9-B0F4-ABADE9405A8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1027913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724076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받은편지함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보낸편지함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 메일들의 보관 일수를 결정하고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경과된 메일은 자동으로 삭제되도록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인코딩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작성시 기본으로 선택되는 인코딩을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기본적으로 우리나라에서는 한국어로 사용하지만 다른 외국에서 그룹웨어를 사용할 때는 기본 인코딩을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 UTF8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설정해 놓으면 메일을 작성시 기본 인코딩이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 UTF8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코드로 설정됩니다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47671A-1D58-4AF8-A591-4A067BB2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65" y="3249623"/>
            <a:ext cx="75438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0B055EF-233A-4FE6-8379-C618DBE7951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32354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92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첨부링크위치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첨부링크의 위치를 본문상단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본문하단 중에 한가지를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발송지연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설정한 시간만큼 지연되어 발송합니다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발송된 메일은 설정된 시간이 경과되기 전까지 송신함에서 예약대기 상태로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예약취소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발송취소가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표시메일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기본적인 메일주소 외에 다른 표시메일들을 추가할 수 있으며 이 중에서 기본값을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메일 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 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발송자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메일 주소의 기본값을 의미합니다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기본메일주소를 선택하면 자동 지정됩니다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4A03373-69EC-4F1B-9156-555EDA72072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E44A6AE-4BC7-4856-8EF6-C6A85447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36" y="3474518"/>
            <a:ext cx="6629400" cy="199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50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승인메일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사용환경을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부재설정 등을 설정하고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승인선지정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승인할 사람을 부서담당자와 개인별 승인선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지정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중에서 지정할 수 있습니다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승인메일에서 부재중일때 대리인을 사용하는지 여부를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설정의 사용기간을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대리인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부재중일때 승인메일을 대리할 수 있도록 대리인을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9D79216-1228-4E3A-AC36-F4C6A7239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527" y="2581038"/>
            <a:ext cx="7686675" cy="3867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911B701-1BA4-4B7D-8864-8677B83F3660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102113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 환경설정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 사용에 있어서 다양한 개인 사용 환경을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943D29-AD51-4FEA-8A5D-632E0F2C21A0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602720-38B7-44E4-9520-271EC726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46" y="1373287"/>
            <a:ext cx="7414438" cy="466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37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9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비밀번호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결재자가 결재문서를 ‘승인’ 또는 ‘반려</a:t>
            </a:r>
            <a:r>
              <a:rPr lang="en-US" altLang="ko-KR" sz="1050" dirty="0"/>
              <a:t>’</a:t>
            </a:r>
            <a:r>
              <a:rPr lang="ko-KR" altLang="en-US" sz="1050" dirty="0"/>
              <a:t> 처리 시에 사용할 결재비밀번호를 관리합니다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50" dirty="0"/>
              <a:t>  (</a:t>
            </a:r>
            <a:r>
              <a:rPr lang="ko-KR" altLang="en-US" sz="1050" dirty="0"/>
              <a:t>사용하지 </a:t>
            </a:r>
            <a:r>
              <a:rPr lang="ko-KR" altLang="en-US" sz="1050" dirty="0" err="1"/>
              <a:t>않음인경우</a:t>
            </a:r>
            <a:r>
              <a:rPr lang="ko-KR" altLang="en-US" sz="1050" dirty="0"/>
              <a:t> 승인</a:t>
            </a:r>
            <a:r>
              <a:rPr lang="en-US" altLang="ko-KR" sz="1050" dirty="0"/>
              <a:t>/</a:t>
            </a:r>
            <a:r>
              <a:rPr lang="ko-KR" altLang="en-US" sz="1050" dirty="0"/>
              <a:t>반려 처리시 비밀번호 입력없이 바로 처리 됩니다</a:t>
            </a:r>
            <a:r>
              <a:rPr lang="en-US" altLang="ko-KR" sz="1050" dirty="0"/>
              <a:t>.)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설정된 비밀번호는 그룹웨어 로그인 비밀번호와 별도로 지정되며 </a:t>
            </a:r>
            <a:r>
              <a:rPr lang="ko-KR" altLang="en-US" sz="1050" dirty="0" err="1"/>
              <a:t>분실시</a:t>
            </a:r>
            <a:r>
              <a:rPr lang="ko-KR" altLang="en-US" sz="1050" dirty="0"/>
              <a:t> 관리자에게 문의 바랍니다</a:t>
            </a:r>
            <a:r>
              <a:rPr lang="en-US" altLang="ko-KR" sz="105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C9CE868-5FBB-4D5F-B0AA-E991EEC866B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73B820F-BF37-49B6-9BAE-BB639FAE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46" y="1373288"/>
            <a:ext cx="7414438" cy="4676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A9EF601-1259-4FBC-A763-6C45F0C3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94" y="2268826"/>
            <a:ext cx="5848350" cy="233500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EBB1499-7ACE-468F-93F5-A2DDF7356E7C}"/>
              </a:ext>
            </a:extLst>
          </p:cNvPr>
          <p:cNvSpPr/>
          <p:nvPr/>
        </p:nvSpPr>
        <p:spPr>
          <a:xfrm>
            <a:off x="5456238" y="1898780"/>
            <a:ext cx="357187" cy="0"/>
          </a:xfrm>
          <a:custGeom>
            <a:avLst/>
            <a:gdLst>
              <a:gd name="connsiteX0" fmla="*/ 0 w 357187"/>
              <a:gd name="connsiteY0" fmla="*/ 0 h 0"/>
              <a:gd name="connsiteX1" fmla="*/ 357187 w 3571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87">
                <a:moveTo>
                  <a:pt x="0" y="0"/>
                </a:moveTo>
                <a:lnTo>
                  <a:pt x="357187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0ED08B81-2B2B-45E4-AF8C-0F44C7BCB9D9}"/>
              </a:ext>
            </a:extLst>
          </p:cNvPr>
          <p:cNvSpPr/>
          <p:nvPr/>
        </p:nvSpPr>
        <p:spPr>
          <a:xfrm>
            <a:off x="5429250" y="1900367"/>
            <a:ext cx="5880100" cy="355600"/>
          </a:xfrm>
          <a:custGeom>
            <a:avLst/>
            <a:gdLst>
              <a:gd name="connsiteX0" fmla="*/ 19050 w 5873750"/>
              <a:gd name="connsiteY0" fmla="*/ 0 h 355600"/>
              <a:gd name="connsiteX1" fmla="*/ 381000 w 5873750"/>
              <a:gd name="connsiteY1" fmla="*/ 0 h 355600"/>
              <a:gd name="connsiteX2" fmla="*/ 5873750 w 5873750"/>
              <a:gd name="connsiteY2" fmla="*/ 355600 h 355600"/>
              <a:gd name="connsiteX3" fmla="*/ 0 w 5873750"/>
              <a:gd name="connsiteY3" fmla="*/ 355600 h 355600"/>
              <a:gd name="connsiteX4" fmla="*/ 19050 w 5873750"/>
              <a:gd name="connsiteY4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3750" h="355600">
                <a:moveTo>
                  <a:pt x="19050" y="0"/>
                </a:moveTo>
                <a:lnTo>
                  <a:pt x="381000" y="0"/>
                </a:lnTo>
                <a:lnTo>
                  <a:pt x="5873750" y="355600"/>
                </a:lnTo>
                <a:lnTo>
                  <a:pt x="0" y="355600"/>
                </a:lnTo>
                <a:lnTo>
                  <a:pt x="1905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  <a:alpha val="20000"/>
                </a:schemeClr>
              </a:gs>
              <a:gs pos="100000">
                <a:schemeClr val="tx1">
                  <a:lumMod val="75000"/>
                  <a:lumOff val="25000"/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858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전자서명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결재에 사용할 사인이나 도장을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헤더에 표시됩니다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전자결재에서 사용할 자신의 사인이나 도장 등 서명을 설정할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카메라 아이콘을 클릭 시 파일을 업로드할 수 있습니다</a:t>
            </a:r>
            <a:r>
              <a:rPr lang="en-US" altLang="ko-KR" sz="11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47FBB20-A7E1-4973-ABCC-A8D3219B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65" y="2588603"/>
            <a:ext cx="7620000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7356B5-EA18-4844-907B-8AE21D57D215}"/>
              </a:ext>
            </a:extLst>
          </p:cNvPr>
          <p:cNvSpPr/>
          <p:nvPr/>
        </p:nvSpPr>
        <p:spPr>
          <a:xfrm>
            <a:off x="4345781" y="3145631"/>
            <a:ext cx="238125" cy="2381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0A94E0-6C58-40D4-B65B-B5FC9B6CD942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</p:spTree>
    <p:extLst>
      <p:ext uri="{BB962C8B-B14F-4D97-AF65-F5344CB8AC3E}">
        <p14:creationId xmlns:p14="http://schemas.microsoft.com/office/powerpoint/2010/main" val="188566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부재설정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 중 결재 처리 방식을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부재옵션을 선택할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결재자가 부재중인 경우 자신에게 온 결재문서를 처리하는 방식을 설정합니다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사용기간 </a:t>
            </a:r>
            <a:r>
              <a:rPr lang="en-US" altLang="ko-KR" sz="1100" dirty="0"/>
              <a:t>: </a:t>
            </a:r>
            <a:r>
              <a:rPr lang="ko-KR" altLang="en-US" sz="1100" dirty="0"/>
              <a:t>부재중 설정이 적용되는 기간을 설정합니다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대리인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자신에게 온 결재문서를 지정한 대리인이 결재를 하게 됩니다</a:t>
            </a:r>
            <a:r>
              <a:rPr lang="en-US" altLang="ko-KR" sz="1100" dirty="0"/>
              <a:t>.(</a:t>
            </a:r>
            <a:r>
              <a:rPr lang="ko-KR" altLang="en-US" sz="1100" dirty="0" err="1"/>
              <a:t>결재칸에</a:t>
            </a:r>
            <a:r>
              <a:rPr lang="ko-KR" altLang="en-US" sz="1100" dirty="0"/>
              <a:t> 대리인의 결재서명이 </a:t>
            </a:r>
            <a:r>
              <a:rPr lang="ko-KR" altLang="en-US" sz="1100" dirty="0" err="1"/>
              <a:t>들어감</a:t>
            </a:r>
            <a:r>
              <a:rPr lang="en-US" altLang="ko-KR" sz="11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자동승인 </a:t>
            </a:r>
            <a:r>
              <a:rPr lang="en-US" altLang="ko-KR" sz="1100" dirty="0"/>
              <a:t>: </a:t>
            </a:r>
            <a:r>
              <a:rPr lang="ko-KR" altLang="en-US" sz="1100" dirty="0"/>
              <a:t>본인 앞으로 오는 결재 문서는 ‘승인’ 처리를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부재사유를 입력하게 되면 결재자 의견으로 처리가 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자신에게 온 결재문서를 자신은 결재를 하지 않고 다음 결재자에게 자동으로 결재권이 넘어가도록 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이후 결재자들이 모두 결재를 하게 되면 이 결재문서를 최종 결재 완료가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이후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결재 처리함에서 해당 결재문서를 조회만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4DD53B4-C182-453E-89AC-44A8D52AB7A7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59E057E-0827-4C79-B196-8F86F247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29" y="3032696"/>
            <a:ext cx="7158372" cy="3251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28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BD3F72C-C7C8-4B2C-8754-980279E3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31" y="1464447"/>
            <a:ext cx="7236268" cy="4632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 환경 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정보 등 다양한 설정에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-&gt; ‘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정보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환경설정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클릭시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환결설정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관리를 할 수 있으며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메뉴를 통해서도 직접 접근이 가능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MY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0A31C8-D645-4726-B705-69DA41FB0354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E241C0C-E851-4536-A44A-EF2EE74FD771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MY/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C3459B9-E078-49DE-8116-A77998FF1DFA}"/>
              </a:ext>
            </a:extLst>
          </p:cNvPr>
          <p:cNvSpPr/>
          <p:nvPr/>
        </p:nvSpPr>
        <p:spPr>
          <a:xfrm>
            <a:off x="8937017" y="1586530"/>
            <a:ext cx="238125" cy="20335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256C58-1053-4BB3-A76D-2B5C7CF1DEAD}"/>
              </a:ext>
            </a:extLst>
          </p:cNvPr>
          <p:cNvSpPr/>
          <p:nvPr/>
        </p:nvSpPr>
        <p:spPr>
          <a:xfrm>
            <a:off x="3974943" y="2303956"/>
            <a:ext cx="553402" cy="20335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EB5D54F-E2E4-4CC0-BB7F-2617984925E1}"/>
              </a:ext>
            </a:extLst>
          </p:cNvPr>
          <p:cNvGrpSpPr/>
          <p:nvPr/>
        </p:nvGrpSpPr>
        <p:grpSpPr>
          <a:xfrm>
            <a:off x="3526571" y="4100866"/>
            <a:ext cx="2733675" cy="1176992"/>
            <a:chOff x="3526571" y="5570482"/>
            <a:chExt cx="2733675" cy="117699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243D8F9-C0CC-4948-89E9-6355D02FA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571" y="5573451"/>
              <a:ext cx="2733675" cy="1174023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4051DC3-F3BD-4464-A43B-BE94FDAF4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3126" y="5690846"/>
              <a:ext cx="890282" cy="412168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95FB6DB-F345-46EE-9A4E-9C4A2F61CC33}"/>
                </a:ext>
              </a:extLst>
            </p:cNvPr>
            <p:cNvSpPr/>
            <p:nvPr/>
          </p:nvSpPr>
          <p:spPr>
            <a:xfrm>
              <a:off x="3526571" y="5570482"/>
              <a:ext cx="2733675" cy="1176992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결재선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 사용할 다양한 결재선을 미리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추가</a:t>
            </a:r>
            <a:r>
              <a:rPr lang="en-US" altLang="ko-KR" sz="1100" dirty="0"/>
              <a:t>]</a:t>
            </a:r>
            <a:r>
              <a:rPr lang="ko-KR" altLang="en-US" sz="1100" dirty="0"/>
              <a:t>버튼을 통해서 다양한 개인의 결재선을 추가할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/>
              <a:t>결재선명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향후 쉽게 기억할 수 있는 적당한 </a:t>
            </a:r>
            <a:r>
              <a:rPr lang="ko-KR" altLang="en-US" sz="1100" dirty="0" err="1"/>
              <a:t>결재선명을</a:t>
            </a:r>
            <a:r>
              <a:rPr lang="ko-KR" altLang="en-US" sz="1100" dirty="0"/>
              <a:t> 입력합니다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분류 </a:t>
            </a:r>
            <a:r>
              <a:rPr lang="en-US" altLang="ko-KR" sz="1100" dirty="0"/>
              <a:t>: </a:t>
            </a:r>
            <a:r>
              <a:rPr lang="ko-KR" altLang="en-US" sz="1100" dirty="0"/>
              <a:t>적당한 결재선 분류를 지정하거나 새분류를 입력합니다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입력하지 않는 경우에 모두 ‘</a:t>
            </a:r>
            <a:r>
              <a:rPr lang="ko-KR" altLang="en-US" sz="1100" dirty="0" err="1"/>
              <a:t>미분류’로</a:t>
            </a:r>
            <a:r>
              <a:rPr lang="ko-KR" altLang="en-US" sz="1100" dirty="0"/>
              <a:t> 처리합니다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결재선 </a:t>
            </a:r>
            <a:r>
              <a:rPr lang="en-US" altLang="ko-KR" sz="1100" dirty="0"/>
              <a:t>: </a:t>
            </a:r>
            <a:r>
              <a:rPr lang="ko-KR" altLang="en-US" sz="1100" dirty="0"/>
              <a:t>결재선을 지정합니다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참조자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결재선의 참조자를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28B059D-E235-40E4-A69A-D72ABF10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765" y="3791952"/>
            <a:ext cx="7696200" cy="2552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32B7855-69B9-481C-8A26-D9149A8E0528}"/>
              </a:ext>
            </a:extLst>
          </p:cNvPr>
          <p:cNvCxnSpPr>
            <a:cxnSpLocks/>
          </p:cNvCxnSpPr>
          <p:nvPr/>
        </p:nvCxnSpPr>
        <p:spPr>
          <a:xfrm flipH="1">
            <a:off x="10020300" y="4586111"/>
            <a:ext cx="459964" cy="386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E351AB-03B9-4D82-A732-E86880137E6B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1EAB82C-175F-4F16-9624-898B454D4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129" y="2822195"/>
            <a:ext cx="4954823" cy="2738026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CBC9B57-C0D7-4976-9171-A969C9683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586" y="4398647"/>
            <a:ext cx="777974" cy="3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양식별</a:t>
            </a:r>
            <a:r>
              <a:rPr lang="ko-KR" altLang="en-US" sz="1050" dirty="0"/>
              <a:t> 결재선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b="0" i="0" dirty="0">
                <a:solidFill>
                  <a:srgbClr val="555555"/>
                </a:solidFill>
                <a:effectLst/>
                <a:latin typeface="AppleSDGothicNeo-Regular"/>
              </a:rPr>
              <a:t>양식별로 자주 사용하는 공용 결재선을 관리합니다</a:t>
            </a:r>
            <a:r>
              <a:rPr lang="en-US" altLang="ko-KR" sz="1050" b="0" i="0" dirty="0">
                <a:solidFill>
                  <a:srgbClr val="555555"/>
                </a:solidFill>
                <a:effectLst/>
                <a:latin typeface="AppleSDGothicNeo-Regular"/>
              </a:rPr>
              <a:t>.</a:t>
            </a:r>
            <a:br>
              <a:rPr lang="ko-KR" altLang="en-US" sz="1050" dirty="0"/>
            </a:br>
            <a:r>
              <a:rPr lang="ko-KR" altLang="en-US" sz="1050" b="0" i="0" dirty="0">
                <a:solidFill>
                  <a:srgbClr val="555555"/>
                </a:solidFill>
                <a:effectLst/>
                <a:latin typeface="AppleSDGothicNeo-Regular"/>
              </a:rPr>
              <a:t>기안 시 자동으로 표시됩니다</a:t>
            </a:r>
            <a:r>
              <a:rPr lang="en-US" altLang="ko-KR" sz="1050" b="0" i="0" dirty="0">
                <a:solidFill>
                  <a:srgbClr val="555555"/>
                </a:solidFill>
                <a:effectLst/>
                <a:latin typeface="AppleSDGothicNeo-Regular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양식별로 자주 사용하는 결재라인을 미리 저장하여 사용할 수 있도록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기능을 사용하기 위해서는 앞서의 ‘</a:t>
            </a:r>
            <a:r>
              <a:rPr lang="ko-KR" altLang="en-US" sz="1100" dirty="0" err="1"/>
              <a:t>결재선관리’에서</a:t>
            </a:r>
            <a:r>
              <a:rPr lang="ko-KR" altLang="en-US" sz="1100" dirty="0"/>
              <a:t> 다양한 결재선을 미리 설정해야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양식을 지정하고 우측의 </a:t>
            </a:r>
            <a:r>
              <a:rPr lang="en-US" altLang="ko-KR" sz="1100" dirty="0"/>
              <a:t>[</a:t>
            </a:r>
            <a:r>
              <a:rPr lang="ko-KR" altLang="en-US" sz="1100" dirty="0"/>
              <a:t>추가</a:t>
            </a:r>
            <a:r>
              <a:rPr lang="en-US" altLang="ko-KR" sz="1100" dirty="0"/>
              <a:t>]</a:t>
            </a:r>
            <a:r>
              <a:rPr lang="ko-KR" altLang="en-US" sz="1100" dirty="0"/>
              <a:t>버튼을 통해서 원하는 결재선을 미리 지정해줍니다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</a:t>
            </a:r>
            <a:r>
              <a:rPr lang="en-US" altLang="ko-KR" sz="1100" dirty="0"/>
              <a:t> </a:t>
            </a:r>
            <a:r>
              <a:rPr lang="ko-KR" altLang="en-US" sz="1100" dirty="0"/>
              <a:t>이렇게 설정을 하게 되면</a:t>
            </a:r>
            <a:r>
              <a:rPr lang="en-US" altLang="ko-KR" sz="1100" dirty="0"/>
              <a:t>, ‘</a:t>
            </a:r>
            <a:r>
              <a:rPr lang="ko-KR" altLang="en-US" sz="1100" dirty="0"/>
              <a:t>전자결재</a:t>
            </a:r>
            <a:r>
              <a:rPr lang="en-US" altLang="ko-KR" sz="1100" dirty="0"/>
              <a:t>/</a:t>
            </a:r>
            <a:r>
              <a:rPr lang="ko-KR" altLang="en-US" sz="1100" dirty="0" err="1"/>
              <a:t>기안작성’에서</a:t>
            </a:r>
            <a:r>
              <a:rPr lang="ko-KR" altLang="en-US" sz="1100" dirty="0"/>
              <a:t> 이 양식을 선택하는 경우 지정된 결재선까지 바로 제공이 되어 매번 결재선을 </a:t>
            </a:r>
            <a:r>
              <a:rPr lang="ko-KR" altLang="en-US" sz="1100" dirty="0" err="1"/>
              <a:t>기안문</a:t>
            </a:r>
            <a:r>
              <a:rPr lang="ko-KR" altLang="en-US" sz="1100" dirty="0"/>
              <a:t> 작성 시 지정해야 하는 번거로움을 줄일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E351AB-03B9-4D82-A732-E86880137E6B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2764E3-517B-4349-91EB-AD527151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405" y="2888108"/>
            <a:ext cx="7723700" cy="3435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4D2FAAB-E5C4-417B-B23E-5AEC1AFD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911" y="3297568"/>
            <a:ext cx="1768955" cy="3284168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B561045-3583-4B05-A535-AD5184D027F4}"/>
              </a:ext>
            </a:extLst>
          </p:cNvPr>
          <p:cNvCxnSpPr>
            <a:cxnSpLocks/>
          </p:cNvCxnSpPr>
          <p:nvPr/>
        </p:nvCxnSpPr>
        <p:spPr>
          <a:xfrm>
            <a:off x="10779162" y="3775934"/>
            <a:ext cx="0" cy="112706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A4B97A4B-20F7-4CF5-8894-863CC545E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353" y="4999989"/>
            <a:ext cx="3936465" cy="89598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965158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수신처관리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b="0" i="0" dirty="0">
                <a:solidFill>
                  <a:srgbClr val="555555"/>
                </a:solidFill>
                <a:effectLst/>
                <a:latin typeface="AppleSDGothicNeo-Regular"/>
              </a:rPr>
              <a:t>결재문서를 수신할 그룹을 설정합니다</a:t>
            </a:r>
            <a:r>
              <a:rPr lang="en-US" altLang="ko-KR" sz="1050" b="0" i="0" dirty="0">
                <a:solidFill>
                  <a:srgbClr val="555555"/>
                </a:solidFill>
                <a:effectLst/>
                <a:latin typeface="AppleSDGothicNeo-Regular"/>
              </a:rPr>
              <a:t>.</a:t>
            </a:r>
            <a:br>
              <a:rPr lang="ko-KR" altLang="en-US" sz="1050" dirty="0"/>
            </a:br>
            <a:r>
              <a:rPr lang="ko-KR" altLang="en-US" sz="1050" b="0" i="0" dirty="0">
                <a:solidFill>
                  <a:srgbClr val="555555"/>
                </a:solidFill>
                <a:effectLst/>
                <a:latin typeface="AppleSDGothicNeo-Regular"/>
              </a:rPr>
              <a:t>편리하게 문서를 유통시킬 수 있습니다</a:t>
            </a:r>
            <a:r>
              <a:rPr lang="en-US" altLang="ko-KR" sz="1050" b="0" i="0" dirty="0">
                <a:solidFill>
                  <a:srgbClr val="555555"/>
                </a:solidFill>
                <a:effectLst/>
                <a:latin typeface="AppleSDGothicNeo-Regular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양식별로 자주 사용하는 결재라인을 미리 저장하여 사용할 수 있도록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기능을 사용하기 위해서는 앞서의 ‘</a:t>
            </a:r>
            <a:r>
              <a:rPr lang="ko-KR" altLang="en-US" sz="1100" dirty="0" err="1"/>
              <a:t>결재선관리’에서</a:t>
            </a:r>
            <a:r>
              <a:rPr lang="ko-KR" altLang="en-US" sz="1100" dirty="0"/>
              <a:t> 다양한 결재선을 미리 설정해야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양식을 지정하고 우측의 </a:t>
            </a:r>
            <a:r>
              <a:rPr lang="en-US" altLang="ko-KR" sz="1100" dirty="0"/>
              <a:t>[</a:t>
            </a:r>
            <a:r>
              <a:rPr lang="ko-KR" altLang="en-US" sz="1100" dirty="0"/>
              <a:t>추가</a:t>
            </a:r>
            <a:r>
              <a:rPr lang="en-US" altLang="ko-KR" sz="1100" dirty="0"/>
              <a:t>]</a:t>
            </a:r>
            <a:r>
              <a:rPr lang="ko-KR" altLang="en-US" sz="1100" dirty="0"/>
              <a:t>버튼을 통해서 원하는 결재선을 미리 지정해줍니다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</a:t>
            </a:r>
            <a:r>
              <a:rPr lang="en-US" altLang="ko-KR" sz="1100" dirty="0"/>
              <a:t> </a:t>
            </a:r>
            <a:r>
              <a:rPr lang="ko-KR" altLang="en-US" sz="1100" dirty="0"/>
              <a:t>이렇게 설정을 하게 되면</a:t>
            </a:r>
            <a:r>
              <a:rPr lang="en-US" altLang="ko-KR" sz="1100" dirty="0"/>
              <a:t>, ‘</a:t>
            </a:r>
            <a:r>
              <a:rPr lang="ko-KR" altLang="en-US" sz="1100" dirty="0"/>
              <a:t>전자결재</a:t>
            </a:r>
            <a:r>
              <a:rPr lang="en-US" altLang="ko-KR" sz="1100" dirty="0"/>
              <a:t>/</a:t>
            </a:r>
            <a:r>
              <a:rPr lang="ko-KR" altLang="en-US" sz="1100" dirty="0" err="1"/>
              <a:t>기안작성’에서</a:t>
            </a:r>
            <a:r>
              <a:rPr lang="ko-KR" altLang="en-US" sz="1100" dirty="0"/>
              <a:t> 이 양식을 선택하는 경우 지정된 결재선까지 바로 제공이 되어 매번 결재선을 </a:t>
            </a:r>
            <a:r>
              <a:rPr lang="ko-KR" altLang="en-US" sz="1100" dirty="0" err="1"/>
              <a:t>기안문</a:t>
            </a:r>
            <a:r>
              <a:rPr lang="ko-KR" altLang="en-US" sz="1100" dirty="0"/>
              <a:t> 작성 시 지정해야 하는 번거로움을 줄일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E351AB-03B9-4D82-A732-E86880137E6B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49DECA-B162-48E1-94C2-96805353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099" y="2997802"/>
            <a:ext cx="7723700" cy="2088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B561045-3583-4B05-A535-AD5184D027F4}"/>
              </a:ext>
            </a:extLst>
          </p:cNvPr>
          <p:cNvCxnSpPr>
            <a:cxnSpLocks/>
          </p:cNvCxnSpPr>
          <p:nvPr/>
        </p:nvCxnSpPr>
        <p:spPr>
          <a:xfrm>
            <a:off x="10746886" y="3969695"/>
            <a:ext cx="0" cy="52781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75FCB81E-732C-4621-998A-29497ED91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514" y="4604312"/>
            <a:ext cx="4352789" cy="143836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13037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알림설정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050" dirty="0"/>
              <a:t>[</a:t>
            </a:r>
            <a:r>
              <a:rPr lang="ko-KR" altLang="en-US" sz="1050" dirty="0" err="1"/>
              <a:t>알림설정</a:t>
            </a:r>
            <a:r>
              <a:rPr lang="en-US" altLang="ko-KR" sz="1050" dirty="0"/>
              <a:t>]</a:t>
            </a:r>
            <a:r>
              <a:rPr lang="ko-KR" altLang="en-US" sz="1050" dirty="0"/>
              <a:t>에 대한 관리 기능을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업무알림</a:t>
            </a:r>
            <a:r>
              <a:rPr lang="en-US" altLang="ko-KR" sz="1100" dirty="0"/>
              <a:t>, </a:t>
            </a:r>
            <a:r>
              <a:rPr lang="ko-KR" altLang="en-US" sz="1100" dirty="0"/>
              <a:t>결재</a:t>
            </a:r>
            <a:r>
              <a:rPr lang="en-US" altLang="ko-KR" sz="1100" dirty="0"/>
              <a:t>, </a:t>
            </a:r>
            <a:r>
              <a:rPr lang="ko-KR" altLang="en-US" sz="1100" dirty="0"/>
              <a:t>사내메일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자원예약</a:t>
            </a:r>
            <a:r>
              <a:rPr lang="en-US" altLang="ko-KR" sz="1100" dirty="0"/>
              <a:t>, </a:t>
            </a:r>
            <a:r>
              <a:rPr lang="ko-KR" altLang="en-US" sz="1100" dirty="0"/>
              <a:t>메시지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자동삭제 설정에 체크해 놓으시면 </a:t>
            </a:r>
            <a:r>
              <a:rPr lang="en-US" altLang="ko-KR" sz="1100" dirty="0"/>
              <a:t>App, G-Talk</a:t>
            </a:r>
            <a:r>
              <a:rPr lang="ko-KR" altLang="en-US" sz="1100" dirty="0"/>
              <a:t>에서 알림으로 받아볼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A8ADFAA-BF78-495B-B8DF-3B8A0E03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184" y="1260961"/>
            <a:ext cx="4195482" cy="5158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6DD0B4A-8F60-47CB-BCED-A8A1FBB44319}"/>
              </a:ext>
            </a:extLst>
          </p:cNvPr>
          <p:cNvCxnSpPr>
            <a:cxnSpLocks/>
          </p:cNvCxnSpPr>
          <p:nvPr/>
        </p:nvCxnSpPr>
        <p:spPr>
          <a:xfrm>
            <a:off x="6175758" y="4991548"/>
            <a:ext cx="828675" cy="0"/>
          </a:xfrm>
          <a:prstGeom prst="straightConnector1">
            <a:avLst/>
          </a:prstGeom>
          <a:ln w="25400" cmpd="sng">
            <a:solidFill>
              <a:schemeClr val="accent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C985DC1-47F3-43F4-AEAA-AFF01FF58659}"/>
              </a:ext>
            </a:extLst>
          </p:cNvPr>
          <p:cNvSpPr/>
          <p:nvPr/>
        </p:nvSpPr>
        <p:spPr>
          <a:xfrm>
            <a:off x="6035264" y="4899871"/>
            <a:ext cx="140494" cy="159543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63E2B6-4CBE-455B-BA07-20976A015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720" y="3528509"/>
            <a:ext cx="3909230" cy="167066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31975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통합검색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화면의 왼쪽 하단의 검색아이콘을 선택하여 검색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대상을 선택하면 그에 맞는 게시물 및 내용이 검색됩니다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통합검색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B055EF-233A-4FE6-8379-C618DBE7951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통합검색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394261-BE16-4EB5-9DBF-592BA790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739" y="1365976"/>
            <a:ext cx="7110252" cy="4966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476BDB1-F8F5-4F59-9A9A-E0EE41809605}"/>
              </a:ext>
            </a:extLst>
          </p:cNvPr>
          <p:cNvSpPr/>
          <p:nvPr/>
        </p:nvSpPr>
        <p:spPr>
          <a:xfrm>
            <a:off x="5967413" y="2722245"/>
            <a:ext cx="2818447" cy="198691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7AC1AD7-FA32-489A-B79D-9C11E60B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64" y="1953271"/>
            <a:ext cx="617880" cy="26889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41AD909-530C-477F-ADA1-30EDC41C4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201" y="5549586"/>
            <a:ext cx="769267" cy="9683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8DD506F-F996-4FCB-AE61-553511D98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895" y="5839545"/>
            <a:ext cx="769267" cy="9683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3AE3493-CB39-4933-9D8B-AF3F226C6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945" y="5726036"/>
            <a:ext cx="704973" cy="114483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9D90145-5696-46A6-B5F2-244864AF0EFF}"/>
              </a:ext>
            </a:extLst>
          </p:cNvPr>
          <p:cNvSpPr/>
          <p:nvPr/>
        </p:nvSpPr>
        <p:spPr>
          <a:xfrm>
            <a:off x="9632156" y="5443003"/>
            <a:ext cx="1047750" cy="398203"/>
          </a:xfrm>
          <a:prstGeom prst="round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0131458-69FF-4773-9C72-D0ED26ED4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895" y="5549586"/>
            <a:ext cx="769267" cy="9683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C6FD756-1AEE-4ABC-ACE2-BA990CC88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4803" y="5419224"/>
            <a:ext cx="1645566" cy="12189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E3EBDA4-D073-4146-A90F-1A2F3CBC3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4485" y="5991225"/>
            <a:ext cx="1911826" cy="13480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1B7D41E-F91C-4E0F-85E3-874B1D670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081" y="3822075"/>
            <a:ext cx="1850852" cy="1029325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720C982-FA86-43F3-960B-B99B1A46D5F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103005" y="4786313"/>
            <a:ext cx="1797733" cy="1374149"/>
          </a:xfrm>
          <a:prstGeom prst="straightConnector1">
            <a:avLst/>
          </a:prstGeom>
          <a:ln w="25400" cmpd="sng">
            <a:solidFill>
              <a:schemeClr val="accent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7ED7C0-992D-4F73-BAC6-222AEF848941}"/>
              </a:ext>
            </a:extLst>
          </p:cNvPr>
          <p:cNvSpPr/>
          <p:nvPr/>
        </p:nvSpPr>
        <p:spPr>
          <a:xfrm>
            <a:off x="4026917" y="6160462"/>
            <a:ext cx="152176" cy="15937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70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215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개인정보 관리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누르면 개인정보를 변경 하기 전 개인정보의 정보보안을 위해 그룹웨어 비밀번호 입력란이 나타납니다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비밀번호를 입력하시면 개인정보를 더 자세히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내정보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4A65C466-2F09-49D5-9FA2-93A8B4E6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31" y="1464447"/>
            <a:ext cx="7236268" cy="4632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AFC1019D-EC2D-4274-BDCB-C72C26E3D787}"/>
              </a:ext>
            </a:extLst>
          </p:cNvPr>
          <p:cNvSpPr/>
          <p:nvPr/>
        </p:nvSpPr>
        <p:spPr>
          <a:xfrm>
            <a:off x="8937017" y="1586530"/>
            <a:ext cx="238125" cy="20335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74B27C-A606-4F3D-9335-3C703E779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66" y="2444807"/>
            <a:ext cx="4325099" cy="3413067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98DB5253-4D5A-4840-8148-43EC84D9CF2D}"/>
              </a:ext>
            </a:extLst>
          </p:cNvPr>
          <p:cNvSpPr/>
          <p:nvPr/>
        </p:nvSpPr>
        <p:spPr>
          <a:xfrm>
            <a:off x="3974943" y="2303956"/>
            <a:ext cx="553402" cy="20335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73C1E0A-28A0-473F-8FDA-470AA1E42FC9}"/>
              </a:ext>
            </a:extLst>
          </p:cNvPr>
          <p:cNvSpPr/>
          <p:nvPr/>
        </p:nvSpPr>
        <p:spPr>
          <a:xfrm>
            <a:off x="5761423" y="3251793"/>
            <a:ext cx="1480752" cy="20335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3BC60AC-EB0E-48F8-8946-DEE2E2BF8EE5}"/>
              </a:ext>
            </a:extLst>
          </p:cNvPr>
          <p:cNvCxnSpPr>
            <a:cxnSpLocks/>
          </p:cNvCxnSpPr>
          <p:nvPr/>
        </p:nvCxnSpPr>
        <p:spPr>
          <a:xfrm flipV="1">
            <a:off x="7096125" y="2600326"/>
            <a:ext cx="150019" cy="65146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30AC08E-7D13-4703-91BF-B00412283B5A}"/>
              </a:ext>
            </a:extLst>
          </p:cNvPr>
          <p:cNvGrpSpPr/>
          <p:nvPr/>
        </p:nvGrpSpPr>
        <p:grpSpPr>
          <a:xfrm>
            <a:off x="3526571" y="4100866"/>
            <a:ext cx="2733675" cy="1176992"/>
            <a:chOff x="3526571" y="5570482"/>
            <a:chExt cx="2733675" cy="1176992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A2044A6D-1EA5-4EC9-82DA-164573BB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6571" y="5573451"/>
              <a:ext cx="2733675" cy="1174023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6960B62C-8694-4C2E-A29D-CBC53CD6C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3126" y="5690846"/>
              <a:ext cx="890282" cy="412168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EA250E9-157B-490C-8471-B80D97222C8D}"/>
                </a:ext>
              </a:extLst>
            </p:cNvPr>
            <p:cNvSpPr/>
            <p:nvPr/>
          </p:nvSpPr>
          <p:spPr>
            <a:xfrm>
              <a:off x="3526571" y="5570482"/>
              <a:ext cx="2733675" cy="1176992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383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7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메뉴위치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자동로그아웃으로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메뉴의 위치를 기본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가지로 위치를 결정을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4C937C6-A604-4B3F-BF26-ACA24F5160C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FB5661-DD1E-4D20-B901-07B94A80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47" y="1366735"/>
            <a:ext cx="7414438" cy="465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173369-AE98-4058-82AD-1893084E33CA}"/>
              </a:ext>
            </a:extLst>
          </p:cNvPr>
          <p:cNvSpPr txBox="1"/>
          <p:nvPr/>
        </p:nvSpPr>
        <p:spPr>
          <a:xfrm>
            <a:off x="4345577" y="3086803"/>
            <a:ext cx="3454931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BB474-C45B-41D7-B38F-80768062DCDA}"/>
              </a:ext>
            </a:extLst>
          </p:cNvPr>
          <p:cNvSpPr txBox="1"/>
          <p:nvPr/>
        </p:nvSpPr>
        <p:spPr>
          <a:xfrm>
            <a:off x="7988485" y="3086803"/>
            <a:ext cx="3454931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F9B41761-80B0-4FDC-9902-93E6320D1C14}"/>
              </a:ext>
            </a:extLst>
          </p:cNvPr>
          <p:cNvSpPr/>
          <p:nvPr/>
        </p:nvSpPr>
        <p:spPr>
          <a:xfrm>
            <a:off x="3940969" y="2431476"/>
            <a:ext cx="7932002" cy="1100164"/>
          </a:xfrm>
          <a:custGeom>
            <a:avLst/>
            <a:gdLst>
              <a:gd name="connsiteX0" fmla="*/ 1104900 w 7117080"/>
              <a:gd name="connsiteY0" fmla="*/ 0 h 1051560"/>
              <a:gd name="connsiteX1" fmla="*/ 2750820 w 7117080"/>
              <a:gd name="connsiteY1" fmla="*/ 0 h 1051560"/>
              <a:gd name="connsiteX2" fmla="*/ 7117080 w 7117080"/>
              <a:gd name="connsiteY2" fmla="*/ 1051560 h 1051560"/>
              <a:gd name="connsiteX3" fmla="*/ 0 w 7117080"/>
              <a:gd name="connsiteY3" fmla="*/ 1051560 h 1051560"/>
              <a:gd name="connsiteX4" fmla="*/ 1104900 w 7117080"/>
              <a:gd name="connsiteY4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7080" h="1051560">
                <a:moveTo>
                  <a:pt x="1104900" y="0"/>
                </a:moveTo>
                <a:lnTo>
                  <a:pt x="2750820" y="0"/>
                </a:lnTo>
                <a:lnTo>
                  <a:pt x="7117080" y="1051560"/>
                </a:lnTo>
                <a:lnTo>
                  <a:pt x="0" y="1051560"/>
                </a:lnTo>
                <a:lnTo>
                  <a:pt x="110490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  <a:alpha val="20000"/>
                </a:schemeClr>
              </a:gs>
              <a:gs pos="100000">
                <a:schemeClr val="tx1">
                  <a:lumMod val="75000"/>
                  <a:lumOff val="25000"/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17E3A61-557F-4134-B02D-24F8FFAF1BE4}"/>
              </a:ext>
            </a:extLst>
          </p:cNvPr>
          <p:cNvSpPr/>
          <p:nvPr/>
        </p:nvSpPr>
        <p:spPr>
          <a:xfrm>
            <a:off x="4598828" y="1885516"/>
            <a:ext cx="656591" cy="22189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B208D45-131C-4956-8D77-0610D76261DF}"/>
              </a:ext>
            </a:extLst>
          </p:cNvPr>
          <p:cNvGrpSpPr/>
          <p:nvPr/>
        </p:nvGrpSpPr>
        <p:grpSpPr>
          <a:xfrm>
            <a:off x="3940970" y="3531640"/>
            <a:ext cx="3856040" cy="2150856"/>
            <a:chOff x="3940969" y="4121575"/>
            <a:chExt cx="3856040" cy="215085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5DF0C93D-4EC7-4ED1-9FE6-0CDEEB1EA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0969" y="4121575"/>
              <a:ext cx="3856040" cy="2150856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8A93506-692A-4335-AF1C-CB3C75267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2809" y="5086357"/>
              <a:ext cx="741115" cy="489459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88376922-7F79-4297-806A-08132840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1574" y="5076833"/>
              <a:ext cx="928267" cy="50371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8DAB73B3-BB07-4BA2-ADFB-F8028715A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655" y="5737225"/>
              <a:ext cx="887611" cy="450850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0AD4B331-2373-4847-A629-D8FBBC9AA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5147" y="5738523"/>
              <a:ext cx="859498" cy="453492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21CB1407-4319-4843-9334-29F4CD8AD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22838" y="5746337"/>
              <a:ext cx="880508" cy="444913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707452A-CE32-4A47-8CDF-FF6DD9EB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01512" y="4362046"/>
              <a:ext cx="253819" cy="107753"/>
            </a:xfrm>
            <a:prstGeom prst="rect">
              <a:avLst/>
            </a:prstGeom>
          </p:spPr>
        </p:pic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AF2A72D-EAC5-432B-B175-B63E4081A263}"/>
              </a:ext>
            </a:extLst>
          </p:cNvPr>
          <p:cNvSpPr/>
          <p:nvPr/>
        </p:nvSpPr>
        <p:spPr>
          <a:xfrm>
            <a:off x="4518210" y="3550614"/>
            <a:ext cx="1911165" cy="1498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E84352C-1617-47E8-973B-CA01F5A8E3FC}"/>
              </a:ext>
            </a:extLst>
          </p:cNvPr>
          <p:cNvSpPr/>
          <p:nvPr/>
        </p:nvSpPr>
        <p:spPr>
          <a:xfrm>
            <a:off x="3927660" y="3519488"/>
            <a:ext cx="3868554" cy="22098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1E57757-41A3-42C4-B186-B9A5D9E88AF9}"/>
              </a:ext>
            </a:extLst>
          </p:cNvPr>
          <p:cNvGrpSpPr/>
          <p:nvPr/>
        </p:nvGrpSpPr>
        <p:grpSpPr>
          <a:xfrm>
            <a:off x="7878366" y="3525055"/>
            <a:ext cx="3994605" cy="2197648"/>
            <a:chOff x="7878366" y="3525055"/>
            <a:chExt cx="3994605" cy="2197648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63B0C577-D3D9-4E09-BBBA-8EC7FA3EA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78366" y="3525055"/>
              <a:ext cx="3994605" cy="2197648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C45D0BAA-211C-400E-B328-CA95978F2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2585" y="4330733"/>
              <a:ext cx="741115" cy="489459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471152A-B6D7-4E67-B48B-52E94C40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1350" y="4321209"/>
              <a:ext cx="928267" cy="503711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23E8946C-7652-4516-B0A6-2D39734C5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9296" y="4990041"/>
              <a:ext cx="949554" cy="482313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BAC1FEF3-6CAE-4F89-8CBE-77321F95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1117" y="4999566"/>
              <a:ext cx="904634" cy="477307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8F53143B-2BD5-4CE3-AEBD-3082AC39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40899" y="5004329"/>
              <a:ext cx="916346" cy="463022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A35DAAE4-CC36-41F3-8DFA-B4B8B698E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1288" y="3606422"/>
              <a:ext cx="253819" cy="107753"/>
            </a:xfrm>
            <a:prstGeom prst="rect">
              <a:avLst/>
            </a:prstGeom>
          </p:spPr>
        </p:pic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7755AFA-D968-477B-A641-25C34818CD7A}"/>
              </a:ext>
            </a:extLst>
          </p:cNvPr>
          <p:cNvSpPr/>
          <p:nvPr/>
        </p:nvSpPr>
        <p:spPr>
          <a:xfrm>
            <a:off x="7876566" y="3521869"/>
            <a:ext cx="129197" cy="212169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B0E0A29-C4CC-4805-B497-7038B12DEF8F}"/>
              </a:ext>
            </a:extLst>
          </p:cNvPr>
          <p:cNvSpPr/>
          <p:nvPr/>
        </p:nvSpPr>
        <p:spPr>
          <a:xfrm>
            <a:off x="7876565" y="3517351"/>
            <a:ext cx="3998205" cy="22098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97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메뉴위치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메인화면에서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바로 결재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오늘할일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 작성이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근태의 출근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퇴근이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오늘 일정상자에서 오늘일정과 오늘자원상태를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4C937C6-A604-4B3F-BF26-ACA24F5160C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메인화면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6145657-65E7-4B40-8187-A8FC7F30C726}"/>
              </a:ext>
            </a:extLst>
          </p:cNvPr>
          <p:cNvGrpSpPr/>
          <p:nvPr/>
        </p:nvGrpSpPr>
        <p:grpSpPr>
          <a:xfrm>
            <a:off x="3671554" y="1366735"/>
            <a:ext cx="7634622" cy="4308934"/>
            <a:chOff x="3671554" y="1366735"/>
            <a:chExt cx="7634622" cy="430893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C782986-C53E-4860-B436-D2D2CF178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1554" y="1366735"/>
              <a:ext cx="7634622" cy="43089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3CF51F1F-1226-469B-BDBB-1B735DD20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7772" y="3373633"/>
              <a:ext cx="681676" cy="98162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4313B9B4-3957-447A-A827-BA3D7474B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0550" y="1828825"/>
              <a:ext cx="483536" cy="221432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05DA163A-84AA-4EA5-9C03-D08164D32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6064" y="3441794"/>
              <a:ext cx="153711" cy="57093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604C15A5-2AE5-41E3-806D-ACD512B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6064" y="4729561"/>
              <a:ext cx="153711" cy="57093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ECF196A8-C1A8-4F10-99AA-827B99AC2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6064" y="4959858"/>
              <a:ext cx="153711" cy="57093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E220BC6B-1A9F-4844-A169-199373B7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6064" y="5187774"/>
              <a:ext cx="153711" cy="57093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DDC4CFFD-53CD-467F-9009-288204EC2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6064" y="5422833"/>
              <a:ext cx="153711" cy="57093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320504F7-00B5-45F6-A0E6-B92FEA57C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80783" y="1779286"/>
              <a:ext cx="1877767" cy="1146476"/>
            </a:xfrm>
            <a:prstGeom prst="rect">
              <a:avLst/>
            </a:prstGeom>
          </p:spPr>
        </p:pic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6F46B8BD-8F19-4D94-B2D3-F796D54E0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116" y="4571886"/>
            <a:ext cx="1837955" cy="93356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7F8EFCB-FF45-4093-9AFF-9E1415761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546" y="3315812"/>
            <a:ext cx="3245170" cy="175906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694FEC72-C531-436A-9D7D-56BA7D4BE187}"/>
              </a:ext>
            </a:extLst>
          </p:cNvPr>
          <p:cNvSpPr/>
          <p:nvPr/>
        </p:nvSpPr>
        <p:spPr>
          <a:xfrm>
            <a:off x="6444456" y="2770981"/>
            <a:ext cx="159542" cy="1547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8F3CB5-0DB4-4274-AA50-058CCC316A8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524227" y="2925762"/>
            <a:ext cx="0" cy="28861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16887550-D9A5-468D-AF8D-2357B7721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6579" y="4390536"/>
            <a:ext cx="2485959" cy="172668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8B1F0FC1-1160-45BA-A374-0A8E18415D27}"/>
              </a:ext>
            </a:extLst>
          </p:cNvPr>
          <p:cNvSpPr/>
          <p:nvPr/>
        </p:nvSpPr>
        <p:spPr>
          <a:xfrm>
            <a:off x="7436579" y="2770981"/>
            <a:ext cx="159542" cy="1547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2E2668B-C826-46D9-ACB8-0FEB7946F995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7516350" y="2925762"/>
            <a:ext cx="0" cy="135969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5623081-0A7A-4D0A-8D37-F485B0BA8FCA}"/>
              </a:ext>
            </a:extLst>
          </p:cNvPr>
          <p:cNvSpPr/>
          <p:nvPr/>
        </p:nvSpPr>
        <p:spPr>
          <a:xfrm>
            <a:off x="4314826" y="2474915"/>
            <a:ext cx="323850" cy="1571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2E5E667-94ED-4321-9815-7CB36FF714BF}"/>
              </a:ext>
            </a:extLst>
          </p:cNvPr>
          <p:cNvGrpSpPr/>
          <p:nvPr/>
        </p:nvGrpSpPr>
        <p:grpSpPr>
          <a:xfrm>
            <a:off x="3756351" y="3692097"/>
            <a:ext cx="2087930" cy="950117"/>
            <a:chOff x="3860005" y="4452939"/>
            <a:chExt cx="2087930" cy="950117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90E0590A-7F90-4DE4-9C45-807BA851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66310" y="4457491"/>
              <a:ext cx="2081213" cy="76200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4CB1B46-2F4B-43AC-A5A3-9877BFF21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65898" y="4635125"/>
              <a:ext cx="2081625" cy="767931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3F2D05E-D33F-4B1F-A9BA-60CE1471777C}"/>
                </a:ext>
              </a:extLst>
            </p:cNvPr>
            <p:cNvSpPr/>
            <p:nvPr/>
          </p:nvSpPr>
          <p:spPr>
            <a:xfrm>
              <a:off x="3860005" y="4452939"/>
              <a:ext cx="2087930" cy="950117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CE18F11E-9FE7-4645-A37F-945E612278A7}"/>
              </a:ext>
            </a:extLst>
          </p:cNvPr>
          <p:cNvCxnSpPr>
            <a:cxnSpLocks/>
          </p:cNvCxnSpPr>
          <p:nvPr/>
        </p:nvCxnSpPr>
        <p:spPr>
          <a:xfrm>
            <a:off x="4489452" y="2632075"/>
            <a:ext cx="0" cy="97353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0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502942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397980"/>
            <a:ext cx="541972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메뉴의 목록 페이지에서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페이지당 제공되는 리스트 숫자를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표시목록 수가 많아 질수록 그룹웨어 속도가 늦어질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메뉴위치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자동로그아웃으로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메뉴의 위치를 기본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가지로 위치를 결정을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167BA87-EAB4-4C43-9464-E11AB3DA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523" y="6062353"/>
            <a:ext cx="2514600" cy="561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80CFBDF-DDBA-453E-8ABC-6F931F0E7E9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D7F1B-6DE0-4ABF-9C1F-927914909AB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언어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7C628-3F98-472E-97FD-6B1081304FD4}"/>
              </a:ext>
            </a:extLst>
          </p:cNvPr>
          <p:cNvSpPr txBox="1"/>
          <p:nvPr/>
        </p:nvSpPr>
        <p:spPr>
          <a:xfrm>
            <a:off x="3135184" y="540831"/>
            <a:ext cx="6529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선택 및 언어를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262FA8-8B27-4304-9842-8CC0828D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966520"/>
            <a:ext cx="1876223" cy="1352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D05E05-5E77-48E3-891E-328A7D475FDC}"/>
              </a:ext>
            </a:extLst>
          </p:cNvPr>
          <p:cNvSpPr txBox="1"/>
          <p:nvPr/>
        </p:nvSpPr>
        <p:spPr>
          <a:xfrm>
            <a:off x="3135184" y="241515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E63368-362D-4DAE-B10E-D0B72FA4A312}"/>
              </a:ext>
            </a:extLst>
          </p:cNvPr>
          <p:cNvSpPr txBox="1"/>
          <p:nvPr/>
        </p:nvSpPr>
        <p:spPr>
          <a:xfrm>
            <a:off x="3135183" y="2783708"/>
            <a:ext cx="541972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작성시 또는 조회 시 첨부 부분의 펼침 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3E159DB-F615-4EE0-890F-CC74E13B9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2" y="3217194"/>
            <a:ext cx="222885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802ADD6-C8C6-4CBC-B32C-4DA62B719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225" y="3257593"/>
            <a:ext cx="2333625" cy="352425"/>
          </a:xfrm>
          <a:prstGeom prst="rect">
            <a:avLst/>
          </a:prstGeo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6D91D50-E27E-48D1-96C8-932F62EDD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462" y="3918498"/>
            <a:ext cx="2343150" cy="495300"/>
          </a:xfrm>
          <a:prstGeom prst="rect">
            <a:avLst/>
          </a:prstGeom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BE23279-CC6E-422A-B640-2E65D679B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2239" y="3255593"/>
            <a:ext cx="2489835" cy="358535"/>
          </a:xfrm>
          <a:prstGeom prst="rect">
            <a:avLst/>
          </a:prstGeo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2A812B6-5AB4-4313-93C7-D7AA466A8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2749" y="3918497"/>
            <a:ext cx="3676016" cy="939959"/>
          </a:xfrm>
          <a:prstGeom prst="rect">
            <a:avLst/>
          </a:prstGeom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33E14981-50F0-438D-BB61-FC7917D4961A}"/>
              </a:ext>
            </a:extLst>
          </p:cNvPr>
          <p:cNvSpPr/>
          <p:nvPr/>
        </p:nvSpPr>
        <p:spPr>
          <a:xfrm>
            <a:off x="4054623" y="3378974"/>
            <a:ext cx="517377" cy="2405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EF3F2F0-3761-4A3D-9DA2-9DEBA1A88989}"/>
              </a:ext>
            </a:extLst>
          </p:cNvPr>
          <p:cNvSpPr/>
          <p:nvPr/>
        </p:nvSpPr>
        <p:spPr>
          <a:xfrm>
            <a:off x="4574687" y="3378974"/>
            <a:ext cx="633107" cy="2405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7A713154-F81D-4071-9A4C-004D3674914B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4971112" y="2636600"/>
            <a:ext cx="84575" cy="1400174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5FA97EB9-E140-4B91-A12C-4DBE569EC70F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5097467" y="3413273"/>
            <a:ext cx="409790" cy="822243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3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471549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084046"/>
            <a:ext cx="8586918" cy="115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Web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ActiveX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 중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ActiveX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IE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접속한 경우에 한해서만 적용됩니다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방식 설정에 따라 각 기능별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그룹웨어 내에 모든 글을 작성하는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곳의 편집기가 해당 선택한 방식으로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(*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Web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 설정되어 있습니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메뉴위치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자동로그아웃으로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메뉴의 위치를 기본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가지로 위치를 결정을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58520-C27A-4B77-997A-EF20AC5EC98D}"/>
              </a:ext>
            </a:extLst>
          </p:cNvPr>
          <p:cNvSpPr txBox="1"/>
          <p:nvPr/>
        </p:nvSpPr>
        <p:spPr>
          <a:xfrm>
            <a:off x="3135185" y="316232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08E2DF-6B61-4724-A9E0-F141797CFF59}"/>
              </a:ext>
            </a:extLst>
          </p:cNvPr>
          <p:cNvSpPr txBox="1"/>
          <p:nvPr/>
        </p:nvSpPr>
        <p:spPr>
          <a:xfrm>
            <a:off x="3135184" y="3518521"/>
            <a:ext cx="6656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 에디터의 높이를 설정하는 곳입니다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500px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F282A22-F288-4D7D-909A-F20FC59B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68" y="3957612"/>
            <a:ext cx="2219325" cy="590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082D8D32-4BCD-497F-9B20-38E9938E246D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C0619-5054-4A58-AD96-3096442DD7A0}"/>
              </a:ext>
            </a:extLst>
          </p:cNvPr>
          <p:cNvSpPr txBox="1"/>
          <p:nvPr/>
        </p:nvSpPr>
        <p:spPr>
          <a:xfrm>
            <a:off x="3135185" y="168648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6EFE3-E6AC-4A08-94D6-CDB74B2468FD}"/>
              </a:ext>
            </a:extLst>
          </p:cNvPr>
          <p:cNvSpPr txBox="1"/>
          <p:nvPr/>
        </p:nvSpPr>
        <p:spPr>
          <a:xfrm>
            <a:off x="3135184" y="2042680"/>
            <a:ext cx="6529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전체적인 색상을 개인취향에 따라서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10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가지를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37D2A71-58AF-4DC7-BD3D-B72DECCA9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2469318"/>
            <a:ext cx="2295525" cy="561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54DF69-7976-49EE-AE0C-5A060F4FDED2}"/>
              </a:ext>
            </a:extLst>
          </p:cNvPr>
          <p:cNvSpPr txBox="1"/>
          <p:nvPr/>
        </p:nvSpPr>
        <p:spPr>
          <a:xfrm>
            <a:off x="3135185" y="17158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B2D46-8883-4BD1-AFBF-45D869FCD242}"/>
              </a:ext>
            </a:extLst>
          </p:cNvPr>
          <p:cNvSpPr txBox="1"/>
          <p:nvPr/>
        </p:nvSpPr>
        <p:spPr>
          <a:xfrm>
            <a:off x="3135184" y="540139"/>
            <a:ext cx="588181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 페이지에서 리스트위레 마우스를 올려 놓았을 시 본문내용을 미리 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5882E97-F6A0-425F-A4F0-1F1B6027E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955822"/>
            <a:ext cx="3171825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24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메뉴위치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자동로그아웃으로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메뉴의 위치를 기본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가지로 위치를 결정을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94079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2296989"/>
            <a:ext cx="8586916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허용할 것인지 여부를 결정하는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 로그인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 로그인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허용하지 않는 모드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누군가 이미 접속하고 있다면 후순위 접속자에게 현재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195765F-D890-462D-AC95-05BAB556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68" y="4031204"/>
            <a:ext cx="337185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66028439-6621-4A09-976B-6FA6CC9C6A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0B1E5-5A8D-434E-9698-12A5636C6A77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68B61-A6FE-41A0-83C1-D44086D97EC3}"/>
              </a:ext>
            </a:extLst>
          </p:cNvPr>
          <p:cNvSpPr txBox="1"/>
          <p:nvPr/>
        </p:nvSpPr>
        <p:spPr>
          <a:xfrm>
            <a:off x="3135184" y="540831"/>
            <a:ext cx="652951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 전부터 자신이 등록한 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정보가 알림판에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자신에게만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일정에 대해서 시간 정보가 등록된 경우에 한합니다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5844DC7-EA6F-4E64-BEFF-11C2840C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68" y="1259383"/>
            <a:ext cx="35433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10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2228</Words>
  <Application>Microsoft Office PowerPoint</Application>
  <PresentationFormat>와이드스크린</PresentationFormat>
  <Paragraphs>300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3" baseType="lpstr">
      <vt:lpstr>AppleSDGothicNeo-Regular</vt:lpstr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291</cp:revision>
  <dcterms:created xsi:type="dcterms:W3CDTF">2021-01-26T03:26:19Z</dcterms:created>
  <dcterms:modified xsi:type="dcterms:W3CDTF">2021-11-30T07:16:46Z</dcterms:modified>
</cp:coreProperties>
</file>