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14"/>
  </p:notesMasterIdLst>
  <p:sldIdLst>
    <p:sldId id="256" r:id="rId5"/>
    <p:sldId id="265" r:id="rId6"/>
    <p:sldId id="296" r:id="rId7"/>
    <p:sldId id="307" r:id="rId8"/>
    <p:sldId id="303" r:id="rId9"/>
    <p:sldId id="308" r:id="rId10"/>
    <p:sldId id="310" r:id="rId11"/>
    <p:sldId id="309" r:id="rId12"/>
    <p:sldId id="311" r:id="rId13"/>
  </p:sldIdLst>
  <p:sldSz cx="7772400" cy="10058400"/>
  <p:notesSz cx="6858000" cy="9144000"/>
  <p:defaultTextStyle>
    <a:defPPr rtl="0">
      <a:defRPr lang="ko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F00"/>
    <a:srgbClr val="2175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75" autoAdjust="0"/>
    <p:restoredTop sz="94672"/>
  </p:normalViewPr>
  <p:slideViewPr>
    <p:cSldViewPr snapToGrid="0" snapToObjects="1" showGuides="1">
      <p:cViewPr varScale="1">
        <p:scale>
          <a:sx n="71" d="100"/>
          <a:sy n="71" d="100"/>
        </p:scale>
        <p:origin x="2046" y="6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en-US"/>
              <a:t>9/14/2017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ko"/>
              <a:t>Edit Master text styles</a:t>
            </a:r>
          </a:p>
          <a:p>
            <a:pPr lvl="1" rtl="0"/>
            <a:r>
              <a:rPr lang="ko"/>
              <a:t>Second level</a:t>
            </a:r>
          </a:p>
          <a:p>
            <a:pPr lvl="2" rtl="0"/>
            <a:r>
              <a:rPr lang="ko"/>
              <a:t>Third level</a:t>
            </a:r>
          </a:p>
          <a:p>
            <a:pPr lvl="3" rtl="0"/>
            <a:r>
              <a:rPr lang="ko"/>
              <a:t>Fourth level</a:t>
            </a:r>
          </a:p>
          <a:p>
            <a:pPr lvl="4" rtl="0"/>
            <a:r>
              <a:rPr lang="ko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6B23D1D-0A13-406B-992F-1339523DA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2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6B23D1D-0A13-406B-992F-1339523DA8C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925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부제목 2"/>
          <p:cNvSpPr>
            <a:spLocks noGrp="1"/>
          </p:cNvSpPr>
          <p:nvPr>
            <p:ph type="subTitle" idx="1" hasCustomPrompt="1"/>
          </p:nvPr>
        </p:nvSpPr>
        <p:spPr>
          <a:xfrm>
            <a:off x="249955" y="5681281"/>
            <a:ext cx="5829300" cy="42543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ea typeface="나눔스퀘어_ac" panose="020B0600000101010101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dirty="0"/>
              <a:t>1. </a:t>
            </a:r>
            <a:r>
              <a:rPr lang="ko-KR" altLang="en-US" dirty="0"/>
              <a:t>마스터 부제목 스타일 편집</a:t>
            </a:r>
          </a:p>
        </p:txBody>
      </p:sp>
      <p:sp>
        <p:nvSpPr>
          <p:cNvPr id="7" name="부제목 2"/>
          <p:cNvSpPr txBox="1">
            <a:spLocks/>
          </p:cNvSpPr>
          <p:nvPr userDrawn="1"/>
        </p:nvSpPr>
        <p:spPr>
          <a:xfrm>
            <a:off x="402355" y="6235696"/>
            <a:ext cx="5829300" cy="42543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ko-KR" altLang="en-US" sz="1800" kern="1200" smtClean="0">
                <a:solidFill>
                  <a:schemeClr val="tx1"/>
                </a:solidFill>
                <a:latin typeface="+mn-lt"/>
                <a:ea typeface="나눔스퀘어_ac" panose="020B0600000101010101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600" dirty="0"/>
              <a:t>1) </a:t>
            </a:r>
            <a:r>
              <a:rPr lang="ko-KR" altLang="en-US" sz="1600" dirty="0"/>
              <a:t>마스터 부제목 스타일 편집</a:t>
            </a:r>
          </a:p>
        </p:txBody>
      </p:sp>
      <p:sp>
        <p:nvSpPr>
          <p:cNvPr id="8" name="제목 1"/>
          <p:cNvSpPr txBox="1">
            <a:spLocks/>
          </p:cNvSpPr>
          <p:nvPr userDrawn="1"/>
        </p:nvSpPr>
        <p:spPr>
          <a:xfrm>
            <a:off x="298830" y="1006745"/>
            <a:ext cx="4197650" cy="365182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4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800" dirty="0">
                <a:latin typeface="나눔손글씨 펜" panose="03040600000000000000" pitchFamily="66" charset="-127"/>
                <a:ea typeface="나눔스퀘어_ac" panose="020B0600000101010101"/>
              </a:rPr>
              <a:t>개요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FBB877FA-5642-42D9-A517-27705C757226}"/>
              </a:ext>
            </a:extLst>
          </p:cNvPr>
          <p:cNvSpPr txBox="1">
            <a:spLocks/>
          </p:cNvSpPr>
          <p:nvPr userDrawn="1"/>
        </p:nvSpPr>
        <p:spPr>
          <a:xfrm>
            <a:off x="3011805" y="9684990"/>
            <a:ext cx="1748790" cy="365765"/>
          </a:xfrm>
          <a:prstGeom prst="rect">
            <a:avLst/>
          </a:prstGeom>
        </p:spPr>
        <p:txBody>
          <a:bodyPr rtlCol="0" anchor="ctr"/>
          <a:lstStyle>
            <a:defPPr rtl="0">
              <a:defRPr lang="ko-K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922F1D-9942-8544-9D81-248B85401DC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81684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6">
            <a:extLst>
              <a:ext uri="{FF2B5EF4-FFF2-40B4-BE49-F238E27FC236}">
                <a16:creationId xmlns:a16="http://schemas.microsoft.com/office/drawing/2014/main" id="{FBB877FA-5642-42D9-A517-27705C757226}"/>
              </a:ext>
            </a:extLst>
          </p:cNvPr>
          <p:cNvSpPr txBox="1">
            <a:spLocks/>
          </p:cNvSpPr>
          <p:nvPr userDrawn="1"/>
        </p:nvSpPr>
        <p:spPr>
          <a:xfrm>
            <a:off x="3011805" y="9684990"/>
            <a:ext cx="1748790" cy="365765"/>
          </a:xfrm>
          <a:prstGeom prst="rect">
            <a:avLst/>
          </a:prstGeom>
        </p:spPr>
        <p:txBody>
          <a:bodyPr rtlCol="0" anchor="ctr"/>
          <a:lstStyle>
            <a:defPPr rtl="0">
              <a:defRPr lang="ko-K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922F1D-9942-8544-9D81-248B85401DC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0367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6">
            <a:extLst>
              <a:ext uri="{FF2B5EF4-FFF2-40B4-BE49-F238E27FC236}">
                <a16:creationId xmlns:a16="http://schemas.microsoft.com/office/drawing/2014/main" id="{FBB877FA-5642-42D9-A517-27705C7572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11805" y="9684990"/>
            <a:ext cx="1748790" cy="365765"/>
          </a:xfrm>
          <a:prstGeom prst="rect">
            <a:avLst/>
          </a:prstGeom>
        </p:spPr>
        <p:txBody>
          <a:bodyPr rtlCol="0" anchor="ctr"/>
          <a:lstStyle>
            <a:lvl1pPr algn="ctr">
              <a:defRPr sz="1200"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fld id="{B4922F1D-9942-8544-9D81-248B85401DC4}" type="slidenum">
              <a:rPr lang="it-IT" smtClean="0"/>
              <a:pPr/>
              <a:t>‹#›</a:t>
            </a:fld>
            <a:endParaRPr lang="it-IT"/>
          </a:p>
        </p:txBody>
      </p:sp>
      <p:cxnSp>
        <p:nvCxnSpPr>
          <p:cNvPr id="10" name="Connettore 1 42"/>
          <p:cNvCxnSpPr>
            <a:cxnSpLocks/>
          </p:cNvCxnSpPr>
          <p:nvPr userDrawn="1"/>
        </p:nvCxnSpPr>
        <p:spPr>
          <a:xfrm>
            <a:off x="293" y="10059263"/>
            <a:ext cx="7772400" cy="0"/>
          </a:xfrm>
          <a:prstGeom prst="line">
            <a:avLst/>
          </a:prstGeom>
          <a:ln>
            <a:solidFill>
              <a:srgbClr val="31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9476B0CC-ED7F-439F-8730-598750BAD901}"/>
              </a:ext>
            </a:extLst>
          </p:cNvPr>
          <p:cNvSpPr/>
          <p:nvPr userDrawn="1"/>
        </p:nvSpPr>
        <p:spPr>
          <a:xfrm>
            <a:off x="5579234" y="123168"/>
            <a:ext cx="20021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o-KR" altLang="en-US" sz="2000" b="0" dirty="0">
                <a:solidFill>
                  <a:srgbClr val="2175C8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자원</a:t>
            </a:r>
            <a:endParaRPr lang="en-US" altLang="ko-KR" sz="2000" b="0" dirty="0">
              <a:solidFill>
                <a:srgbClr val="2175C8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8" name="그래픽 7">
            <a:extLst>
              <a:ext uri="{FF2B5EF4-FFF2-40B4-BE49-F238E27FC236}">
                <a16:creationId xmlns:a16="http://schemas.microsoft.com/office/drawing/2014/main" id="{240D5B75-5D75-4EEC-A170-E4A0015F076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1367" y="223110"/>
            <a:ext cx="1611090" cy="23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871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altLang="en-US" sz="4400" kern="120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altLang="en-US" sz="28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24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20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18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18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슬라이드 번호 개체 틀 28">
            <a:extLst>
              <a:ext uri="{FF2B5EF4-FFF2-40B4-BE49-F238E27FC236}">
                <a16:creationId xmlns:a16="http://schemas.microsoft.com/office/drawing/2014/main" id="{B67CEA7F-EE50-4D86-BA00-EEDD2504B450}"/>
              </a:ext>
            </a:extLst>
          </p:cNvPr>
          <p:cNvSpPr txBox="1">
            <a:spLocks/>
          </p:cNvSpPr>
          <p:nvPr/>
        </p:nvSpPr>
        <p:spPr>
          <a:xfrm>
            <a:off x="3011805" y="9504510"/>
            <a:ext cx="1748790" cy="365765"/>
          </a:xfrm>
          <a:prstGeom prst="rect">
            <a:avLst/>
          </a:prstGeom>
        </p:spPr>
        <p:txBody>
          <a:bodyPr rtlCol="0" anchor="ctr"/>
          <a:lstStyle>
            <a:defPPr rtl="0">
              <a:defRPr lang="ko-K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922F1D-9942-8544-9D81-248B85401DC4}" type="slidenum">
              <a:rPr lang="it-IT" smtClean="0"/>
              <a:pPr/>
              <a:t>1</a:t>
            </a:fld>
            <a:endParaRPr lang="it-IT" dirty="0"/>
          </a:p>
        </p:txBody>
      </p: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1A9D436D-9A93-4335-B4BD-2B90110BA177}"/>
              </a:ext>
            </a:extLst>
          </p:cNvPr>
          <p:cNvGrpSpPr/>
          <p:nvPr/>
        </p:nvGrpSpPr>
        <p:grpSpPr>
          <a:xfrm>
            <a:off x="0" y="0"/>
            <a:ext cx="7772400" cy="10058400"/>
            <a:chOff x="0" y="0"/>
            <a:chExt cx="7772400" cy="10058400"/>
          </a:xfrm>
        </p:grpSpPr>
        <p:sp>
          <p:nvSpPr>
            <p:cNvPr id="20" name="Rettangolo 3">
              <a:extLst>
                <a:ext uri="{FF2B5EF4-FFF2-40B4-BE49-F238E27FC236}">
                  <a16:creationId xmlns:a16="http://schemas.microsoft.com/office/drawing/2014/main" id="{9B894A6B-EF2B-4C24-83D1-774F57C78DF5}"/>
                </a:ext>
              </a:extLst>
            </p:cNvPr>
            <p:cNvSpPr/>
            <p:nvPr/>
          </p:nvSpPr>
          <p:spPr>
            <a:xfrm>
              <a:off x="0" y="0"/>
              <a:ext cx="7772400" cy="10058400"/>
            </a:xfrm>
            <a:prstGeom prst="rect">
              <a:avLst/>
            </a:prstGeom>
            <a:solidFill>
              <a:srgbClr val="2175C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  <p:sp>
          <p:nvSpPr>
            <p:cNvPr id="21" name="Rettangolo 4">
              <a:extLst>
                <a:ext uri="{FF2B5EF4-FFF2-40B4-BE49-F238E27FC236}">
                  <a16:creationId xmlns:a16="http://schemas.microsoft.com/office/drawing/2014/main" id="{63F6A7E9-AE45-4B54-A895-BFDFBC2EEB1C}"/>
                </a:ext>
              </a:extLst>
            </p:cNvPr>
            <p:cNvSpPr/>
            <p:nvPr/>
          </p:nvSpPr>
          <p:spPr>
            <a:xfrm>
              <a:off x="0" y="0"/>
              <a:ext cx="7772400" cy="3352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  <p:pic>
          <p:nvPicPr>
            <p:cNvPr id="22" name="그래픽 21">
              <a:extLst>
                <a:ext uri="{FF2B5EF4-FFF2-40B4-BE49-F238E27FC236}">
                  <a16:creationId xmlns:a16="http://schemas.microsoft.com/office/drawing/2014/main" id="{EF033A85-763E-4D3D-8A12-97A3DFD078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301673" y="4003342"/>
              <a:ext cx="5583933" cy="5377123"/>
            </a:xfrm>
            <a:prstGeom prst="rect">
              <a:avLst/>
            </a:prstGeom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0CCF1F0-8216-4A10-A557-02F00D3F9BDD}"/>
                </a:ext>
              </a:extLst>
            </p:cNvPr>
            <p:cNvSpPr txBox="1"/>
            <p:nvPr/>
          </p:nvSpPr>
          <p:spPr>
            <a:xfrm>
              <a:off x="3389062" y="888202"/>
              <a:ext cx="3919688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3400" b="1" dirty="0">
                  <a:solidFill>
                    <a:srgbClr val="4285F4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사용자 설명서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5C795C4-F914-4AE8-968F-E26B0F1C1CB7}"/>
                </a:ext>
              </a:extLst>
            </p:cNvPr>
            <p:cNvSpPr txBox="1"/>
            <p:nvPr/>
          </p:nvSpPr>
          <p:spPr>
            <a:xfrm>
              <a:off x="1926356" y="2001001"/>
              <a:ext cx="391968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4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[</a:t>
              </a:r>
              <a:r>
                <a:rPr lang="ko-KR" altLang="en-US" sz="4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자원</a:t>
              </a:r>
              <a:r>
                <a:rPr lang="en-US" altLang="ko-KR" sz="4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]</a:t>
              </a:r>
              <a:endParaRPr lang="ko-KR" altLang="en-US" sz="4000" b="1" dirty="0"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pic>
        <p:nvPicPr>
          <p:cNvPr id="25" name="그래픽 24">
            <a:extLst>
              <a:ext uri="{FF2B5EF4-FFF2-40B4-BE49-F238E27FC236}">
                <a16:creationId xmlns:a16="http://schemas.microsoft.com/office/drawing/2014/main" id="{A79E3576-D90C-4856-A85F-B140215A947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76300" y="997445"/>
            <a:ext cx="2749857" cy="399553"/>
          </a:xfrm>
          <a:prstGeom prst="rect">
            <a:avLst/>
          </a:prstGeom>
        </p:spPr>
      </p:pic>
      <p:pic>
        <p:nvPicPr>
          <p:cNvPr id="26" name="그래픽 25">
            <a:extLst>
              <a:ext uri="{FF2B5EF4-FFF2-40B4-BE49-F238E27FC236}">
                <a16:creationId xmlns:a16="http://schemas.microsoft.com/office/drawing/2014/main" id="{1B5B5E3D-8454-4848-8F7D-A9C12F65545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355689" y="9612099"/>
            <a:ext cx="1114425" cy="16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076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4807328C-365E-463A-97DD-0B8D7B4544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303" y="3795735"/>
            <a:ext cx="7364557" cy="3938266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3" y="3786624"/>
            <a:ext cx="7364557" cy="39382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개요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2595552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사내의 주요 자원을 등록하고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필요한 경우 등록 자원에 대한 예약관리를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회의실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자동차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빔프로젝트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노트북 등 사내의 주요 자원들을 다양한 분류를 통해서 관리할 수 있습니다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사내관리 메뉴를 클릭한 경우 자신이 조회가 가능한 모든 사내 자원에 대한 상태 정보를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자원상태라 함은 ‘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자원명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취득일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상태’ 등을 의미하는데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여기서 ‘상태’ 는 그 자원을 예약할 수 있는지의 여부를 의미합니다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이는 관리자가 사내자원 분류를 생성한 후 사용 가능합니다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F4D6A525-8C4F-4F9E-A4EC-C3527C2E99CC}"/>
              </a:ext>
            </a:extLst>
          </p:cNvPr>
          <p:cNvSpPr/>
          <p:nvPr/>
        </p:nvSpPr>
        <p:spPr>
          <a:xfrm>
            <a:off x="4945880" y="3935602"/>
            <a:ext cx="482249" cy="1868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726446B1-9CFF-495E-BF2C-DBEB9ACE9F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7587" y="3904901"/>
            <a:ext cx="221153" cy="16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492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4" y="2326119"/>
            <a:ext cx="6197496" cy="59169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자원등록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54346"/>
            <a:ext cx="7364558" cy="1533946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사내의 자원을 등록합니다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단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자원 등록은 관리자가 별도 권한 설정을 통해서 관리하기에 자원등록 버튼이 보이지 않는 사용자는 관리자에게 문의하여 주시기 바랍니다</a:t>
            </a:r>
            <a:endParaRPr lang="ko-KR" altLang="en-US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91111727-4F60-44EB-9F6F-FEA166F044B8}"/>
              </a:ext>
            </a:extLst>
          </p:cNvPr>
          <p:cNvSpPr/>
          <p:nvPr/>
        </p:nvSpPr>
        <p:spPr>
          <a:xfrm>
            <a:off x="234616" y="8240844"/>
            <a:ext cx="7333246" cy="1533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상태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 자원의 사용 가능 여부를 선택합니다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사용가능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사용불가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폐기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기타 중에 선택합니다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28600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자원명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등록자원에 대한 이름을 적습니다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B2D4216A-8196-4AC4-B3C0-7BB890A392EF}"/>
              </a:ext>
            </a:extLst>
          </p:cNvPr>
          <p:cNvGrpSpPr/>
          <p:nvPr/>
        </p:nvGrpSpPr>
        <p:grpSpPr>
          <a:xfrm>
            <a:off x="288403" y="2339853"/>
            <a:ext cx="6093347" cy="5900693"/>
            <a:chOff x="2301541" y="2339852"/>
            <a:chExt cx="6792642" cy="6577879"/>
          </a:xfrm>
        </p:grpSpPr>
        <p:pic>
          <p:nvPicPr>
            <p:cNvPr id="4" name="그림 3">
              <a:extLst>
                <a:ext uri="{FF2B5EF4-FFF2-40B4-BE49-F238E27FC236}">
                  <a16:creationId xmlns:a16="http://schemas.microsoft.com/office/drawing/2014/main" id="{FCE0F50E-1C4F-4F33-8E74-88EF6079D8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01541" y="2339852"/>
              <a:ext cx="6776210" cy="5648129"/>
            </a:xfrm>
            <a:prstGeom prst="rect">
              <a:avLst/>
            </a:prstGeom>
          </p:spPr>
        </p:pic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A8FA3215-DB80-40D2-BC70-AD71B1970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05663" y="7881667"/>
              <a:ext cx="6788520" cy="1036064"/>
            </a:xfrm>
            <a:prstGeom prst="rect">
              <a:avLst/>
            </a:prstGeom>
          </p:spPr>
        </p:pic>
      </p:grp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42AB1654-6F56-4A94-8848-8ED8E1062872}"/>
              </a:ext>
            </a:extLst>
          </p:cNvPr>
          <p:cNvSpPr/>
          <p:nvPr/>
        </p:nvSpPr>
        <p:spPr>
          <a:xfrm>
            <a:off x="1093837" y="2686050"/>
            <a:ext cx="1097761" cy="215900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403CF5C-18CB-4B7E-A07D-170CCDC0F1FD}"/>
              </a:ext>
            </a:extLst>
          </p:cNvPr>
          <p:cNvSpPr txBox="1"/>
          <p:nvPr/>
        </p:nvSpPr>
        <p:spPr>
          <a:xfrm>
            <a:off x="736446" y="2606563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D09B56C9-8AD5-4BC6-AA22-DD5EE4643B87}"/>
              </a:ext>
            </a:extLst>
          </p:cNvPr>
          <p:cNvSpPr/>
          <p:nvPr/>
        </p:nvSpPr>
        <p:spPr>
          <a:xfrm>
            <a:off x="1093837" y="2940050"/>
            <a:ext cx="5268863" cy="215900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4032C8F-C70B-4C8B-8C9D-FC5F920E716C}"/>
              </a:ext>
            </a:extLst>
          </p:cNvPr>
          <p:cNvSpPr txBox="1"/>
          <p:nvPr/>
        </p:nvSpPr>
        <p:spPr>
          <a:xfrm>
            <a:off x="736446" y="2852897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2)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C4B8AAF9-76E9-461C-B856-94C803D5690C}"/>
              </a:ext>
            </a:extLst>
          </p:cNvPr>
          <p:cNvSpPr/>
          <p:nvPr/>
        </p:nvSpPr>
        <p:spPr>
          <a:xfrm>
            <a:off x="1093837" y="3182849"/>
            <a:ext cx="5268863" cy="223567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F521889-7091-4F48-A45A-B33F82B4C413}"/>
              </a:ext>
            </a:extLst>
          </p:cNvPr>
          <p:cNvSpPr txBox="1"/>
          <p:nvPr/>
        </p:nvSpPr>
        <p:spPr>
          <a:xfrm>
            <a:off x="736446" y="3100547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3)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AB1C7277-FF10-48DD-9C67-A8AFA4BEC254}"/>
              </a:ext>
            </a:extLst>
          </p:cNvPr>
          <p:cNvSpPr/>
          <p:nvPr/>
        </p:nvSpPr>
        <p:spPr>
          <a:xfrm>
            <a:off x="1093837" y="3441929"/>
            <a:ext cx="5268863" cy="223567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62465A9-91AE-4328-8B2F-3230F8A14CD3}"/>
              </a:ext>
            </a:extLst>
          </p:cNvPr>
          <p:cNvSpPr txBox="1"/>
          <p:nvPr/>
        </p:nvSpPr>
        <p:spPr>
          <a:xfrm>
            <a:off x="736446" y="3359627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4)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EDB6DDE8-89FD-4970-8C39-4B90EC71D60E}"/>
              </a:ext>
            </a:extLst>
          </p:cNvPr>
          <p:cNvSpPr/>
          <p:nvPr/>
        </p:nvSpPr>
        <p:spPr>
          <a:xfrm>
            <a:off x="1093837" y="3693389"/>
            <a:ext cx="5238383" cy="223567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C3D7459-8C9F-47D4-A4FE-B6BD8BB09701}"/>
              </a:ext>
            </a:extLst>
          </p:cNvPr>
          <p:cNvSpPr txBox="1"/>
          <p:nvPr/>
        </p:nvSpPr>
        <p:spPr>
          <a:xfrm>
            <a:off x="736446" y="3611087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5)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8BAD873A-76F2-46EB-B539-5036792B9B46}"/>
              </a:ext>
            </a:extLst>
          </p:cNvPr>
          <p:cNvSpPr/>
          <p:nvPr/>
        </p:nvSpPr>
        <p:spPr>
          <a:xfrm>
            <a:off x="1093837" y="3952469"/>
            <a:ext cx="742583" cy="223567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0BC333C-77EF-4B6F-997F-44305441F3F0}"/>
              </a:ext>
            </a:extLst>
          </p:cNvPr>
          <p:cNvSpPr txBox="1"/>
          <p:nvPr/>
        </p:nvSpPr>
        <p:spPr>
          <a:xfrm>
            <a:off x="736446" y="3870167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6)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6" name="사각형: 둥근 모서리 25">
            <a:extLst>
              <a:ext uri="{FF2B5EF4-FFF2-40B4-BE49-F238E27FC236}">
                <a16:creationId xmlns:a16="http://schemas.microsoft.com/office/drawing/2014/main" id="{B2EB58D7-5EAA-4AEC-9C82-42CFD46F768A}"/>
              </a:ext>
            </a:extLst>
          </p:cNvPr>
          <p:cNvSpPr/>
          <p:nvPr/>
        </p:nvSpPr>
        <p:spPr>
          <a:xfrm>
            <a:off x="1093837" y="4259581"/>
            <a:ext cx="1443623" cy="495300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9142714-E871-4447-AD34-F88405FE2557}"/>
              </a:ext>
            </a:extLst>
          </p:cNvPr>
          <p:cNvSpPr txBox="1"/>
          <p:nvPr/>
        </p:nvSpPr>
        <p:spPr>
          <a:xfrm>
            <a:off x="2557626" y="4338797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7)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2" name="사각형: 둥근 모서리 31">
            <a:extLst>
              <a:ext uri="{FF2B5EF4-FFF2-40B4-BE49-F238E27FC236}">
                <a16:creationId xmlns:a16="http://schemas.microsoft.com/office/drawing/2014/main" id="{6C4AB80E-EE23-4791-A677-2ED219901BDF}"/>
              </a:ext>
            </a:extLst>
          </p:cNvPr>
          <p:cNvSpPr/>
          <p:nvPr/>
        </p:nvSpPr>
        <p:spPr>
          <a:xfrm>
            <a:off x="1093837" y="4762501"/>
            <a:ext cx="567323" cy="365759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79439AEA-36CA-45E0-AC71-CE74CFB0A6AA}"/>
              </a:ext>
            </a:extLst>
          </p:cNvPr>
          <p:cNvSpPr/>
          <p:nvPr/>
        </p:nvSpPr>
        <p:spPr>
          <a:xfrm>
            <a:off x="319137" y="6611621"/>
            <a:ext cx="6030863" cy="1249679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194DF28-BED3-432B-A546-9B2C78080307}"/>
              </a:ext>
            </a:extLst>
          </p:cNvPr>
          <p:cNvSpPr txBox="1"/>
          <p:nvPr/>
        </p:nvSpPr>
        <p:spPr>
          <a:xfrm>
            <a:off x="736446" y="4786472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8)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D034210-1705-4853-9823-88065A37E419}"/>
              </a:ext>
            </a:extLst>
          </p:cNvPr>
          <p:cNvSpPr txBox="1"/>
          <p:nvPr/>
        </p:nvSpPr>
        <p:spPr>
          <a:xfrm>
            <a:off x="3113539" y="7223056"/>
            <a:ext cx="5084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10)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83661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자원등록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54344"/>
            <a:ext cx="7364558" cy="8713556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+mj-lt"/>
              <a:buAutoNum type="arabicParenR" startAt="3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자원코드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 자원의 별도 관리 코드명을 등록합니다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342900" indent="-342900">
              <a:lnSpc>
                <a:spcPct val="150000"/>
              </a:lnSpc>
              <a:buFont typeface="+mj-ea"/>
              <a:buAutoNum type="arabicParenR" startAt="3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위치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자원을 관리하는 위치에 대한 정보를 입력합니다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향후 자원을 이전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폐기 처리할 수 있으며 이에 대한 이력을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>
              <a:lnSpc>
                <a:spcPct val="150000"/>
              </a:lnSpc>
              <a:buFont typeface="+mj-ea"/>
              <a:buAutoNum type="arabicParenR" startAt="3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 자원의 분류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(category)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를 지정합니다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  <a:buFont typeface="+mj-ea"/>
              <a:buAutoNum type="arabicParenR" startAt="3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취득일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 자원의 취득 일자를 지정합니다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>
              <a:lnSpc>
                <a:spcPct val="150000"/>
              </a:lnSpc>
              <a:buFont typeface="+mj-ea"/>
              <a:buAutoNum type="arabicParenR" startAt="3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예약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관리자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예약 가능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자원에 예약을 하면 즉시 예약 완료가 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중복 시간대 예약 불가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승인 후 예약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예약신청이 접수되어도 아래 ‘자원관리자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’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의 승인을 거쳐서 최종 예약이 완료됩니다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중복 예약 신청 접수는 가능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</a:p>
          <a:p>
            <a:pPr>
              <a:lnSpc>
                <a:spcPct val="150000"/>
              </a:lnSpc>
              <a:buFont typeface="+mj-ea"/>
              <a:buAutoNum type="arabicParenR" startAt="3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사용권한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클릭 시 본 자원을 누구나 사용할 수 있음을 나타냅니다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  <a:buFont typeface="+mj-ea"/>
              <a:buAutoNum type="arabicParenR" startAt="3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자원관리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 자원이 예약 승인을 하는 경우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예약된 내역에 대한 승인 여부를 관리할 사용자를 지정합니다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여기에 지정된 사용자는 해당 자원에 대한 예약 신청이 접수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저장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되면 즉시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업무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수신함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으로 예약접수 알림 메일을 받게 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분류관리자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자원 분류를 관리자가 등록 시에 등록한 분류자가 관리자가 되도록 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새관리자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새로운 관리자를 조직도를 통해서 지정합니다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Font typeface="+mj-ea"/>
              <a:buAutoNum type="arabicParenR" startAt="3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본문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 자원에 대한 간략한 설명 또는 사용 방법에 대한 내용을 입력합니다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2293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>
            <a:extLst>
              <a:ext uri="{FF2B5EF4-FFF2-40B4-BE49-F238E27FC236}">
                <a16:creationId xmlns:a16="http://schemas.microsoft.com/office/drawing/2014/main" id="{E731BC87-D0C8-46FE-B009-AEFFD80B5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368" y="3456581"/>
            <a:ext cx="7328464" cy="4560691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4" y="3415044"/>
            <a:ext cx="7364558" cy="457265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예약하기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54345"/>
            <a:ext cx="7364558" cy="2411710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 자원을 예약해서 사용하기 위해서는 전체 자원현황에서 예약을 원하는 자원을 클릭하여 상세내역을 조회합니다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예약하기 버튼이 제공되지 않으면 해당 자원은 예약할 수 있는 자원이 아님을 의미합니다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‘예약 승인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필요’로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제공되는 자원은 ‘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자원관리’에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해당자의 승인을 통해서 예약이 최종 완료가 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그렇지 않은 자원들은 먼저 예약을 하면 자원예약신청이 완료됩니다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자원 상세정보 조회 하단에는 월별과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주별로 해당 자원에 대한 예약 내역을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</p:txBody>
      </p:sp>
      <p:sp>
        <p:nvSpPr>
          <p:cNvPr id="18" name="부제목 2">
            <a:extLst>
              <a:ext uri="{FF2B5EF4-FFF2-40B4-BE49-F238E27FC236}">
                <a16:creationId xmlns:a16="http://schemas.microsoft.com/office/drawing/2014/main" id="{2641CBC1-543C-44AE-AD35-FB5BD69A4D8C}"/>
              </a:ext>
            </a:extLst>
          </p:cNvPr>
          <p:cNvSpPr txBox="1">
            <a:spLocks/>
          </p:cNvSpPr>
          <p:nvPr/>
        </p:nvSpPr>
        <p:spPr>
          <a:xfrm>
            <a:off x="203304" y="8118492"/>
            <a:ext cx="7364558" cy="91221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이전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자원에 대해서 위치가 변경되는 경우에 ‘변경할 위치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사유’를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입력해 둡니다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향후 이력관리를 통해서 조회가 가능합니다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이력조회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ko-KR" altLang="en-US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자원에 대한 위치 이전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폐기에 대한 이력을 조회할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FBDCB8CD-B1E0-45F1-B8A5-75FC41746C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2133" y="3924560"/>
            <a:ext cx="3125015" cy="1937994"/>
          </a:xfrm>
          <a:prstGeom prst="rect">
            <a:avLst/>
          </a:prstGeom>
        </p:spPr>
      </p:pic>
      <p:sp>
        <p:nvSpPr>
          <p:cNvPr id="21" name="자유형: 도형 20">
            <a:extLst>
              <a:ext uri="{FF2B5EF4-FFF2-40B4-BE49-F238E27FC236}">
                <a16:creationId xmlns:a16="http://schemas.microsoft.com/office/drawing/2014/main" id="{9574F0FB-4641-4E5E-BD6F-B49CC7AABF99}"/>
              </a:ext>
            </a:extLst>
          </p:cNvPr>
          <p:cNvSpPr/>
          <p:nvPr/>
        </p:nvSpPr>
        <p:spPr>
          <a:xfrm>
            <a:off x="2490787" y="3971923"/>
            <a:ext cx="866023" cy="1795141"/>
          </a:xfrm>
          <a:custGeom>
            <a:avLst/>
            <a:gdLst>
              <a:gd name="connsiteX0" fmla="*/ 5610 w 1382820"/>
              <a:gd name="connsiteY0" fmla="*/ 518908 h 1795141"/>
              <a:gd name="connsiteX1" fmla="*/ 1382820 w 1382820"/>
              <a:gd name="connsiteY1" fmla="*/ 1795141 h 1795141"/>
              <a:gd name="connsiteX2" fmla="*/ 1382820 w 1382820"/>
              <a:gd name="connsiteY2" fmla="*/ 0 h 1795141"/>
              <a:gd name="connsiteX3" fmla="*/ 0 w 1382820"/>
              <a:gd name="connsiteY3" fmla="*/ 420736 h 1795141"/>
              <a:gd name="connsiteX4" fmla="*/ 5610 w 1382820"/>
              <a:gd name="connsiteY4" fmla="*/ 518908 h 1795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2820" h="1795141">
                <a:moveTo>
                  <a:pt x="5610" y="518908"/>
                </a:moveTo>
                <a:lnTo>
                  <a:pt x="1382820" y="1795141"/>
                </a:lnTo>
                <a:lnTo>
                  <a:pt x="1382820" y="0"/>
                </a:lnTo>
                <a:lnTo>
                  <a:pt x="0" y="420736"/>
                </a:lnTo>
                <a:lnTo>
                  <a:pt x="5610" y="518908"/>
                </a:lnTo>
                <a:close/>
              </a:path>
            </a:pathLst>
          </a:custGeom>
          <a:gradFill>
            <a:gsLst>
              <a:gs pos="0">
                <a:schemeClr val="tx1">
                  <a:lumMod val="75000"/>
                  <a:lumOff val="25000"/>
                  <a:alpha val="30000"/>
                </a:schemeClr>
              </a:gs>
              <a:gs pos="100000">
                <a:schemeClr val="tx1">
                  <a:lumMod val="75000"/>
                  <a:lumOff val="25000"/>
                  <a:alpha val="1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3" name="자유형: 도형 22">
            <a:extLst>
              <a:ext uri="{FF2B5EF4-FFF2-40B4-BE49-F238E27FC236}">
                <a16:creationId xmlns:a16="http://schemas.microsoft.com/office/drawing/2014/main" id="{9965606B-C07A-4244-A0CF-1576AB3D2F07}"/>
              </a:ext>
            </a:extLst>
          </p:cNvPr>
          <p:cNvSpPr/>
          <p:nvPr/>
        </p:nvSpPr>
        <p:spPr>
          <a:xfrm>
            <a:off x="4128976" y="4295775"/>
            <a:ext cx="2813222" cy="852474"/>
          </a:xfrm>
          <a:custGeom>
            <a:avLst/>
            <a:gdLst>
              <a:gd name="connsiteX0" fmla="*/ 2113006 w 2813222"/>
              <a:gd name="connsiteY0" fmla="*/ 0 h 1140940"/>
              <a:gd name="connsiteX1" fmla="*/ 2813222 w 2813222"/>
              <a:gd name="connsiteY1" fmla="*/ 1140940 h 1140940"/>
              <a:gd name="connsiteX2" fmla="*/ 0 w 2813222"/>
              <a:gd name="connsiteY2" fmla="*/ 1140940 h 1140940"/>
              <a:gd name="connsiteX3" fmla="*/ 2051222 w 2813222"/>
              <a:gd name="connsiteY3" fmla="*/ 8237 h 1140940"/>
              <a:gd name="connsiteX4" fmla="*/ 2113006 w 2813222"/>
              <a:gd name="connsiteY4" fmla="*/ 0 h 1140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3222" h="1140940">
                <a:moveTo>
                  <a:pt x="2113006" y="0"/>
                </a:moveTo>
                <a:lnTo>
                  <a:pt x="2813222" y="1140940"/>
                </a:lnTo>
                <a:lnTo>
                  <a:pt x="0" y="1140940"/>
                </a:lnTo>
                <a:lnTo>
                  <a:pt x="2051222" y="8237"/>
                </a:lnTo>
                <a:lnTo>
                  <a:pt x="2113006" y="0"/>
                </a:lnTo>
                <a:close/>
              </a:path>
            </a:pathLst>
          </a:custGeom>
          <a:gradFill>
            <a:gsLst>
              <a:gs pos="0">
                <a:schemeClr val="tx1">
                  <a:lumMod val="75000"/>
                  <a:lumOff val="25000"/>
                  <a:alpha val="30000"/>
                </a:schemeClr>
              </a:gs>
              <a:gs pos="100000">
                <a:schemeClr val="tx1">
                  <a:lumMod val="75000"/>
                  <a:lumOff val="25000"/>
                  <a:alpha val="15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15A558F9-009F-4D81-AAAF-C08EC51474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9523" y="5148249"/>
            <a:ext cx="2842675" cy="88549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</p:pic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0626B9B9-4F55-4311-87B7-2BBF6AA35FF2}"/>
              </a:ext>
            </a:extLst>
          </p:cNvPr>
          <p:cNvSpPr/>
          <p:nvPr/>
        </p:nvSpPr>
        <p:spPr>
          <a:xfrm>
            <a:off x="6934200" y="3500499"/>
            <a:ext cx="610832" cy="220601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6605BD4C-3087-416B-812E-1B6620C20973}"/>
              </a:ext>
            </a:extLst>
          </p:cNvPr>
          <p:cNvSpPr/>
          <p:nvPr/>
        </p:nvSpPr>
        <p:spPr>
          <a:xfrm>
            <a:off x="1814126" y="5000626"/>
            <a:ext cx="581412" cy="207168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6B7CF252-4F28-48F0-BADB-5233334ED826}"/>
              </a:ext>
            </a:extLst>
          </p:cNvPr>
          <p:cNvSpPr/>
          <p:nvPr/>
        </p:nvSpPr>
        <p:spPr>
          <a:xfrm>
            <a:off x="2395151" y="5000626"/>
            <a:ext cx="440918" cy="207168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3EAD2AB6-DC4E-48E3-9E53-E377FCF6FC6B}"/>
              </a:ext>
            </a:extLst>
          </p:cNvPr>
          <p:cNvSpPr/>
          <p:nvPr/>
        </p:nvSpPr>
        <p:spPr>
          <a:xfrm>
            <a:off x="2385626" y="4356822"/>
            <a:ext cx="195649" cy="196128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42F96213-98DA-491F-90CF-5E6EB9C9E0C7}"/>
              </a:ext>
            </a:extLst>
          </p:cNvPr>
          <p:cNvSpPr/>
          <p:nvPr/>
        </p:nvSpPr>
        <p:spPr>
          <a:xfrm>
            <a:off x="6115032" y="4170219"/>
            <a:ext cx="195649" cy="196128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F602DF0-8C22-42E8-9D2B-85641E67FB1D}"/>
              </a:ext>
            </a:extLst>
          </p:cNvPr>
          <p:cNvSpPr txBox="1"/>
          <p:nvPr/>
        </p:nvSpPr>
        <p:spPr>
          <a:xfrm>
            <a:off x="2045941" y="4284197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D8203D8-1E55-4768-98F1-BADFD4E00074}"/>
              </a:ext>
            </a:extLst>
          </p:cNvPr>
          <p:cNvSpPr txBox="1"/>
          <p:nvPr/>
        </p:nvSpPr>
        <p:spPr>
          <a:xfrm>
            <a:off x="5764501" y="4086077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2)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84C8387-DD18-47E8-ACFF-D5F1E23747C4}"/>
              </a:ext>
            </a:extLst>
          </p:cNvPr>
          <p:cNvSpPr txBox="1"/>
          <p:nvPr/>
        </p:nvSpPr>
        <p:spPr>
          <a:xfrm>
            <a:off x="1479165" y="4919693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3)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C8F0687-C8C0-4199-9748-477B95389B85}"/>
              </a:ext>
            </a:extLst>
          </p:cNvPr>
          <p:cNvSpPr txBox="1"/>
          <p:nvPr/>
        </p:nvSpPr>
        <p:spPr>
          <a:xfrm>
            <a:off x="6565172" y="3431151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4)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0B336E7-3D7C-4141-A51A-5699825969BC}"/>
              </a:ext>
            </a:extLst>
          </p:cNvPr>
          <p:cNvSpPr txBox="1"/>
          <p:nvPr/>
        </p:nvSpPr>
        <p:spPr>
          <a:xfrm>
            <a:off x="2797286" y="4912073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6)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F48EA51E-C5FA-40D1-AA4B-75994C838B23}"/>
              </a:ext>
            </a:extLst>
          </p:cNvPr>
          <p:cNvSpPr/>
          <p:nvPr/>
        </p:nvSpPr>
        <p:spPr>
          <a:xfrm>
            <a:off x="1328738" y="5365393"/>
            <a:ext cx="438150" cy="207168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6CCE9D74-DE6B-493A-81DA-0F9D5531BEEE}"/>
              </a:ext>
            </a:extLst>
          </p:cNvPr>
          <p:cNvSpPr/>
          <p:nvPr/>
        </p:nvSpPr>
        <p:spPr>
          <a:xfrm>
            <a:off x="1761607" y="5365393"/>
            <a:ext cx="440918" cy="207168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010FABD-860F-44D2-855C-2D48A8F95EE2}"/>
              </a:ext>
            </a:extLst>
          </p:cNvPr>
          <p:cNvSpPr txBox="1"/>
          <p:nvPr/>
        </p:nvSpPr>
        <p:spPr>
          <a:xfrm>
            <a:off x="1004636" y="5277297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7)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A7DB5CF-98B7-4674-8530-FA1D864C0308}"/>
              </a:ext>
            </a:extLst>
          </p:cNvPr>
          <p:cNvSpPr txBox="1"/>
          <p:nvPr/>
        </p:nvSpPr>
        <p:spPr>
          <a:xfrm>
            <a:off x="2192467" y="5299700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8)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43100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예약하기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1175656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+mj-lt"/>
              <a:buAutoNum type="arabicParenR" startAt="3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상세정보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클릭 시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‘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코드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자원관리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취득 날짜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작성일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‘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순으로 조회할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+mj-lt"/>
              <a:buAutoNum type="arabicParenR" startAt="3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사용이력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자원의 사용이력을 조회할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EC5B245F-D7AD-4C3A-922E-C63B77139D84}"/>
              </a:ext>
            </a:extLst>
          </p:cNvPr>
          <p:cNvSpPr/>
          <p:nvPr/>
        </p:nvSpPr>
        <p:spPr>
          <a:xfrm>
            <a:off x="203303" y="2065333"/>
            <a:ext cx="7364558" cy="25452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23" name="그림 22">
            <a:extLst>
              <a:ext uri="{FF2B5EF4-FFF2-40B4-BE49-F238E27FC236}">
                <a16:creationId xmlns:a16="http://schemas.microsoft.com/office/drawing/2014/main" id="{D97C44D0-C8A0-4B5C-BCFF-2CE2D6D685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00" y="2108430"/>
            <a:ext cx="7239000" cy="2492115"/>
          </a:xfrm>
          <a:prstGeom prst="rect">
            <a:avLst/>
          </a:prstGeom>
        </p:spPr>
      </p:pic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9DD325A7-A880-40AA-905C-1540F94F51DD}"/>
              </a:ext>
            </a:extLst>
          </p:cNvPr>
          <p:cNvSpPr/>
          <p:nvPr/>
        </p:nvSpPr>
        <p:spPr>
          <a:xfrm>
            <a:off x="6807200" y="2351336"/>
            <a:ext cx="586972" cy="212473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B0C4C58D-DE34-470B-BA3D-EBC9AB008D80}"/>
              </a:ext>
            </a:extLst>
          </p:cNvPr>
          <p:cNvSpPr/>
          <p:nvPr/>
        </p:nvSpPr>
        <p:spPr>
          <a:xfrm>
            <a:off x="312880" y="2881560"/>
            <a:ext cx="6926119" cy="460124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41" name="그림 40">
            <a:extLst>
              <a:ext uri="{FF2B5EF4-FFF2-40B4-BE49-F238E27FC236}">
                <a16:creationId xmlns:a16="http://schemas.microsoft.com/office/drawing/2014/main" id="{029F99A2-AA7D-4083-943E-EF524B814B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335" y="5891679"/>
            <a:ext cx="4887007" cy="2152950"/>
          </a:xfrm>
          <a:prstGeom prst="rect">
            <a:avLst/>
          </a:prstGeom>
        </p:spPr>
      </p:pic>
      <p:sp>
        <p:nvSpPr>
          <p:cNvPr id="42" name="직사각형 41">
            <a:extLst>
              <a:ext uri="{FF2B5EF4-FFF2-40B4-BE49-F238E27FC236}">
                <a16:creationId xmlns:a16="http://schemas.microsoft.com/office/drawing/2014/main" id="{A04DECAC-C0AF-4B0B-8EA3-D3A548F5AB05}"/>
              </a:ext>
            </a:extLst>
          </p:cNvPr>
          <p:cNvSpPr/>
          <p:nvPr/>
        </p:nvSpPr>
        <p:spPr>
          <a:xfrm>
            <a:off x="203303" y="5867992"/>
            <a:ext cx="4887007" cy="219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3" name="부제목 2">
            <a:extLst>
              <a:ext uri="{FF2B5EF4-FFF2-40B4-BE49-F238E27FC236}">
                <a16:creationId xmlns:a16="http://schemas.microsoft.com/office/drawing/2014/main" id="{A50FA1FC-5F0A-4639-89EC-94B5199FFF8C}"/>
              </a:ext>
            </a:extLst>
          </p:cNvPr>
          <p:cNvSpPr txBox="1">
            <a:spLocks/>
          </p:cNvSpPr>
          <p:nvPr/>
        </p:nvSpPr>
        <p:spPr>
          <a:xfrm>
            <a:off x="203304" y="4694836"/>
            <a:ext cx="7364558" cy="1050822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+mj-lt"/>
              <a:buAutoNum type="arabicParenR" startAt="5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사용통계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당일 기준으로 예약현황을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  <a:buSzPct val="110000"/>
              <a:buFont typeface="+mj-lt"/>
              <a:buAutoNum type="arabicParenR" startAt="5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폐기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자원에 대해서 폐기가 되는 경우에 ‘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사유’를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입력해 둡니다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향후 이력관리를 통해서 조회가 가능합니다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45" name="부제목 2">
            <a:extLst>
              <a:ext uri="{FF2B5EF4-FFF2-40B4-BE49-F238E27FC236}">
                <a16:creationId xmlns:a16="http://schemas.microsoft.com/office/drawing/2014/main" id="{95D39CE9-1746-4541-83A0-AD1E1F3A7C90}"/>
              </a:ext>
            </a:extLst>
          </p:cNvPr>
          <p:cNvSpPr txBox="1">
            <a:spLocks/>
          </p:cNvSpPr>
          <p:nvPr/>
        </p:nvSpPr>
        <p:spPr>
          <a:xfrm>
            <a:off x="203304" y="8120299"/>
            <a:ext cx="7364558" cy="1022252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+mj-lt"/>
              <a:buAutoNum type="arabicParenR" startAt="7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오늘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당일 기준으로 예약현황을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+mj-lt"/>
              <a:buAutoNum type="arabicParenR" startAt="8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주간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주간형태로 자원 예약현황을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2F1B900-9ABB-497C-97E2-F8F818824C8F}"/>
              </a:ext>
            </a:extLst>
          </p:cNvPr>
          <p:cNvSpPr txBox="1"/>
          <p:nvPr/>
        </p:nvSpPr>
        <p:spPr>
          <a:xfrm>
            <a:off x="6442874" y="2272312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5)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09DAF88-C84A-4997-8004-FAF0155074FB}"/>
              </a:ext>
            </a:extLst>
          </p:cNvPr>
          <p:cNvSpPr txBox="1"/>
          <p:nvPr/>
        </p:nvSpPr>
        <p:spPr>
          <a:xfrm>
            <a:off x="5069070" y="2937179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5)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10986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예약하기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4A2A451A-58B4-470A-A470-9A35A10D0BFF}"/>
              </a:ext>
            </a:extLst>
          </p:cNvPr>
          <p:cNvSpPr/>
          <p:nvPr/>
        </p:nvSpPr>
        <p:spPr>
          <a:xfrm>
            <a:off x="203303" y="1626725"/>
            <a:ext cx="4893131" cy="290493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6" name="부제목 2">
            <a:extLst>
              <a:ext uri="{FF2B5EF4-FFF2-40B4-BE49-F238E27FC236}">
                <a16:creationId xmlns:a16="http://schemas.microsoft.com/office/drawing/2014/main" id="{D5E15CCB-F6D3-4D29-8DA1-BE61F01737FB}"/>
              </a:ext>
            </a:extLst>
          </p:cNvPr>
          <p:cNvSpPr txBox="1">
            <a:spLocks/>
          </p:cNvSpPr>
          <p:nvPr/>
        </p:nvSpPr>
        <p:spPr>
          <a:xfrm>
            <a:off x="203304" y="4624368"/>
            <a:ext cx="7364558" cy="205079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시작일</a:t>
            </a:r>
            <a:r>
              <a:rPr lang="en-US" altLang="ko-KR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종료일</a:t>
            </a:r>
            <a:r>
              <a:rPr lang="en-US" altLang="ko-KR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알림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0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해당 자원을 예약하는 시간을 설정합니다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0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자동반납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종료일이 되면 자동으로 반납 처리가 되어서 상태가 지연되지 않도록 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0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알림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알림을 설정해 놓을 시 자원예약이 승인되면 자원예약에 대한 알림을 받을 수 있습니다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내용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해당 자원의 예약과 관련된 사유 등의 설명을 입력합니다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22" name="부제목 2">
            <a:extLst>
              <a:ext uri="{FF2B5EF4-FFF2-40B4-BE49-F238E27FC236}">
                <a16:creationId xmlns:a16="http://schemas.microsoft.com/office/drawing/2014/main" id="{D1F91311-9742-40BA-9EC1-E7B03B401266}"/>
              </a:ext>
            </a:extLst>
          </p:cNvPr>
          <p:cNvSpPr txBox="1">
            <a:spLocks/>
          </p:cNvSpPr>
          <p:nvPr/>
        </p:nvSpPr>
        <p:spPr>
          <a:xfrm>
            <a:off x="203304" y="1140898"/>
            <a:ext cx="7364558" cy="42543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                  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자원에서 예약을 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8999C563-2639-40CE-9EBC-5ADB8E474E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075" y="1185566"/>
            <a:ext cx="990600" cy="314325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F8E07261-17D7-4F23-AA4A-4E6E3B116A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553" y="1673401"/>
            <a:ext cx="4858428" cy="2838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449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5F577E3A-34E5-40D2-97F9-A9279976B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367" y="2160292"/>
            <a:ext cx="7316433" cy="2108788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4" y="2078302"/>
            <a:ext cx="7364558" cy="21787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예약현황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9"/>
            <a:ext cx="7364558" cy="925372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월간형태와 당일 예약현황을 시간별로 등록된 모든 자원에 대한 예약 현황을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왼쪽에 분류된 회의실 자원을 클릭하면 회의실에 대한 예약 현황을 조회할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endParaRPr lang="ko-KR" altLang="en-US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82731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4" y="2281501"/>
            <a:ext cx="5683146" cy="26206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자원 분류관리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9"/>
            <a:ext cx="7364558" cy="1124056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자원을 사용하기 위해서는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[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관리메뉴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-&gt;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분류관리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-&gt;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사내자원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에서 자원의 분류와 자원을 생성해 주어야 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새폴더와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새분류로 자원을 생성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및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수정할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59C7CF97-4C47-441E-B94F-B8C6F4FD46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404" y="2342479"/>
            <a:ext cx="5638800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965063"/>
      </p:ext>
    </p:extLst>
  </p:cSld>
  <p:clrMapOvr>
    <a:masterClrMapping/>
  </p:clrMapOvr>
</p:sld>
</file>

<file path=ppt/theme/theme1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F46917140D694AAEAF39165F579555" ma:contentTypeVersion="10" ma:contentTypeDescription="Create a new document." ma:contentTypeScope="" ma:versionID="6f1e7b6f0b0d35ced780d0a55ee4053f">
  <xsd:schema xmlns:xsd="http://www.w3.org/2001/XMLSchema" xmlns:xs="http://www.w3.org/2001/XMLSchema" xmlns:p="http://schemas.microsoft.com/office/2006/metadata/properties" xmlns:ns1="http://schemas.microsoft.com/sharepoint/v3" xmlns:ns2="876de33e-aaa5-4507-9b92-b84e676ded0d" xmlns:ns3="9a0666c7-4cba-45e4-bb78-1ed48d50e5d1" xmlns:ns4="10dd7f8a-f247-48ee-8534-441ce336aea6" targetNamespace="http://schemas.microsoft.com/office/2006/metadata/properties" ma:root="true" ma:fieldsID="896d2b523964b19186340351f2b60ad5" ns1:_="" ns2:_="" ns3:_="" ns4:_="">
    <xsd:import namespace="http://schemas.microsoft.com/sharepoint/v3"/>
    <xsd:import namespace="876de33e-aaa5-4507-9b92-b84e676ded0d"/>
    <xsd:import namespace="9a0666c7-4cba-45e4-bb78-1ed48d50e5d1"/>
    <xsd:import namespace="10dd7f8a-f247-48ee-8534-441ce336aea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de33e-aaa5-4507-9b92-b84e676ded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0666c7-4cba-45e4-bb78-1ed48d50e5d1" elementFormDefault="qualified">
    <xsd:import namespace="http://schemas.microsoft.com/office/2006/documentManagement/types"/>
    <xsd:import namespace="http://schemas.microsoft.com/office/infopath/2007/PartnerControls"/>
    <xsd:element name="LastSharedByUser" ma:index="10" nillable="true" ma:displayName="Last Shared By User" ma:description="" ma:hidden="true" ma:internalName="LastSharedByUser" ma:readOnly="true">
      <xsd:simpleType>
        <xsd:restriction base="dms:Note"/>
      </xsd:simpleType>
    </xsd:element>
    <xsd:element name="LastSharedByTime" ma:index="11" nillable="true" ma:displayName="Last Shared By Time" ma:description="" ma:hidden="true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dd7f8a-f247-48ee-8534-441ce336ae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EFE3FC-FA51-4BFD-8881-385B7FC66852}">
  <ds:schemaRefs>
    <ds:schemaRef ds:uri="http://schemas.microsoft.com/office/2006/metadata/properties"/>
    <ds:schemaRef ds:uri="http://purl.org/dc/terms/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876de33e-aaa5-4507-9b92-b84e676ded0d"/>
    <ds:schemaRef ds:uri="10dd7f8a-f247-48ee-8534-441ce336aea6"/>
    <ds:schemaRef ds:uri="9a0666c7-4cba-45e4-bb78-1ed48d50e5d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021AA4B-EC41-4FB4-B03A-FB1D6E73E8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76de33e-aaa5-4507-9b92-b84e676ded0d"/>
    <ds:schemaRef ds:uri="9a0666c7-4cba-45e4-bb78-1ed48d50e5d1"/>
    <ds:schemaRef ds:uri="10dd7f8a-f247-48ee-8534-441ce336ae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3FA9B8D-5FC1-4BE0-97A0-C558307AFEF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5840</TotalTime>
  <Words>677</Words>
  <Application>Microsoft Office PowerPoint</Application>
  <PresentationFormat>사용자 지정</PresentationFormat>
  <Paragraphs>86</Paragraphs>
  <Slides>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6" baseType="lpstr">
      <vt:lpstr>나눔고딕</vt:lpstr>
      <vt:lpstr>나눔손글씨 펜</vt:lpstr>
      <vt:lpstr>맑은 고딕</vt:lpstr>
      <vt:lpstr>Arial</vt:lpstr>
      <vt:lpstr>Calibri</vt:lpstr>
      <vt:lpstr>Wingdings</vt:lpstr>
      <vt:lpstr>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Administrator</cp:lastModifiedBy>
  <cp:revision>279</cp:revision>
  <dcterms:created xsi:type="dcterms:W3CDTF">2020-06-03T01:19:05Z</dcterms:created>
  <dcterms:modified xsi:type="dcterms:W3CDTF">2020-09-08T06:24:22Z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0x010100D9F46917140D694AAEAF39165F579555</vt:lpwstr>
  </property>
</Properties>
</file>