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sldIdLst>
    <p:sldId id="256" r:id="rId5"/>
    <p:sldId id="310" r:id="rId6"/>
    <p:sldId id="296" r:id="rId7"/>
    <p:sldId id="297" r:id="rId8"/>
    <p:sldId id="298" r:id="rId9"/>
    <p:sldId id="299" r:id="rId10"/>
    <p:sldId id="300" r:id="rId11"/>
    <p:sldId id="311" r:id="rId12"/>
    <p:sldId id="312" r:id="rId13"/>
    <p:sldId id="301" r:id="rId14"/>
    <p:sldId id="263" r:id="rId15"/>
    <p:sldId id="313" r:id="rId16"/>
    <p:sldId id="303" r:id="rId17"/>
    <p:sldId id="304" r:id="rId18"/>
    <p:sldId id="306" r:id="rId19"/>
    <p:sldId id="307" r:id="rId20"/>
    <p:sldId id="314" r:id="rId21"/>
    <p:sldId id="308" r:id="rId22"/>
    <p:sldId id="309" r:id="rId23"/>
    <p:sldId id="315" r:id="rId24"/>
  </p:sldIdLst>
  <p:sldSz cx="7772400" cy="100584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00"/>
    <a:srgbClr val="217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5" autoAdjust="0"/>
    <p:restoredTop sz="94672"/>
  </p:normalViewPr>
  <p:slideViewPr>
    <p:cSldViewPr snapToGrid="0" snapToObjects="1" showGuides="1">
      <p:cViewPr varScale="1">
        <p:scale>
          <a:sx n="82" d="100"/>
          <a:sy n="82" d="100"/>
        </p:scale>
        <p:origin x="3204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Edit Master text styles</a:t>
            </a:r>
          </a:p>
          <a:p>
            <a:pPr lvl="1" rtl="0"/>
            <a:r>
              <a:rPr lang="ko"/>
              <a:t>Second level</a:t>
            </a:r>
          </a:p>
          <a:p>
            <a:pPr lvl="2" rtl="0"/>
            <a:r>
              <a:rPr lang="ko"/>
              <a:t>Third level</a:t>
            </a:r>
          </a:p>
          <a:p>
            <a:pPr lvl="3" rtl="0"/>
            <a:r>
              <a:rPr lang="ko"/>
              <a:t>Fourth level</a:t>
            </a:r>
          </a:p>
          <a:p>
            <a:pPr lvl="4" rtl="0"/>
            <a:r>
              <a:rPr lang="k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49955" y="5681281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ea typeface="나눔스퀘어_ac" panose="020B0600000101010101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1. </a:t>
            </a:r>
            <a:r>
              <a:rPr lang="ko-KR" altLang="en-US" dirty="0"/>
              <a:t>마스터 부제목 스타일 편집</a:t>
            </a:r>
          </a:p>
        </p:txBody>
      </p:sp>
      <p:sp>
        <p:nvSpPr>
          <p:cNvPr id="7" name="부제목 2"/>
          <p:cNvSpPr txBox="1">
            <a:spLocks/>
          </p:cNvSpPr>
          <p:nvPr userDrawn="1"/>
        </p:nvSpPr>
        <p:spPr>
          <a:xfrm>
            <a:off x="402355" y="6235696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나눔스퀘어_ac" panose="020B0600000101010101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1) </a:t>
            </a:r>
            <a:r>
              <a:rPr lang="ko-KR" altLang="en-US" sz="1600" dirty="0"/>
              <a:t>마스터 부제목 스타일 편집</a:t>
            </a: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98830" y="1006745"/>
            <a:ext cx="4197650" cy="3651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latin typeface="나눔손글씨 펜" panose="03040600000000000000" pitchFamily="66" charset="-127"/>
                <a:ea typeface="나눔스퀘어_ac" panose="020B0600000101010101"/>
              </a:rPr>
              <a:t>개요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6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36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lvl1pPr algn="ct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Connettore 1 42"/>
          <p:cNvCxnSpPr>
            <a:cxnSpLocks/>
          </p:cNvCxnSpPr>
          <p:nvPr userDrawn="1"/>
        </p:nvCxnSpPr>
        <p:spPr>
          <a:xfrm>
            <a:off x="293" y="10059263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D24A6-D835-4555-89ED-21863C5CEFC6}"/>
              </a:ext>
            </a:extLst>
          </p:cNvPr>
          <p:cNvSpPr/>
          <p:nvPr userDrawn="1"/>
        </p:nvSpPr>
        <p:spPr>
          <a:xfrm>
            <a:off x="5579234" y="123168"/>
            <a:ext cx="200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en-US" altLang="ko-KR" sz="2000" b="0" dirty="0">
              <a:solidFill>
                <a:srgbClr val="2175C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71358FAD-BF25-48BD-BEC5-D04768586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367" y="223110"/>
            <a:ext cx="1611090" cy="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28">
            <a:extLst>
              <a:ext uri="{FF2B5EF4-FFF2-40B4-BE49-F238E27FC236}">
                <a16:creationId xmlns:a16="http://schemas.microsoft.com/office/drawing/2014/main" id="{A330A45A-EE9B-4498-9E23-606E9B844B31}"/>
              </a:ext>
            </a:extLst>
          </p:cNvPr>
          <p:cNvSpPr txBox="1">
            <a:spLocks/>
          </p:cNvSpPr>
          <p:nvPr/>
        </p:nvSpPr>
        <p:spPr>
          <a:xfrm>
            <a:off x="3011805" y="950451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1</a:t>
            </a:fld>
            <a:endParaRPr lang="it-IT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20B523-FB45-46EC-92A1-E6E4D735CAF3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0" name="Rettangolo 3">
              <a:extLst>
                <a:ext uri="{FF2B5EF4-FFF2-40B4-BE49-F238E27FC236}">
                  <a16:creationId xmlns:a16="http://schemas.microsoft.com/office/drawing/2014/main" id="{2AD2B207-D595-416C-B139-A2F32EB07357}"/>
                </a:ext>
              </a:extLst>
            </p:cNvPr>
            <p:cNvSpPr/>
            <p:nvPr/>
          </p:nvSpPr>
          <p:spPr>
            <a:xfrm>
              <a:off x="0" y="0"/>
              <a:ext cx="7772400" cy="10058400"/>
            </a:xfrm>
            <a:prstGeom prst="rect">
              <a:avLst/>
            </a:prstGeom>
            <a:solidFill>
              <a:srgbClr val="2175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1" name="Rettangolo 4">
              <a:extLst>
                <a:ext uri="{FF2B5EF4-FFF2-40B4-BE49-F238E27FC236}">
                  <a16:creationId xmlns:a16="http://schemas.microsoft.com/office/drawing/2014/main" id="{40F147DE-F174-4519-A26F-798749D0B43C}"/>
                </a:ext>
              </a:extLst>
            </p:cNvPr>
            <p:cNvSpPr/>
            <p:nvPr/>
          </p:nvSpPr>
          <p:spPr>
            <a:xfrm>
              <a:off x="0" y="0"/>
              <a:ext cx="77724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191927F1-3C39-4911-A3E0-4006AAAE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1673" y="4003342"/>
              <a:ext cx="5583933" cy="5377123"/>
            </a:xfrm>
            <a:prstGeom prst="rect">
              <a:avLst/>
            </a:prstGeom>
          </p:spPr>
        </p:pic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8F27B8A4-2FCA-4AF0-A220-05631239F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5689" y="9612099"/>
            <a:ext cx="1114425" cy="161925"/>
          </a:xfrm>
          <a:prstGeom prst="rect">
            <a:avLst/>
          </a:prstGeom>
        </p:spPr>
      </p:pic>
      <p:pic>
        <p:nvPicPr>
          <p:cNvPr id="10" name="그래픽 15">
            <a:extLst>
              <a:ext uri="{FF2B5EF4-FFF2-40B4-BE49-F238E27FC236}">
                <a16:creationId xmlns:a16="http://schemas.microsoft.com/office/drawing/2014/main" id="{4D61F91F-53AA-414A-9A1D-CC29795B7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300" y="997445"/>
            <a:ext cx="2749857" cy="399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12D531-5DE5-41D1-A130-F69300F2F544}"/>
              </a:ext>
            </a:extLst>
          </p:cNvPr>
          <p:cNvSpPr txBox="1"/>
          <p:nvPr/>
        </p:nvSpPr>
        <p:spPr>
          <a:xfrm>
            <a:off x="3389062" y="888202"/>
            <a:ext cx="3919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4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설명서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AFB3E-0904-4933-9846-BC998313CF6D}"/>
              </a:ext>
            </a:extLst>
          </p:cNvPr>
          <p:cNvSpPr txBox="1"/>
          <p:nvPr/>
        </p:nvSpPr>
        <p:spPr>
          <a:xfrm>
            <a:off x="1926356" y="2001001"/>
            <a:ext cx="391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4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111727-4F60-44EB-9F6F-FEA166F044B8}"/>
              </a:ext>
            </a:extLst>
          </p:cNvPr>
          <p:cNvSpPr/>
          <p:nvPr/>
        </p:nvSpPr>
        <p:spPr>
          <a:xfrm>
            <a:off x="234616" y="3309320"/>
            <a:ext cx="733324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메일을 삭제합니다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삭제된 메일은 폐기함으로 가게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[My/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삭제 옵션을 ‘즉시삭제’를 체크한 경우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삭제 기능을 사용하게 되면 휴지통으로 가지 않고 완전히 삭제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복구불가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수신한 메일 중 수신을 거부하고 싶은 메일 주소에 대해 등록할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메일을 체크한 후 수신거부 버튼을 누르면 개인 수신 거부 리스트에 등록이 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메일수신거부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거부목록을 확인할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다른 편지함으로 이동하는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이동을 원하는 메일을 선택하고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누른 후에 아래와 같은 화면에서 ‘폴더선택’을 하고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클릭한 경우의 화면에서 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부분에 생성될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폴더명을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입력하면 폴더가 추가됩니다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읽지않음으로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체크한 메일을 읽은 메일로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읽지않음으로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체크한 메일을 읽지 않은 메일로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78470" y="7348955"/>
            <a:ext cx="3218769" cy="1275102"/>
            <a:chOff x="203303" y="7873388"/>
            <a:chExt cx="3218769" cy="127510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6A666BB-CA1F-4E8E-8419-994D9E62072B}"/>
                </a:ext>
              </a:extLst>
            </p:cNvPr>
            <p:cNvSpPr/>
            <p:nvPr/>
          </p:nvSpPr>
          <p:spPr>
            <a:xfrm>
              <a:off x="203303" y="7873388"/>
              <a:ext cx="3218769" cy="12751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FD8C520-A621-4A69-A2F0-A6B59FB63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59" y="7901096"/>
              <a:ext cx="3172268" cy="122889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4096838" y="7348955"/>
            <a:ext cx="3218769" cy="1275102"/>
            <a:chOff x="4110285" y="7873388"/>
            <a:chExt cx="3218769" cy="127510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9744F2E-1E36-457E-A838-331404959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2142" y="7889056"/>
              <a:ext cx="3162300" cy="1247775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12FBC0A-BE9E-4AF1-80B5-14544FA859DC}"/>
                </a:ext>
              </a:extLst>
            </p:cNvPr>
            <p:cNvSpPr/>
            <p:nvPr/>
          </p:nvSpPr>
          <p:spPr>
            <a:xfrm>
              <a:off x="4110285" y="7873388"/>
              <a:ext cx="3218769" cy="12751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DD9D0A-43ED-4722-B6EB-750D38321AE7}"/>
                </a:ext>
              </a:extLst>
            </p:cNvPr>
            <p:cNvSpPr/>
            <p:nvPr/>
          </p:nvSpPr>
          <p:spPr>
            <a:xfrm>
              <a:off x="4236235" y="7986368"/>
              <a:ext cx="1461180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8BF1701-834B-4630-AC41-AE2EDEAA9B2A}"/>
                </a:ext>
              </a:extLst>
            </p:cNvPr>
            <p:cNvSpPr/>
            <p:nvPr/>
          </p:nvSpPr>
          <p:spPr>
            <a:xfrm>
              <a:off x="5791508" y="7986368"/>
              <a:ext cx="1406461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387855" y="1310084"/>
            <a:ext cx="2068434" cy="2078112"/>
            <a:chOff x="-1638943" y="1971868"/>
            <a:chExt cx="2068434" cy="2078112"/>
          </a:xfrm>
        </p:grpSpPr>
        <p:grpSp>
          <p:nvGrpSpPr>
            <p:cNvPr id="2" name="그룹 1"/>
            <p:cNvGrpSpPr/>
            <p:nvPr/>
          </p:nvGrpSpPr>
          <p:grpSpPr>
            <a:xfrm>
              <a:off x="-1638943" y="1971868"/>
              <a:ext cx="2068434" cy="2078112"/>
              <a:chOff x="203304" y="1286068"/>
              <a:chExt cx="2068434" cy="2078112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63889FED-AD4B-41D7-8F49-06DDE28FD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275" y="1286068"/>
                <a:ext cx="2026463" cy="1959890"/>
              </a:xfrm>
              <a:prstGeom prst="rect">
                <a:avLst/>
              </a:prstGeom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D1BCA78B-7BD4-4230-B92C-21F925E67F09}"/>
                  </a:ext>
                </a:extLst>
              </p:cNvPr>
              <p:cNvSpPr/>
              <p:nvPr/>
            </p:nvSpPr>
            <p:spPr>
              <a:xfrm>
                <a:off x="203304" y="1286068"/>
                <a:ext cx="2068434" cy="20781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4" name="사각형: 둥근 모서리 22">
              <a:extLst>
                <a:ext uri="{FF2B5EF4-FFF2-40B4-BE49-F238E27FC236}">
                  <a16:creationId xmlns:a16="http://schemas.microsoft.com/office/drawing/2014/main" id="{56DD9D0A-43ED-4722-B6EB-750D38321AE7}"/>
                </a:ext>
              </a:extLst>
            </p:cNvPr>
            <p:cNvSpPr/>
            <p:nvPr/>
          </p:nvSpPr>
          <p:spPr>
            <a:xfrm>
              <a:off x="-1596972" y="2527677"/>
              <a:ext cx="294645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사각형: 둥근 모서리 22">
              <a:extLst>
                <a:ext uri="{FF2B5EF4-FFF2-40B4-BE49-F238E27FC236}">
                  <a16:creationId xmlns:a16="http://schemas.microsoft.com/office/drawing/2014/main" id="{56DD9D0A-43ED-4722-B6EB-750D38321AE7}"/>
                </a:ext>
              </a:extLst>
            </p:cNvPr>
            <p:cNvSpPr/>
            <p:nvPr/>
          </p:nvSpPr>
          <p:spPr>
            <a:xfrm>
              <a:off x="-1288065" y="2791157"/>
              <a:ext cx="983265" cy="11406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9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E030717-63BA-485E-B3EB-5AE0EACC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" y="1322043"/>
            <a:ext cx="7298264" cy="27234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1267333"/>
            <a:ext cx="7364558" cy="2805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6" name="표 3">
            <a:extLst>
              <a:ext uri="{FF2B5EF4-FFF2-40B4-BE49-F238E27FC236}">
                <a16:creationId xmlns:a16="http://schemas.microsoft.com/office/drawing/2014/main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84463"/>
              </p:ext>
            </p:extLst>
          </p:nvPr>
        </p:nvGraphicFramePr>
        <p:xfrm>
          <a:off x="203304" y="4213319"/>
          <a:ext cx="7364558" cy="382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976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327582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/>
                        <a:t>검색항목을 선택합니다</a:t>
                      </a:r>
                      <a:r>
                        <a:rPr lang="en-US" altLang="ko-KR" sz="1200" dirty="0"/>
                        <a:t>. (</a:t>
                      </a:r>
                      <a:r>
                        <a:rPr lang="ko-KR" altLang="en-US" sz="1200" dirty="0"/>
                        <a:t>제목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 err="1"/>
                        <a:t>받는사람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 err="1"/>
                        <a:t>보낸사람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본문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메모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일정아이콘을 클릭하면 바로 아래에 기간을 검색할 수 있는 기능이 나타납니다</a:t>
                      </a:r>
                      <a:r>
                        <a:rPr lang="en-US" altLang="ko-KR" sz="1200" dirty="0"/>
                        <a:t>. (</a:t>
                      </a:r>
                      <a:r>
                        <a:rPr lang="ko-KR" altLang="en-US" sz="1200" dirty="0"/>
                        <a:t>전체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오늘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일주일</a:t>
                      </a:r>
                      <a:r>
                        <a:rPr lang="en-US" altLang="ko-KR" sz="1200" dirty="0"/>
                        <a:t>/1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/3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/6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/1</a:t>
                      </a:r>
                      <a:r>
                        <a:rPr lang="ko-KR" altLang="en-US" sz="1200" dirty="0"/>
                        <a:t>년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선택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854795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본 페이지를 </a:t>
                      </a:r>
                      <a:r>
                        <a:rPr lang="ko-KR" altLang="en-US" sz="1200" dirty="0" err="1"/>
                        <a:t>새로고침</a:t>
                      </a:r>
                      <a:r>
                        <a:rPr lang="ko-KR" altLang="en-US" sz="1200" dirty="0"/>
                        <a:t> 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메일쓰기 페이지로 이동합니다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814721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중요메일에 대해서 별표 체크를 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261038"/>
                  </a:ext>
                </a:extLst>
              </a:tr>
              <a:tr h="635626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메일에 메모를</a:t>
                      </a:r>
                      <a:r>
                        <a:rPr lang="ko-KR" altLang="en-US" sz="1200" baseline="0" dirty="0"/>
                        <a:t> 남겨놨을 때</a:t>
                      </a:r>
                      <a:r>
                        <a:rPr lang="ko-KR" altLang="en-US" sz="1200" dirty="0"/>
                        <a:t> 표시됩니다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80967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6139CB98-E6A6-4E63-99EC-A0A37D68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0" y="4376933"/>
            <a:ext cx="695325" cy="3333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BE03F71-9F5D-4F98-8B1D-58F4ADC51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" y="5108075"/>
            <a:ext cx="1985573" cy="2302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506D09-1441-4ABC-AC5B-CD5FBD054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5" y="5722989"/>
            <a:ext cx="319160" cy="3191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C5C73EF-1846-4D6A-B9F9-533ACC597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2" y="6350596"/>
            <a:ext cx="1028700" cy="3429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655E675-435A-4ED8-B204-B79956A05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33" y="7022451"/>
            <a:ext cx="381518" cy="3088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FEA1F13-D64A-4CE7-99A7-468675FBF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13" y="7569101"/>
            <a:ext cx="347935" cy="347935"/>
          </a:xfrm>
          <a:prstGeom prst="rect">
            <a:avLst/>
          </a:prstGeom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6F00862-02BA-4171-B816-DFA86E7D69D8}"/>
              </a:ext>
            </a:extLst>
          </p:cNvPr>
          <p:cNvSpPr/>
          <p:nvPr/>
        </p:nvSpPr>
        <p:spPr>
          <a:xfrm>
            <a:off x="5069541" y="1322043"/>
            <a:ext cx="2462475" cy="437627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E4DA8E7-E6A3-4F83-BA0B-D05D5B9C5E2F}"/>
              </a:ext>
            </a:extLst>
          </p:cNvPr>
          <p:cNvSpPr/>
          <p:nvPr/>
        </p:nvSpPr>
        <p:spPr>
          <a:xfrm flipH="1" flipV="1">
            <a:off x="467784" y="2342879"/>
            <a:ext cx="200178" cy="19534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07D7290-94FA-4FA7-A436-853D5249E280}"/>
              </a:ext>
            </a:extLst>
          </p:cNvPr>
          <p:cNvSpPr/>
          <p:nvPr/>
        </p:nvSpPr>
        <p:spPr>
          <a:xfrm flipH="1" flipV="1">
            <a:off x="679249" y="2565115"/>
            <a:ext cx="200178" cy="19534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76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03304" y="2025746"/>
            <a:ext cx="7364558" cy="2701766"/>
            <a:chOff x="203304" y="2025746"/>
            <a:chExt cx="7364558" cy="270176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03304" y="2025746"/>
              <a:ext cx="7364558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138" y="2074900"/>
              <a:ext cx="7303173" cy="2561364"/>
            </a:xfrm>
            <a:prstGeom prst="rect">
              <a:avLst/>
            </a:prstGeom>
          </p:spPr>
        </p:pic>
        <p:sp>
          <p:nvSpPr>
            <p:cNvPr id="23" name="사각형: 둥근 모서리 35">
              <a:extLst>
                <a:ext uri="{FF2B5EF4-FFF2-40B4-BE49-F238E27FC236}">
                  <a16:creationId xmlns:a16="http://schemas.microsoft.com/office/drawing/2014/main" id="{84B4C46D-981B-46C1-8094-9F15309DE6D8}"/>
                </a:ext>
              </a:extLst>
            </p:cNvPr>
            <p:cNvSpPr/>
            <p:nvPr/>
          </p:nvSpPr>
          <p:spPr>
            <a:xfrm>
              <a:off x="7180730" y="2048668"/>
              <a:ext cx="386625" cy="3289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B2F34E71-E8D1-4EC4-B6B3-51971DC1FC1F}"/>
              </a:ext>
            </a:extLst>
          </p:cNvPr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하나의 메일을 조회하면 제공되는 화면입니다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97454" y="4963565"/>
            <a:ext cx="2849338" cy="1847007"/>
            <a:chOff x="1842247" y="2025746"/>
            <a:chExt cx="2849338" cy="184700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1842247" y="2025746"/>
              <a:ext cx="2849338" cy="18470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53" y="2074900"/>
              <a:ext cx="2726046" cy="1797853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1A011886-EDF0-41CE-8811-A787E24147B6}"/>
                </a:ext>
              </a:extLst>
            </p:cNvPr>
            <p:cNvSpPr/>
            <p:nvPr/>
          </p:nvSpPr>
          <p:spPr>
            <a:xfrm>
              <a:off x="2405633" y="2381790"/>
              <a:ext cx="1066561" cy="729424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84B4C46D-981B-46C1-8094-9F15309DE6D8}"/>
                </a:ext>
              </a:extLst>
            </p:cNvPr>
            <p:cNvSpPr/>
            <p:nvPr/>
          </p:nvSpPr>
          <p:spPr>
            <a:xfrm>
              <a:off x="2199634" y="2081048"/>
              <a:ext cx="386625" cy="3289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4" name="사각형: 둥근 모서리 35">
            <a:extLst>
              <a:ext uri="{FF2B5EF4-FFF2-40B4-BE49-F238E27FC236}">
                <a16:creationId xmlns:a16="http://schemas.microsoft.com/office/drawing/2014/main" id="{84B4C46D-981B-46C1-8094-9F15309DE6D8}"/>
              </a:ext>
            </a:extLst>
          </p:cNvPr>
          <p:cNvSpPr/>
          <p:nvPr/>
        </p:nvSpPr>
        <p:spPr>
          <a:xfrm>
            <a:off x="434968" y="2039193"/>
            <a:ext cx="386625" cy="328901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5" name="표 3">
            <a:extLst>
              <a:ext uri="{FF2B5EF4-FFF2-40B4-BE49-F238E27FC236}">
                <a16:creationId xmlns:a16="http://schemas.microsoft.com/office/drawing/2014/main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12193"/>
              </p:ext>
            </p:extLst>
          </p:nvPr>
        </p:nvGraphicFramePr>
        <p:xfrm>
          <a:off x="203304" y="7142690"/>
          <a:ext cx="7364558" cy="1927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삭제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/>
                        <a:t>본 메일을 삭제합니다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읽지않음으로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본 메일을 읽지 않음으로 변경합니다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854795"/>
                  </a:ext>
                </a:extLst>
              </a:tr>
              <a:tr h="6289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첨부삭제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본 메일의 첨부파일을 삭제합니다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</a:tbl>
          </a:graphicData>
        </a:graphic>
      </p:graphicFrame>
      <p:sp>
        <p:nvSpPr>
          <p:cNvPr id="26" name="사각형: 둥근 모서리 35">
            <a:extLst>
              <a:ext uri="{FF2B5EF4-FFF2-40B4-BE49-F238E27FC236}">
                <a16:creationId xmlns:a16="http://schemas.microsoft.com/office/drawing/2014/main" id="{84B4C46D-981B-46C1-8094-9F15309DE6D8}"/>
              </a:ext>
            </a:extLst>
          </p:cNvPr>
          <p:cNvSpPr/>
          <p:nvPr/>
        </p:nvSpPr>
        <p:spPr>
          <a:xfrm>
            <a:off x="6946505" y="3312488"/>
            <a:ext cx="599806" cy="328901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417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98252"/>
              </p:ext>
            </p:extLst>
          </p:nvPr>
        </p:nvGraphicFramePr>
        <p:xfrm>
          <a:off x="203304" y="4259182"/>
          <a:ext cx="7364558" cy="4717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/>
                        <a:t>메일작성 페이지로 이동합니다</a:t>
                      </a:r>
                      <a:r>
                        <a:rPr lang="en-US" altLang="ko-KR" sz="1200"/>
                        <a:t>. </a:t>
                      </a:r>
                      <a:endParaRPr lang="en-US" altLang="ko-KR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내게쓰기작성</a:t>
                      </a:r>
                      <a:r>
                        <a:rPr lang="ko-KR" altLang="en-US" sz="1200" dirty="0"/>
                        <a:t> 페이지로 이동합니다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854795"/>
                  </a:ext>
                </a:extLst>
              </a:tr>
              <a:tr h="628955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발송자를 수신자로 기본 지정해서 메일을 발송하는 경우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발송자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참조자들</a:t>
                      </a:r>
                      <a:r>
                        <a:rPr lang="ko-KR" altLang="en-US" sz="1200" dirty="0"/>
                        <a:t> 모두를 수신자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참조자로</a:t>
                      </a:r>
                      <a:r>
                        <a:rPr lang="ko-KR" altLang="en-US" sz="1200" dirty="0"/>
                        <a:t> 지정해서 메일 발송하는 경우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814721"/>
                  </a:ext>
                </a:extLst>
              </a:tr>
              <a:tr h="215842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/>
                        <a:t>전달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수신한 메일을 또다른 사용자에게 메일 발송하는 경우</a:t>
                      </a:r>
                      <a:endParaRPr lang="en-US" altLang="ko-KR" sz="1200" dirty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err="1"/>
                        <a:t>첨부로전달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수신 메일 원본</a:t>
                      </a:r>
                      <a:r>
                        <a:rPr lang="en-US" altLang="ko-KR" sz="1200" dirty="0"/>
                        <a:t>(.</a:t>
                      </a:r>
                      <a:r>
                        <a:rPr lang="en-US" altLang="ko-KR" sz="1200" dirty="0" err="1"/>
                        <a:t>eml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을 첨부파일로 자동 첨부처리하고 새로운 편지 내용을 작성하도록 합니다</a:t>
                      </a:r>
                      <a:r>
                        <a:rPr lang="en-US" altLang="ko-KR" sz="1200" dirty="0"/>
                        <a:t>.(</a:t>
                      </a:r>
                      <a:r>
                        <a:rPr lang="ko-KR" altLang="en-US" sz="1200" dirty="0"/>
                        <a:t>원본 메일에 대한 훼손을 하지 않았다는 의미로 작성 시 적당함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261038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310752" y="4470359"/>
            <a:ext cx="1214039" cy="3852344"/>
            <a:chOff x="310752" y="5088921"/>
            <a:chExt cx="1214039" cy="385234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F10C8421-9451-46D7-937B-FF74BFB5A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768" y="5088921"/>
              <a:ext cx="966008" cy="248029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4A1D60E5-5793-4B5F-9646-4197940E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54" y="5720972"/>
              <a:ext cx="1005172" cy="287192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F277B833-AC9E-4514-8FEB-18C7FB14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470" y="6332895"/>
              <a:ext cx="665763" cy="31330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F797039-0464-4FE3-8113-8B9B6C32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94" y="7009696"/>
              <a:ext cx="1057387" cy="248029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1A541E7B-92EA-44F7-9049-8876E2C7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020" y="8105372"/>
              <a:ext cx="691872" cy="287192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A6F36D76-9475-45F7-82D8-2D815E80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752" y="8654073"/>
              <a:ext cx="1214039" cy="287192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2796989" y="1272711"/>
            <a:ext cx="1900702" cy="2701766"/>
            <a:chOff x="2891118" y="2025746"/>
            <a:chExt cx="1900702" cy="270176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891118" y="2025746"/>
              <a:ext cx="1900702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628" y="2074900"/>
              <a:ext cx="1794192" cy="2561364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1A011886-EDF0-41CE-8811-A787E24147B6}"/>
                </a:ext>
              </a:extLst>
            </p:cNvPr>
            <p:cNvSpPr/>
            <p:nvPr/>
          </p:nvSpPr>
          <p:spPr>
            <a:xfrm>
              <a:off x="3145221" y="2449025"/>
              <a:ext cx="1413332" cy="2187239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0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3">
            <a:extLst>
              <a:ext uri="{FF2B5EF4-FFF2-40B4-BE49-F238E27FC236}">
                <a16:creationId xmlns:a16="http://schemas.microsoft.com/office/drawing/2014/main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73499"/>
              </p:ext>
            </p:extLst>
          </p:nvPr>
        </p:nvGraphicFramePr>
        <p:xfrm>
          <a:off x="203304" y="4321749"/>
          <a:ext cx="7364558" cy="4349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64026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메일을 인쇄합니다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74529"/>
                  </a:ext>
                </a:extLst>
              </a:tr>
              <a:tr h="62376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스크랩기능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다른 메뉴와 연동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복사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하는 기능입니다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854795"/>
                  </a:ext>
                </a:extLst>
              </a:tr>
              <a:tr h="617179">
                <a:tc rowSpan="5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개인게시판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개인게시판으로 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즐겨찾기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즐겨찾기 메뉴로 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게시판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게시판으로 스크랩합니다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일정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일정으로 등록합니다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문서관리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문서관리로 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b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기능은 문서관리 솔루션을 구매한 경우에만 적용됩니다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33585" y="4407762"/>
            <a:ext cx="1236021" cy="3383327"/>
            <a:chOff x="333585" y="1363485"/>
            <a:chExt cx="1236021" cy="338332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ABFC2CB-B8C5-4396-992E-2A3C8B26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252" y="1363485"/>
              <a:ext cx="453081" cy="43042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C91DFF3E-6EC5-4738-9D4C-9B8FCA80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85" y="3111760"/>
              <a:ext cx="1236021" cy="1635052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20E4576-B1D6-49B4-B6A5-42747D7C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52" y="2009543"/>
              <a:ext cx="419100" cy="407773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C91DFF3E-6EC5-4738-9D4C-9B8FCA80A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5" y="1537660"/>
            <a:ext cx="1236021" cy="1635052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2796989" y="1272711"/>
            <a:ext cx="1900702" cy="2701766"/>
            <a:chOff x="2891118" y="2025746"/>
            <a:chExt cx="1900702" cy="2701766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891118" y="2025746"/>
              <a:ext cx="1900702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628" y="2168872"/>
              <a:ext cx="1794192" cy="2373419"/>
            </a:xfrm>
            <a:prstGeom prst="rect">
              <a:avLst/>
            </a:prstGeom>
          </p:spPr>
        </p:pic>
        <p:sp>
          <p:nvSpPr>
            <p:cNvPr id="25" name="사각형: 둥근 모서리 34">
              <a:extLst>
                <a:ext uri="{FF2B5EF4-FFF2-40B4-BE49-F238E27FC236}">
                  <a16:creationId xmlns:a16="http://schemas.microsoft.com/office/drawing/2014/main" id="{1A011886-EDF0-41CE-8811-A787E24147B6}"/>
                </a:ext>
              </a:extLst>
            </p:cNvPr>
            <p:cNvSpPr/>
            <p:nvPr/>
          </p:nvSpPr>
          <p:spPr>
            <a:xfrm>
              <a:off x="3006057" y="2540273"/>
              <a:ext cx="1686965" cy="191796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6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12586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발송한 메일 목록을 보여주는 편지함으로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수신함과 동일한 형태의 기능을 제공합니다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928D3CA-EE5B-4F58-9594-C4EBA7A2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0" y="1807973"/>
            <a:ext cx="7270923" cy="28591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1756806"/>
            <a:ext cx="7364558" cy="2918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51231"/>
              </p:ext>
            </p:extLst>
          </p:nvPr>
        </p:nvGraphicFramePr>
        <p:xfrm>
          <a:off x="203304" y="4814852"/>
          <a:ext cx="7364558" cy="2217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22179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조회일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조회일의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날짜를 클릭하게 되면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수신자 각각의 수신내역을 조회할 수 있습니다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6DA6EF0F-02DB-489C-8702-BE9690B0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41" y="3756259"/>
            <a:ext cx="1129799" cy="20119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1726E07-FBC5-402F-907A-DABEEC1F4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84" y="3475372"/>
            <a:ext cx="1121087" cy="162601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EEA23BC4-BB1A-4D2A-AD6A-C846F65A292F}"/>
              </a:ext>
            </a:extLst>
          </p:cNvPr>
          <p:cNvSpPr/>
          <p:nvPr/>
        </p:nvSpPr>
        <p:spPr>
          <a:xfrm>
            <a:off x="6119141" y="2810206"/>
            <a:ext cx="1104620" cy="182176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55A3954-3A3E-4F36-A75B-92F4CFDD6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32" y="5507097"/>
            <a:ext cx="5004511" cy="13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부제목 2">
            <a:extLst>
              <a:ext uri="{FF2B5EF4-FFF2-40B4-BE49-F238E27FC236}">
                <a16:creationId xmlns:a16="http://schemas.microsoft.com/office/drawing/2014/main" id="{B2F34E71-E8D1-4EC4-B6B3-51971DC1FC1F}"/>
              </a:ext>
            </a:extLst>
          </p:cNvPr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 메일을 조회하면 제공되는 화면입니다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E925B39-7C00-4298-B4B3-01EBDFBA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72876"/>
            <a:ext cx="6893180" cy="250840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524434" y="1998450"/>
            <a:ext cx="7043427" cy="2699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A7D6C89D-77D5-4AFB-9A9B-51705F83765D}"/>
              </a:ext>
            </a:extLst>
          </p:cNvPr>
          <p:cNvSpPr txBox="1">
            <a:spLocks/>
          </p:cNvSpPr>
          <p:nvPr/>
        </p:nvSpPr>
        <p:spPr>
          <a:xfrm>
            <a:off x="203304" y="4786037"/>
            <a:ext cx="7364558" cy="82561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주요 항목에 대한 설명은 수신 메일 조회 화면을 참고바랍니다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메일을 다시 재전송하고자 하는 경우 사용합니다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F74383-B2BD-4CE9-85DA-38D4D18D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470" y="2072876"/>
            <a:ext cx="295275" cy="2667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A65EEB3-C253-40D4-AD0D-BEC0550A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85" y="5192403"/>
            <a:ext cx="695094" cy="2673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100277" y="2159962"/>
            <a:ext cx="1095528" cy="2248214"/>
            <a:chOff x="5710934" y="2082258"/>
            <a:chExt cx="1095528" cy="224821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A7E9554-04D0-4AEA-8185-7FE44D801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0934" y="2082258"/>
              <a:ext cx="1095528" cy="2248214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1FEC2494-F7FF-4092-B4BF-CA12D66EC314}"/>
                </a:ext>
              </a:extLst>
            </p:cNvPr>
            <p:cNvSpPr/>
            <p:nvPr/>
          </p:nvSpPr>
          <p:spPr>
            <a:xfrm>
              <a:off x="5755065" y="3970340"/>
              <a:ext cx="689278" cy="298953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사각형: 둥근 모서리 34">
            <a:extLst>
              <a:ext uri="{FF2B5EF4-FFF2-40B4-BE49-F238E27FC236}">
                <a16:creationId xmlns:a16="http://schemas.microsoft.com/office/drawing/2014/main" id="{1FEC2494-F7FF-4092-B4BF-CA12D66EC314}"/>
              </a:ext>
            </a:extLst>
          </p:cNvPr>
          <p:cNvSpPr/>
          <p:nvPr/>
        </p:nvSpPr>
        <p:spPr>
          <a:xfrm>
            <a:off x="7184936" y="2046581"/>
            <a:ext cx="326809" cy="29299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01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70055"/>
              </p:ext>
            </p:extLst>
          </p:nvPr>
        </p:nvGraphicFramePr>
        <p:xfrm>
          <a:off x="203304" y="4655652"/>
          <a:ext cx="7364558" cy="35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578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886980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229647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메일 발송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상태별로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추출하는 기능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전송중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메일이 아직 발송메일서버에서 발송이 되지 않은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93663" lvl="1" indent="-93663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읽지않음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발송한 메일이 수신자에게 전달된 상태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일반적으로는 조회하지 않은 상태이나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수신측의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보안정책에 따라서 수신을 했음에도 불구하고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미조회로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제공이 될 수 있음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수신확인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수신자가 메일을 조회한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예약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예약 발송 설정한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68288" lvl="1" indent="-268288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전송실패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 메일서버의 문제나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네트웍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등 다양한 이유로 메일 발송이 실패가 된 상태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검색항목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제목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받는사람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선택한 후 단어를 입력하고 검색합니다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854795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페이지를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새로고침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16763"/>
                  </a:ext>
                </a:extLst>
              </a:tr>
            </a:tbl>
          </a:graphicData>
        </a:graphic>
      </p:graphicFrame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2CB70C7C-1010-4725-894B-0E22B6DFC20E}"/>
              </a:ext>
            </a:extLst>
          </p:cNvPr>
          <p:cNvSpPr txBox="1">
            <a:spLocks/>
          </p:cNvSpPr>
          <p:nvPr/>
        </p:nvSpPr>
        <p:spPr>
          <a:xfrm>
            <a:off x="203304" y="1127250"/>
            <a:ext cx="7364558" cy="82561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발송한 메일에 대해서 수신자 전체에 대한 수신확인을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BAE66D3-D27E-4FC2-B822-BEC3DC337DD8}"/>
              </a:ext>
            </a:extLst>
          </p:cNvPr>
          <p:cNvSpPr/>
          <p:nvPr/>
        </p:nvSpPr>
        <p:spPr>
          <a:xfrm>
            <a:off x="203304" y="2006738"/>
            <a:ext cx="7364558" cy="2371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E1ABCAF-9BA1-406E-8972-036AB707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2050726"/>
            <a:ext cx="7126941" cy="227189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6F0FC61-741D-4036-9AC5-DAEB9E44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19" y="3150096"/>
            <a:ext cx="1415346" cy="23338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4D04C17-394D-412D-A875-0C57A7CE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624" y="3465647"/>
            <a:ext cx="1716483" cy="21079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A6D724E-9D5B-4206-91F2-917685D88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02" y="3756507"/>
            <a:ext cx="1490630" cy="24843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93E85D4-DE7C-402E-8216-C08CF99F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039" y="4092355"/>
            <a:ext cx="1739069" cy="203268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824E496-C154-4F6A-A61B-0B218C81A74A}"/>
              </a:ext>
            </a:extLst>
          </p:cNvPr>
          <p:cNvSpPr/>
          <p:nvPr/>
        </p:nvSpPr>
        <p:spPr>
          <a:xfrm>
            <a:off x="4952522" y="2123737"/>
            <a:ext cx="525611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CA6E1917-FC71-4DF3-BA2B-35EFA2E29CAE}"/>
              </a:ext>
            </a:extLst>
          </p:cNvPr>
          <p:cNvSpPr/>
          <p:nvPr/>
        </p:nvSpPr>
        <p:spPr>
          <a:xfrm>
            <a:off x="5493596" y="2123737"/>
            <a:ext cx="521035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5332550D-D489-4436-B9CB-613C72690C24}"/>
              </a:ext>
            </a:extLst>
          </p:cNvPr>
          <p:cNvSpPr/>
          <p:nvPr/>
        </p:nvSpPr>
        <p:spPr>
          <a:xfrm>
            <a:off x="7065653" y="2123737"/>
            <a:ext cx="260305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12367" y="5004361"/>
            <a:ext cx="832758" cy="3062312"/>
            <a:chOff x="512367" y="5004361"/>
            <a:chExt cx="832758" cy="3062312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19927010-4B87-4AE8-B9EC-B1219A889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05" y="7810797"/>
              <a:ext cx="243082" cy="25587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178B0953-3EED-4610-8871-D0326C6C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2367" y="7111572"/>
              <a:ext cx="832758" cy="386207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49C1418B-F329-4BA2-A2D4-F0BB32E7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7" y="5004361"/>
              <a:ext cx="832758" cy="1725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04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폐기함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휴지통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304" y="2933078"/>
            <a:ext cx="7364558" cy="4827495"/>
            <a:chOff x="203304" y="8352248"/>
            <a:chExt cx="7364558" cy="482749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B17E4A7-4FCF-4CDB-A63B-662F1620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4" y="8352249"/>
              <a:ext cx="7364558" cy="470485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571DB85-9977-4971-B54F-9D34F1FCD4E3}"/>
                </a:ext>
              </a:extLst>
            </p:cNvPr>
            <p:cNvSpPr/>
            <p:nvPr/>
          </p:nvSpPr>
          <p:spPr>
            <a:xfrm>
              <a:off x="203304" y="8352248"/>
              <a:ext cx="7364558" cy="48274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1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61608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삭제한 경우에는 폐기함에 저장이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삭제옵션을 ‘즉시삭제’로 선택한 경우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삭제하면 폐기함으로 가지 않고 완전히 삭제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복구불가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완전삭제의 경우에는 폐기함에 저장되지 않고 완전히 삭제가 되어 복원이 되지 않습니다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07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61608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등록한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차단패턴에 따라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필터링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된 메일들이 쌓이게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차단패턴은 관리자 계정이 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수신거부를 한 메일도 본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스팸메일함에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저장이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스팸메일함에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저장된 메일 중 선택하여 수신함으로 이동이 가능합니다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304" y="2945492"/>
            <a:ext cx="7364558" cy="3441861"/>
            <a:chOff x="203304" y="3322010"/>
            <a:chExt cx="7364558" cy="3441861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C1B87D8-E4C6-49D0-AE00-C375DF7F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" y="3355800"/>
              <a:ext cx="7245133" cy="3300493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03304" y="3322010"/>
              <a:ext cx="7364558" cy="34418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05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7" y="1318943"/>
            <a:ext cx="7140742" cy="42980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4616" y="5773141"/>
            <a:ext cx="7140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그룹웨어 사용자가 내부 임직원 또는 외부인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거래처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지인 등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의사소통을 하기 위한 통신 수단 기능을 제공합니다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203304" y="1267333"/>
            <a:ext cx="7364558" cy="4454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개요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66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77183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사용자가 별도의 편지함을 만들어서 메일을 관리합니다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보관함을 추가하는 사용하는 방법은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목록페이지에서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클릭한 화면에서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폴더추가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폴더명을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입력합니다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사용자 보관함을 추가합니다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보관함에 대한 삭제는 반드시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해야 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보관함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CF8FF1-A1B4-4475-A9A1-3B7321D8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2" y="3193715"/>
            <a:ext cx="7364559" cy="378129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731049DC-DAC0-47EB-B413-8437F5D03FA6}"/>
              </a:ext>
            </a:extLst>
          </p:cNvPr>
          <p:cNvSpPr/>
          <p:nvPr/>
        </p:nvSpPr>
        <p:spPr>
          <a:xfrm>
            <a:off x="203304" y="3168505"/>
            <a:ext cx="7364558" cy="380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270B193A-C457-45B3-B9A7-82F2007701F3}"/>
              </a:ext>
            </a:extLst>
          </p:cNvPr>
          <p:cNvSpPr/>
          <p:nvPr/>
        </p:nvSpPr>
        <p:spPr>
          <a:xfrm>
            <a:off x="219742" y="5555025"/>
            <a:ext cx="882917" cy="107035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7DE8ED-129F-4117-B253-15BEDA7B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52" y="7134225"/>
            <a:ext cx="5012658" cy="241810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0CFECC0-6BA2-40BD-B08B-91E6DC0D657A}"/>
              </a:ext>
            </a:extLst>
          </p:cNvPr>
          <p:cNvSpPr/>
          <p:nvPr/>
        </p:nvSpPr>
        <p:spPr>
          <a:xfrm>
            <a:off x="1115359" y="7134224"/>
            <a:ext cx="5437841" cy="2418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2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84216" y="1709779"/>
            <a:ext cx="5721437" cy="4934139"/>
            <a:chOff x="1084217" y="2123566"/>
            <a:chExt cx="4990012" cy="334977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1511D6B2-941A-494E-A71C-8C319526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2277" y="2123566"/>
              <a:ext cx="4833890" cy="323247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1084217" y="2123567"/>
              <a:ext cx="4990012" cy="33497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defPPr rtl="0">
              <a:defRPr lang="ko-KR"/>
            </a:defPPr>
            <a:lvl1pPr indent="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 편지쓰기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내부 사용자 및 외부인에게 편지를 보내기 위한 작성 화면입니다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111727-4F60-44EB-9F6F-FEA166F044B8}"/>
              </a:ext>
            </a:extLst>
          </p:cNvPr>
          <p:cNvSpPr/>
          <p:nvPr/>
        </p:nvSpPr>
        <p:spPr>
          <a:xfrm>
            <a:off x="234616" y="6848696"/>
            <a:ext cx="7333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보내는 사람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id@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고객사 도메인명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[My&gt;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추가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등 미리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받는 사람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수신자 이름 또는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email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주소를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사용자인 경우에는 이메일 주소 이외에 주소록에 등록된 이름으로 직접 입력으로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사용자들은 주소록에 등록되어 있지 않아도 이름을 직접 입력하여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6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2C4A0002-C603-4D1F-9680-76E2CA209870}"/>
              </a:ext>
            </a:extLst>
          </p:cNvPr>
          <p:cNvSpPr txBox="1">
            <a:spLocks/>
          </p:cNvSpPr>
          <p:nvPr/>
        </p:nvSpPr>
        <p:spPr>
          <a:xfrm>
            <a:off x="203304" y="4107671"/>
            <a:ext cx="7364558" cy="101203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지정된 수신자를 제거하는 방법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수신자로 입력된 주소 뒤에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클릭하여 삭제할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28F6D504-525C-452A-B842-4DB14E1965A6}"/>
              </a:ext>
            </a:extLst>
          </p:cNvPr>
          <p:cNvSpPr txBox="1">
            <a:spLocks/>
          </p:cNvSpPr>
          <p:nvPr/>
        </p:nvSpPr>
        <p:spPr>
          <a:xfrm>
            <a:off x="203304" y="5976732"/>
            <a:ext cx="7364558" cy="101203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지정된 수신자 주소형식 체크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같이 수신자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메일주소 형식을 체크하여 메일주소 형식에 맞지 않으면 붉은색으로 표시되며 메일이 발송되지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20271" y="4926276"/>
            <a:ext cx="6747590" cy="839753"/>
            <a:chOff x="203302" y="4753232"/>
            <a:chExt cx="7364559" cy="839753"/>
          </a:xfrm>
        </p:grpSpPr>
        <p:grpSp>
          <p:nvGrpSpPr>
            <p:cNvPr id="2" name="그룹 1"/>
            <p:cNvGrpSpPr/>
            <p:nvPr/>
          </p:nvGrpSpPr>
          <p:grpSpPr>
            <a:xfrm>
              <a:off x="203302" y="4753232"/>
              <a:ext cx="7364559" cy="839753"/>
              <a:chOff x="203302" y="4792421"/>
              <a:chExt cx="7364559" cy="839753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1F454828-9281-46B3-9E1E-36012D75A7FF}"/>
                  </a:ext>
                </a:extLst>
              </p:cNvPr>
              <p:cNvSpPr/>
              <p:nvPr/>
            </p:nvSpPr>
            <p:spPr>
              <a:xfrm>
                <a:off x="203302" y="4792421"/>
                <a:ext cx="7364559" cy="8397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05F6DA44-4BC3-41E1-AE5F-CD4B82724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577" y="4862287"/>
                <a:ext cx="7318877" cy="730129"/>
              </a:xfrm>
              <a:prstGeom prst="rect">
                <a:avLst/>
              </a:prstGeom>
            </p:spPr>
          </p:pic>
        </p:grp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C56A360C-F314-449A-9811-C81C0B232E2B}"/>
                </a:ext>
              </a:extLst>
            </p:cNvPr>
            <p:cNvSpPr/>
            <p:nvPr/>
          </p:nvSpPr>
          <p:spPr>
            <a:xfrm>
              <a:off x="4875667" y="5255502"/>
              <a:ext cx="197583" cy="197809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20271" y="7118883"/>
            <a:ext cx="6747590" cy="839753"/>
            <a:chOff x="203302" y="6833256"/>
            <a:chExt cx="7364559" cy="839753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7B7968E-ED37-477D-8D87-F34DF4F2B083}"/>
                </a:ext>
              </a:extLst>
            </p:cNvPr>
            <p:cNvSpPr/>
            <p:nvPr/>
          </p:nvSpPr>
          <p:spPr>
            <a:xfrm>
              <a:off x="203302" y="6833256"/>
              <a:ext cx="7364559" cy="8397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B04E4A0-D15B-40ED-B805-E0F2D3AB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16" y="6924826"/>
              <a:ext cx="7319994" cy="709618"/>
            </a:xfrm>
            <a:prstGeom prst="rect">
              <a:avLst/>
            </a:prstGeom>
          </p:spPr>
        </p:pic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B1A0368A-452C-4981-A6EE-A15D831F1935}"/>
                </a:ext>
              </a:extLst>
            </p:cNvPr>
            <p:cNvSpPr/>
            <p:nvPr/>
          </p:nvSpPr>
          <p:spPr>
            <a:xfrm>
              <a:off x="3565980" y="7279635"/>
              <a:ext cx="966918" cy="28053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20271" y="2152716"/>
            <a:ext cx="6747590" cy="1682630"/>
            <a:chOff x="203302" y="7795985"/>
            <a:chExt cx="7364559" cy="168263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03302" y="7795985"/>
              <a:ext cx="7364559" cy="16826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427EB0F-636A-4577-B296-E04428B5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46" y="7948041"/>
              <a:ext cx="7166611" cy="1371823"/>
            </a:xfrm>
            <a:prstGeom prst="rect">
              <a:avLst/>
            </a:prstGeom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1111727-4F60-44EB-9F6F-FEA166F044B8}"/>
              </a:ext>
            </a:extLst>
          </p:cNvPr>
          <p:cNvSpPr/>
          <p:nvPr/>
        </p:nvSpPr>
        <p:spPr>
          <a:xfrm>
            <a:off x="234616" y="1353951"/>
            <a:ext cx="733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저장된 내용이 동명이 있을 경우 받는 사람에 이름을 입력하면 아래와 같은 화면이 나타납니다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09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75416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주소록에서 수신자 지정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활용하여 수신자를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상위 부서를 지정하면 해당부서 이하 모든 사용자에게 메일이 발송됩니다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위와 같은 화면에서 왼쪽의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내그룹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내주소록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공유주소록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 원하는 주소록을 선택한 후 나타난 주소록 목록에서 선택하여 추가하고 싶은 부분에 각각 추가하여 주면 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주소록 외에 직접 입력하여 추가할 수도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33607" y="3197434"/>
            <a:ext cx="6211352" cy="3937657"/>
            <a:chOff x="203303" y="3197434"/>
            <a:chExt cx="6211352" cy="393765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246F1EA-F41F-4282-ACEB-37CC73D262FB}"/>
                </a:ext>
              </a:extLst>
            </p:cNvPr>
            <p:cNvSpPr/>
            <p:nvPr/>
          </p:nvSpPr>
          <p:spPr>
            <a:xfrm>
              <a:off x="203303" y="3197434"/>
              <a:ext cx="6211352" cy="39376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F835E9E-C9F0-457B-9FA7-50475986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32" y="3258303"/>
              <a:ext cx="5599086" cy="3856042"/>
            </a:xfrm>
            <a:prstGeom prst="rect">
              <a:avLst/>
            </a:prstGeom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24DA010-FF7A-43EB-8837-7610ABE60276}"/>
              </a:ext>
            </a:extLst>
          </p:cNvPr>
          <p:cNvSpPr/>
          <p:nvPr/>
        </p:nvSpPr>
        <p:spPr>
          <a:xfrm>
            <a:off x="234616" y="7320651"/>
            <a:ext cx="7333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(cc)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누를시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비밀참조가 표시됩니다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메일을 함께 보내고 싶을 때 이곳에 함께 보내고자 하는 사람의 메일주소를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직접입력하거나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위와 같이 주소록 버튼을 이용해 추가할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참조자는 수신자 목록에 표시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3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참조와 같이 다른 사람에게 함께 메일을 보내고 싶을 때 이용합니다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비밀참조에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기록된 메일주소는 참조와는 달리 수신자 목록에 표시되지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21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843259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메일의 중요성을 알리는 것으로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‘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중요’를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체크 한 경우에 메일  리스트에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‘!’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표시해줍니다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제목칸의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오른쪽 끝에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링크첨부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첨부파일이 있는 경우 첨부파일을 모두 포함해서 메일로 발송하지 않고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메일본문 상단 또는 하단에 첨부파일 이름만 제공되어서 다운만 받도록 하고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서버에서는 첨부파일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개만을 별도 보관해두고 수신자들이 다운로드를 받을 수 있도록 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다운로드 할 수 있는 기간에 대한 제한이 있을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설정하기에 관리자에게 문의 바람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송신저장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메일을 발송한 후에 보낸 편지함에 저장할 것인가를 결정합니다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개별발송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수신자가 여러 명인 경우 본 체크없이 발송하면 수신자들이 본 메일을 누구와 같이 수신하게 되었는지를 알게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체크를 하게 되면 발송자가 수신자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인에게만 발송한 것으로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회신요청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수신된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사용자에게 제목에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회신요청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표시와 더불어 수신된 메일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송신자가 회신요청을 하였습니다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.’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라는 알림 팝업표시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 사용자에게서 발송된 메일만 동작하며 아웃룩과 외부 수신자는 제외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예약발송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작성중인 메일을 즉시 발송이 아닌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예약해서 향후에 발송할 경우에 체크박스를 선택하여 날짜와 시간을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3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91111727-4F60-44EB-9F6F-FEA166F044B8}"/>
              </a:ext>
            </a:extLst>
          </p:cNvPr>
          <p:cNvSpPr/>
          <p:nvPr/>
        </p:nvSpPr>
        <p:spPr>
          <a:xfrm>
            <a:off x="234616" y="2922687"/>
            <a:ext cx="73332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메일에서 읽지 않은 메일 수를 나타냅니다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별표편지함으로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중요메일로 표시해 둔 메일만 보여줍니다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편지쓰기 중 임시 저장한 메일만 보여줍니다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 저장된 메일은 해당 제목을 클릭한 후에 추가 작성을 한 후 바로 발송할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 관한 설정을 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중요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40324" y="1321837"/>
            <a:ext cx="2290514" cy="1469065"/>
            <a:chOff x="856677" y="1973154"/>
            <a:chExt cx="2290514" cy="1469065"/>
          </a:xfrm>
        </p:grpSpPr>
        <p:grpSp>
          <p:nvGrpSpPr>
            <p:cNvPr id="4" name="그룹 3"/>
            <p:cNvGrpSpPr/>
            <p:nvPr/>
          </p:nvGrpSpPr>
          <p:grpSpPr>
            <a:xfrm>
              <a:off x="856677" y="1973154"/>
              <a:ext cx="2290514" cy="1469065"/>
              <a:chOff x="203304" y="4203343"/>
              <a:chExt cx="2290514" cy="1469065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01DED390-8963-4206-88A6-8985911C5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4133" y="4274775"/>
                <a:ext cx="2207836" cy="1356509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99BDD3D-136F-49C8-B746-528DF5255E46}"/>
                  </a:ext>
                </a:extLst>
              </p:cNvPr>
              <p:cNvSpPr/>
              <p:nvPr/>
            </p:nvSpPr>
            <p:spPr>
              <a:xfrm>
                <a:off x="203304" y="4203343"/>
                <a:ext cx="2290514" cy="14690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" name="사각형: 둥근 모서리 11">
              <a:extLst>
                <a:ext uri="{FF2B5EF4-FFF2-40B4-BE49-F238E27FC236}">
                  <a16:creationId xmlns:a16="http://schemas.microsoft.com/office/drawing/2014/main" id="{31F0D3D3-D438-45F9-B1ED-05B36EDF3111}"/>
                </a:ext>
              </a:extLst>
            </p:cNvPr>
            <p:cNvSpPr/>
            <p:nvPr/>
          </p:nvSpPr>
          <p:spPr>
            <a:xfrm>
              <a:off x="900953" y="2646537"/>
              <a:ext cx="599585" cy="746492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418610" y="4495832"/>
            <a:ext cx="4933943" cy="2473285"/>
            <a:chOff x="203304" y="4203343"/>
            <a:chExt cx="2290514" cy="1148188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1DED390-8963-4206-88A6-8985911C5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43" y="4243960"/>
              <a:ext cx="2207836" cy="1066954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99BDD3D-136F-49C8-B746-528DF5255E46}"/>
                </a:ext>
              </a:extLst>
            </p:cNvPr>
            <p:cNvSpPr/>
            <p:nvPr/>
          </p:nvSpPr>
          <p:spPr>
            <a:xfrm>
              <a:off x="203304" y="4203343"/>
              <a:ext cx="2290514" cy="11481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2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사내메일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84094" y="2086896"/>
            <a:ext cx="6804211" cy="3557878"/>
            <a:chOff x="995081" y="7920317"/>
            <a:chExt cx="5695727" cy="2818289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2167F204-FEF7-442C-AE20-2EC4E093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94" y="8051587"/>
              <a:ext cx="5464311" cy="2544695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AE8DCE8-9AD7-4728-8137-30DC89A58BD2}"/>
                </a:ext>
              </a:extLst>
            </p:cNvPr>
            <p:cNvSpPr/>
            <p:nvPr/>
          </p:nvSpPr>
          <p:spPr>
            <a:xfrm>
              <a:off x="995081" y="7920317"/>
              <a:ext cx="5695727" cy="28182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3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76144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 함은 수신된 메일중에서 내부 사용자들에게 받은 메일만 별도 분리되어 제공되는 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03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91111727-4F60-44EB-9F6F-FEA166F044B8}"/>
              </a:ext>
            </a:extLst>
          </p:cNvPr>
          <p:cNvSpPr/>
          <p:nvPr/>
        </p:nvSpPr>
        <p:spPr>
          <a:xfrm>
            <a:off x="234616" y="6736234"/>
            <a:ext cx="73332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원하는 메일을 선택한 후 개인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메일을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.(eml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복원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(eml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그룹웨어 서버로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업로드하여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웹에서 메일을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외부에 있는 메일을 당겨오는 기능으로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외부메일계정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(POP3)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 메일 서버 정보를 미리 입력해두어야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en-US" altLang="ko-KR" sz="1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12586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수신함은 사용자가 외부로부터 받은 메일들을 제공합니다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기본적으로 제공하는 메뉴로서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‘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폴더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)’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추가하여 수신한 메일들을 분류하여 관리할 수 있습니다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수신함의 화면구성 및 기능은 아래 화면과 같습니다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32089" y="2452958"/>
            <a:ext cx="5284694" cy="2675964"/>
            <a:chOff x="995082" y="7920318"/>
            <a:chExt cx="5190565" cy="267596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167F204-FEF7-442C-AE20-2EC4E093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83" y="8020040"/>
              <a:ext cx="5061763" cy="2532715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AE8DCE8-9AD7-4728-8137-30DC89A58BD2}"/>
                </a:ext>
              </a:extLst>
            </p:cNvPr>
            <p:cNvSpPr/>
            <p:nvPr/>
          </p:nvSpPr>
          <p:spPr>
            <a:xfrm>
              <a:off x="995082" y="7920318"/>
              <a:ext cx="5190565" cy="26759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06972" y="5379355"/>
            <a:ext cx="2934927" cy="1356879"/>
            <a:chOff x="203304" y="5211856"/>
            <a:chExt cx="3135641" cy="135687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AE8DCE8-9AD7-4728-8137-30DC89A58BD2}"/>
                </a:ext>
              </a:extLst>
            </p:cNvPr>
            <p:cNvSpPr/>
            <p:nvPr/>
          </p:nvSpPr>
          <p:spPr>
            <a:xfrm>
              <a:off x="203304" y="5211856"/>
              <a:ext cx="3135641" cy="1356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9E68FFC-FCD8-4F3F-B27A-08A1A85E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4" y="5312604"/>
              <a:ext cx="3077101" cy="1256131"/>
            </a:xfrm>
            <a:prstGeom prst="rect">
              <a:avLst/>
            </a:prstGeom>
          </p:spPr>
        </p:pic>
        <p:sp>
          <p:nvSpPr>
            <p:cNvPr id="13" name="사각형: 둥근 모서리 11">
              <a:extLst>
                <a:ext uri="{FF2B5EF4-FFF2-40B4-BE49-F238E27FC236}">
                  <a16:creationId xmlns:a16="http://schemas.microsoft.com/office/drawing/2014/main" id="{DE38FF5E-F534-4C54-B525-41A466729639}"/>
                </a:ext>
              </a:extLst>
            </p:cNvPr>
            <p:cNvSpPr/>
            <p:nvPr/>
          </p:nvSpPr>
          <p:spPr>
            <a:xfrm>
              <a:off x="2045733" y="5668730"/>
              <a:ext cx="996462" cy="793702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5" name="사각형: 둥근 모서리 11">
            <a:extLst>
              <a:ext uri="{FF2B5EF4-FFF2-40B4-BE49-F238E27FC236}">
                <a16:creationId xmlns:a16="http://schemas.microsoft.com/office/drawing/2014/main" id="{DE38FF5E-F534-4C54-B525-41A466729639}"/>
              </a:ext>
            </a:extLst>
          </p:cNvPr>
          <p:cNvSpPr/>
          <p:nvPr/>
        </p:nvSpPr>
        <p:spPr>
          <a:xfrm>
            <a:off x="3867873" y="5610337"/>
            <a:ext cx="278126" cy="214827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116598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76de33e-aaa5-4507-9b92-b84e676ded0d"/>
    <ds:schemaRef ds:uri="10dd7f8a-f247-48ee-8534-441ce336aea6"/>
    <ds:schemaRef ds:uri="9a0666c7-4cba-45e4-bb78-1ed48d50e5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1405</Words>
  <Application>Microsoft Office PowerPoint</Application>
  <PresentationFormat>사용자 지정</PresentationFormat>
  <Paragraphs>164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나눔고딕</vt:lpstr>
      <vt:lpstr>나눔손글씨 펜</vt:lpstr>
      <vt:lpstr>맑은 고딕</vt:lpstr>
      <vt:lpstr>Arial</vt:lpstr>
      <vt:lpstr>Calibri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윤 정근</cp:lastModifiedBy>
  <cp:revision>254</cp:revision>
  <dcterms:created xsi:type="dcterms:W3CDTF">2020-06-03T01:19:05Z</dcterms:created>
  <dcterms:modified xsi:type="dcterms:W3CDTF">2021-01-18T06:46:42Z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