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13"/>
  </p:notesMasterIdLst>
  <p:sldIdLst>
    <p:sldId id="256" r:id="rId5"/>
    <p:sldId id="310" r:id="rId6"/>
    <p:sldId id="296" r:id="rId7"/>
    <p:sldId id="318" r:id="rId8"/>
    <p:sldId id="317" r:id="rId9"/>
    <p:sldId id="319" r:id="rId10"/>
    <p:sldId id="320" r:id="rId11"/>
    <p:sldId id="321" r:id="rId12"/>
  </p:sldIdLst>
  <p:sldSz cx="7772400" cy="10058400"/>
  <p:notesSz cx="6858000" cy="9144000"/>
  <p:defaultTextStyle>
    <a:defPPr rtl="0">
      <a:defRPr lang="ko-K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F00"/>
    <a:srgbClr val="2175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75" autoAdjust="0"/>
    <p:restoredTop sz="94672"/>
  </p:normalViewPr>
  <p:slideViewPr>
    <p:cSldViewPr snapToGrid="0" snapToObjects="1" showGuides="1">
      <p:cViewPr varScale="1">
        <p:scale>
          <a:sx n="67" d="100"/>
          <a:sy n="67" d="100"/>
        </p:scale>
        <p:origin x="2304" y="6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8" d="100"/>
          <a:sy n="78" d="100"/>
        </p:scale>
        <p:origin x="121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r>
              <a:rPr lang="en-US"/>
              <a:t>9/14/2017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ko"/>
              <a:t>Edit Master text styles</a:t>
            </a:r>
          </a:p>
          <a:p>
            <a:pPr lvl="1" rtl="0"/>
            <a:r>
              <a:rPr lang="ko"/>
              <a:t>Second level</a:t>
            </a:r>
          </a:p>
          <a:p>
            <a:pPr lvl="2" rtl="0"/>
            <a:r>
              <a:rPr lang="ko"/>
              <a:t>Third level</a:t>
            </a:r>
          </a:p>
          <a:p>
            <a:pPr lvl="3" rtl="0"/>
            <a:r>
              <a:rPr lang="ko"/>
              <a:t>Fourth level</a:t>
            </a:r>
          </a:p>
          <a:p>
            <a:pPr lvl="4" rtl="0"/>
            <a:r>
              <a:rPr lang="ko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6B23D1D-0A13-406B-992F-1339523DA8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2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26B23D1D-0A13-406B-992F-1339523DA8C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925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부제목 2"/>
          <p:cNvSpPr>
            <a:spLocks noGrp="1"/>
          </p:cNvSpPr>
          <p:nvPr>
            <p:ph type="subTitle" idx="1" hasCustomPrompt="1"/>
          </p:nvPr>
        </p:nvSpPr>
        <p:spPr>
          <a:xfrm>
            <a:off x="249955" y="5681281"/>
            <a:ext cx="5829300" cy="42543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ea typeface="나눔스퀘어_ac" panose="020B0600000101010101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dirty="0"/>
              <a:t>1. </a:t>
            </a:r>
            <a:r>
              <a:rPr lang="ko-KR" altLang="en-US" dirty="0"/>
              <a:t>마스터 부제목 스타일 편집</a:t>
            </a:r>
          </a:p>
        </p:txBody>
      </p:sp>
      <p:sp>
        <p:nvSpPr>
          <p:cNvPr id="7" name="부제목 2"/>
          <p:cNvSpPr txBox="1">
            <a:spLocks/>
          </p:cNvSpPr>
          <p:nvPr userDrawn="1"/>
        </p:nvSpPr>
        <p:spPr>
          <a:xfrm>
            <a:off x="402355" y="6235696"/>
            <a:ext cx="5829300" cy="42543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ko-KR" altLang="en-US" sz="1800" kern="1200" smtClean="0">
                <a:solidFill>
                  <a:schemeClr val="tx1"/>
                </a:solidFill>
                <a:latin typeface="+mn-lt"/>
                <a:ea typeface="나눔스퀘어_ac" panose="020B0600000101010101"/>
                <a:cs typeface="+mn-cs"/>
              </a:defRPr>
            </a:lvl1pPr>
            <a:lvl2pPr marL="457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ko-KR" alt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ko-KR" alt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600" dirty="0"/>
              <a:t>1) </a:t>
            </a:r>
            <a:r>
              <a:rPr lang="ko-KR" altLang="en-US" sz="1600" dirty="0"/>
              <a:t>마스터 부제목 스타일 편집</a:t>
            </a:r>
          </a:p>
        </p:txBody>
      </p:sp>
      <p:sp>
        <p:nvSpPr>
          <p:cNvPr id="8" name="제목 1"/>
          <p:cNvSpPr txBox="1">
            <a:spLocks/>
          </p:cNvSpPr>
          <p:nvPr userDrawn="1"/>
        </p:nvSpPr>
        <p:spPr>
          <a:xfrm>
            <a:off x="298830" y="1006745"/>
            <a:ext cx="4197650" cy="365182"/>
          </a:xfrm>
          <a:prstGeom prst="rect">
            <a:avLst/>
          </a:prstGeom>
        </p:spPr>
        <p:txBody>
          <a:bodyPr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4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800" dirty="0">
                <a:latin typeface="나눔손글씨 펜" panose="03040600000000000000" pitchFamily="66" charset="-127"/>
                <a:ea typeface="나눔스퀘어_ac" panose="020B0600000101010101"/>
              </a:rPr>
              <a:t>개요</a:t>
            </a:r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xmlns="" id="{FBB877FA-5642-42D9-A517-27705C757226}"/>
              </a:ext>
            </a:extLst>
          </p:cNvPr>
          <p:cNvSpPr txBox="1">
            <a:spLocks/>
          </p:cNvSpPr>
          <p:nvPr userDrawn="1"/>
        </p:nvSpPr>
        <p:spPr>
          <a:xfrm>
            <a:off x="3011805" y="9684990"/>
            <a:ext cx="1748790" cy="365765"/>
          </a:xfrm>
          <a:prstGeom prst="rect">
            <a:avLst/>
          </a:prstGeom>
        </p:spPr>
        <p:txBody>
          <a:bodyPr rtlCol="0" anchor="ctr"/>
          <a:lstStyle>
            <a:defPPr rtl="0">
              <a:defRPr lang="ko-KR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922F1D-9942-8544-9D81-248B85401DC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81684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68" userDrawn="1">
          <p15:clr>
            <a:srgbClr val="FBAE40"/>
          </p15:clr>
        </p15:guide>
        <p15:guide id="2" pos="244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6">
            <a:extLst>
              <a:ext uri="{FF2B5EF4-FFF2-40B4-BE49-F238E27FC236}">
                <a16:creationId xmlns:a16="http://schemas.microsoft.com/office/drawing/2014/main" xmlns="" id="{FBB877FA-5642-42D9-A517-27705C757226}"/>
              </a:ext>
            </a:extLst>
          </p:cNvPr>
          <p:cNvSpPr txBox="1">
            <a:spLocks/>
          </p:cNvSpPr>
          <p:nvPr userDrawn="1"/>
        </p:nvSpPr>
        <p:spPr>
          <a:xfrm>
            <a:off x="3011805" y="9684990"/>
            <a:ext cx="1748790" cy="365765"/>
          </a:xfrm>
          <a:prstGeom prst="rect">
            <a:avLst/>
          </a:prstGeom>
        </p:spPr>
        <p:txBody>
          <a:bodyPr rtlCol="0" anchor="ctr"/>
          <a:lstStyle>
            <a:defPPr rtl="0">
              <a:defRPr lang="ko-KR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922F1D-9942-8544-9D81-248B85401DC4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0367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6">
            <a:extLst>
              <a:ext uri="{FF2B5EF4-FFF2-40B4-BE49-F238E27FC236}">
                <a16:creationId xmlns:a16="http://schemas.microsoft.com/office/drawing/2014/main" xmlns="" id="{FBB877FA-5642-42D9-A517-27705C7572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11805" y="9684990"/>
            <a:ext cx="1748790" cy="365765"/>
          </a:xfrm>
          <a:prstGeom prst="rect">
            <a:avLst/>
          </a:prstGeom>
        </p:spPr>
        <p:txBody>
          <a:bodyPr rtlCol="0" anchor="ctr"/>
          <a:lstStyle>
            <a:lvl1pPr algn="ctr">
              <a:defRPr sz="1200"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</a:lstStyle>
          <a:p>
            <a:fld id="{B4922F1D-9942-8544-9D81-248B85401DC4}" type="slidenum">
              <a:rPr lang="it-IT" smtClean="0"/>
              <a:pPr/>
              <a:t>‹#›</a:t>
            </a:fld>
            <a:endParaRPr lang="it-IT"/>
          </a:p>
        </p:txBody>
      </p:sp>
      <p:cxnSp>
        <p:nvCxnSpPr>
          <p:cNvPr id="10" name="Connettore 1 42"/>
          <p:cNvCxnSpPr>
            <a:cxnSpLocks/>
          </p:cNvCxnSpPr>
          <p:nvPr userDrawn="1"/>
        </p:nvCxnSpPr>
        <p:spPr>
          <a:xfrm>
            <a:off x="293" y="10059263"/>
            <a:ext cx="7772400" cy="0"/>
          </a:xfrm>
          <a:prstGeom prst="line">
            <a:avLst/>
          </a:prstGeom>
          <a:ln>
            <a:solidFill>
              <a:srgbClr val="31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>
            <a:extLst>
              <a:ext uri="{FF2B5EF4-FFF2-40B4-BE49-F238E27FC236}">
                <a16:creationId xmlns:a16="http://schemas.microsoft.com/office/drawing/2014/main" xmlns="" id="{A63D24A6-D835-4555-89ED-21863C5CEFC6}"/>
              </a:ext>
            </a:extLst>
          </p:cNvPr>
          <p:cNvSpPr/>
          <p:nvPr userDrawn="1"/>
        </p:nvSpPr>
        <p:spPr>
          <a:xfrm>
            <a:off x="5579234" y="123168"/>
            <a:ext cx="20021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ko-KR" altLang="en-US" sz="2000" b="0" dirty="0">
                <a:solidFill>
                  <a:srgbClr val="2175C8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근태</a:t>
            </a:r>
            <a:endParaRPr lang="en-US" altLang="ko-KR" sz="2000" b="0" dirty="0">
              <a:solidFill>
                <a:srgbClr val="2175C8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8" name="그래픽 7">
            <a:extLst>
              <a:ext uri="{FF2B5EF4-FFF2-40B4-BE49-F238E27FC236}">
                <a16:creationId xmlns:a16="http://schemas.microsoft.com/office/drawing/2014/main" xmlns="" id="{71358FAD-BF25-48BD-BEC5-D0476858664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31367" y="223110"/>
            <a:ext cx="1611090" cy="23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871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altLang="en-US" sz="4400" kern="120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altLang="en-US" sz="2800" kern="1200" smtClean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ko-KR" altLang="en-US" sz="2400" kern="120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ko-KR" altLang="en-US" sz="2000" kern="120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ko-KR" altLang="en-US" sz="18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ko-KR" altLang="en-US" sz="18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슬라이드 번호 개체 틀 28">
            <a:extLst>
              <a:ext uri="{FF2B5EF4-FFF2-40B4-BE49-F238E27FC236}">
                <a16:creationId xmlns:a16="http://schemas.microsoft.com/office/drawing/2014/main" xmlns="" id="{4F9DE8F3-EEBD-468B-8FA5-4DEB2F0AAD07}"/>
              </a:ext>
            </a:extLst>
          </p:cNvPr>
          <p:cNvSpPr txBox="1">
            <a:spLocks/>
          </p:cNvSpPr>
          <p:nvPr/>
        </p:nvSpPr>
        <p:spPr>
          <a:xfrm>
            <a:off x="3011805" y="9504510"/>
            <a:ext cx="1748790" cy="365765"/>
          </a:xfrm>
          <a:prstGeom prst="rect">
            <a:avLst/>
          </a:prstGeom>
        </p:spPr>
        <p:txBody>
          <a:bodyPr rtlCol="0" anchor="ctr"/>
          <a:lstStyle>
            <a:defPPr rtl="0">
              <a:defRPr lang="ko-KR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922F1D-9942-8544-9D81-248B85401DC4}" type="slidenum">
              <a:rPr lang="it-IT" smtClean="0"/>
              <a:pPr/>
              <a:t>1</a:t>
            </a:fld>
            <a:endParaRPr lang="it-IT" dirty="0"/>
          </a:p>
        </p:txBody>
      </p:sp>
      <p:grpSp>
        <p:nvGrpSpPr>
          <p:cNvPr id="11" name="그룹 10">
            <a:extLst>
              <a:ext uri="{FF2B5EF4-FFF2-40B4-BE49-F238E27FC236}">
                <a16:creationId xmlns:a16="http://schemas.microsoft.com/office/drawing/2014/main" xmlns="" id="{82F97466-77E4-4A56-838B-832DAAE69C4F}"/>
              </a:ext>
            </a:extLst>
          </p:cNvPr>
          <p:cNvGrpSpPr/>
          <p:nvPr/>
        </p:nvGrpSpPr>
        <p:grpSpPr>
          <a:xfrm>
            <a:off x="0" y="0"/>
            <a:ext cx="7772400" cy="10058400"/>
            <a:chOff x="0" y="0"/>
            <a:chExt cx="7772400" cy="10058400"/>
          </a:xfrm>
        </p:grpSpPr>
        <p:sp>
          <p:nvSpPr>
            <p:cNvPr id="12" name="Rettangolo 3">
              <a:extLst>
                <a:ext uri="{FF2B5EF4-FFF2-40B4-BE49-F238E27FC236}">
                  <a16:creationId xmlns:a16="http://schemas.microsoft.com/office/drawing/2014/main" xmlns="" id="{25C8581D-B76E-480D-857E-157991314E75}"/>
                </a:ext>
              </a:extLst>
            </p:cNvPr>
            <p:cNvSpPr/>
            <p:nvPr/>
          </p:nvSpPr>
          <p:spPr>
            <a:xfrm>
              <a:off x="0" y="0"/>
              <a:ext cx="7772400" cy="10058400"/>
            </a:xfrm>
            <a:prstGeom prst="rect">
              <a:avLst/>
            </a:prstGeom>
            <a:solidFill>
              <a:srgbClr val="2175C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dirty="0"/>
            </a:p>
          </p:txBody>
        </p:sp>
        <p:sp>
          <p:nvSpPr>
            <p:cNvPr id="13" name="Rettangolo 4">
              <a:extLst>
                <a:ext uri="{FF2B5EF4-FFF2-40B4-BE49-F238E27FC236}">
                  <a16:creationId xmlns:a16="http://schemas.microsoft.com/office/drawing/2014/main" xmlns="" id="{1E4A3297-18EA-4E06-954D-8E6B294F8D68}"/>
                </a:ext>
              </a:extLst>
            </p:cNvPr>
            <p:cNvSpPr/>
            <p:nvPr/>
          </p:nvSpPr>
          <p:spPr>
            <a:xfrm>
              <a:off x="0" y="0"/>
              <a:ext cx="7772400" cy="3352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dirty="0"/>
            </a:p>
          </p:txBody>
        </p:sp>
        <p:pic>
          <p:nvPicPr>
            <p:cNvPr id="14" name="그래픽 13">
              <a:extLst>
                <a:ext uri="{FF2B5EF4-FFF2-40B4-BE49-F238E27FC236}">
                  <a16:creationId xmlns:a16="http://schemas.microsoft.com/office/drawing/2014/main" xmlns="" id="{09E3D154-2AE6-431A-BA13-33820F24AFA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1301673" y="4003342"/>
              <a:ext cx="5583933" cy="5377123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xmlns="" id="{7AE242D2-50BC-4DBF-B035-1CD166A5502B}"/>
                </a:ext>
              </a:extLst>
            </p:cNvPr>
            <p:cNvSpPr txBox="1"/>
            <p:nvPr/>
          </p:nvSpPr>
          <p:spPr>
            <a:xfrm>
              <a:off x="3389062" y="888202"/>
              <a:ext cx="3919688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3400" b="1" dirty="0">
                  <a:solidFill>
                    <a:srgbClr val="4285F4"/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rPr>
                <a:t>사용자 설명서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6DE56B4E-6369-4F82-815A-31F1F1B20A6B}"/>
                </a:ext>
              </a:extLst>
            </p:cNvPr>
            <p:cNvSpPr txBox="1"/>
            <p:nvPr/>
          </p:nvSpPr>
          <p:spPr>
            <a:xfrm>
              <a:off x="1926356" y="2001001"/>
              <a:ext cx="391968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40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[</a:t>
              </a:r>
              <a:r>
                <a:rPr lang="ko-KR" altLang="en-US" sz="40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근태</a:t>
              </a:r>
              <a:r>
                <a:rPr lang="en-US" altLang="ko-KR" sz="4000" b="1" dirty="0">
                  <a:latin typeface="나눔고딕" panose="020D0604000000000000" pitchFamily="50" charset="-127"/>
                  <a:ea typeface="나눔고딕" panose="020D0604000000000000" pitchFamily="50" charset="-127"/>
                </a:rPr>
                <a:t>]</a:t>
              </a:r>
              <a:endParaRPr lang="ko-KR" altLang="en-US" sz="4000" b="1" dirty="0">
                <a:latin typeface="나눔고딕" panose="020D0604000000000000" pitchFamily="50" charset="-127"/>
                <a:ea typeface="나눔고딕" panose="020D0604000000000000" pitchFamily="50" charset="-127"/>
              </a:endParaRPr>
            </a:p>
          </p:txBody>
        </p:sp>
      </p:grpSp>
      <p:pic>
        <p:nvPicPr>
          <p:cNvPr id="17" name="그래픽 16">
            <a:extLst>
              <a:ext uri="{FF2B5EF4-FFF2-40B4-BE49-F238E27FC236}">
                <a16:creationId xmlns:a16="http://schemas.microsoft.com/office/drawing/2014/main" xmlns="" id="{22673A17-D9F9-4866-80E5-08F18812B59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076300" y="997445"/>
            <a:ext cx="2749857" cy="399553"/>
          </a:xfrm>
          <a:prstGeom prst="rect">
            <a:avLst/>
          </a:prstGeom>
        </p:spPr>
      </p:pic>
      <p:pic>
        <p:nvPicPr>
          <p:cNvPr id="25" name="그래픽 24">
            <a:extLst>
              <a:ext uri="{FF2B5EF4-FFF2-40B4-BE49-F238E27FC236}">
                <a16:creationId xmlns:a16="http://schemas.microsoft.com/office/drawing/2014/main" xmlns="" id="{92DBC662-92B6-4F91-A945-C16805F0C52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6355689" y="9612099"/>
            <a:ext cx="1114425" cy="16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076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xmlns="" id="{2591918C-26EB-4625-9FF9-AF6C3797FE5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22031" y="3498050"/>
            <a:ext cx="6904892" cy="4439745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xmlns="" id="{4246F1EA-F41F-4282-ACEB-37CC73D262FB}"/>
              </a:ext>
            </a:extLst>
          </p:cNvPr>
          <p:cNvSpPr/>
          <p:nvPr/>
        </p:nvSpPr>
        <p:spPr>
          <a:xfrm>
            <a:off x="203304" y="3420469"/>
            <a:ext cx="7364558" cy="459490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1800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개요</a:t>
            </a:r>
            <a:endParaRPr lang="ko-KR" altLang="en-US" sz="120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부제목 2">
            <a:extLst>
              <a:ext uri="{FF2B5EF4-FFF2-40B4-BE49-F238E27FC236}">
                <a16:creationId xmlns:a16="http://schemas.microsoft.com/office/drawing/2014/main" xmlns="" id="{B2F34E71-E8D1-4EC4-B6B3-51971DC1FC1F}"/>
              </a:ext>
            </a:extLst>
          </p:cNvPr>
          <p:cNvSpPr txBox="1">
            <a:spLocks/>
          </p:cNvSpPr>
          <p:nvPr/>
        </p:nvSpPr>
        <p:spPr>
          <a:xfrm>
            <a:off x="168448" y="1138521"/>
            <a:ext cx="7364558" cy="579444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</a:pP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근태는 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The </a:t>
            </a:r>
            <a:r>
              <a:rPr lang="en-US" altLang="ko-KR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Gware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를 통해 각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사원별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출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퇴근 관리와 휴가관리 기능을 </a:t>
            </a:r>
            <a:r>
              <a:rPr lang="ko-KR" altLang="en-US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제공합니다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</a:pP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휴가는 미리 설정해 놓은 각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사원별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연차설정을 통해 전자결재와 연동되어 자동 연차관리가 </a:t>
            </a:r>
            <a:endParaRPr lang="en-US" altLang="ko-KR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가능합니다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</a:pP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출근은 관리자가 설정한 출근시간대에 그룹웨어에 최초 로그인한 시간과 접속 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IP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대역이 맞는지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체크하여 출근을 관리합니다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32665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defPPr rtl="0">
              <a:defRPr lang="ko-KR"/>
            </a:defPPr>
            <a:lvl1pPr indent="0" latin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  <a:lvl2pPr marL="685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ko-KR" altLang="en-US" dirty="0"/>
              <a:t> 휴가현황</a:t>
            </a: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8"/>
            <a:ext cx="7364558" cy="1491138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휴가현황은 관리자가 미리 지정해 놓은 각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사원별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연차설정과 다양한 휴가 코드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(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연차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공가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경조휴가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출산휴가 등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등록을 통해  전자결재와 연동되어 휴가현황을 </a:t>
            </a:r>
            <a:r>
              <a:rPr lang="ko-KR" altLang="en-US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제공합니다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각 개인별 과 전체 사용자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부서별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에 대한 휴가 현황을 </a:t>
            </a:r>
            <a:r>
              <a:rPr lang="ko-KR" altLang="en-US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제공합니다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19" name="부제목 2"/>
          <p:cNvSpPr txBox="1">
            <a:spLocks/>
          </p:cNvSpPr>
          <p:nvPr/>
        </p:nvSpPr>
        <p:spPr>
          <a:xfrm>
            <a:off x="203304" y="6346577"/>
            <a:ext cx="7364558" cy="910012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전체 휴가신청현황</a:t>
            </a:r>
            <a:endParaRPr lang="en-US" altLang="ko-KR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(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단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전체 휴가현황은 관리자에게만 제공 됩니다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.)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xmlns="" id="{4246F1EA-F41F-4282-ACEB-37CC73D262FB}"/>
              </a:ext>
            </a:extLst>
          </p:cNvPr>
          <p:cNvSpPr/>
          <p:nvPr/>
        </p:nvSpPr>
        <p:spPr>
          <a:xfrm>
            <a:off x="203304" y="3258103"/>
            <a:ext cx="7364558" cy="275957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xmlns="" id="{9DECDADC-710F-4683-966A-26CF894B7B0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00644" y="3332141"/>
            <a:ext cx="7193020" cy="2614554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xmlns="" id="{1806D954-824C-410E-902D-514C34487C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616" y="7256589"/>
            <a:ext cx="7259048" cy="2036074"/>
          </a:xfrm>
          <a:prstGeom prst="rect">
            <a:avLst/>
          </a:prstGeom>
        </p:spPr>
      </p:pic>
      <p:sp>
        <p:nvSpPr>
          <p:cNvPr id="11" name="직사각형 10">
            <a:extLst>
              <a:ext uri="{FF2B5EF4-FFF2-40B4-BE49-F238E27FC236}">
                <a16:creationId xmlns:a16="http://schemas.microsoft.com/office/drawing/2014/main" xmlns="" id="{5C9AFD49-001A-47E0-B13B-9BF293D510F4}"/>
              </a:ext>
            </a:extLst>
          </p:cNvPr>
          <p:cNvSpPr/>
          <p:nvPr/>
        </p:nvSpPr>
        <p:spPr>
          <a:xfrm>
            <a:off x="181862" y="7381792"/>
            <a:ext cx="7364556" cy="20625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2" name="부제목 2">
            <a:extLst>
              <a:ext uri="{FF2B5EF4-FFF2-40B4-BE49-F238E27FC236}">
                <a16:creationId xmlns:a16="http://schemas.microsoft.com/office/drawing/2014/main" xmlns="" id="{01BEB8A4-F10D-4DAB-B88C-2AB7909D46F1}"/>
              </a:ext>
            </a:extLst>
          </p:cNvPr>
          <p:cNvSpPr txBox="1">
            <a:spLocks/>
          </p:cNvSpPr>
          <p:nvPr/>
        </p:nvSpPr>
        <p:spPr>
          <a:xfrm>
            <a:off x="203301" y="2788631"/>
            <a:ext cx="7364558" cy="520391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개인별 휴가현황</a:t>
            </a:r>
            <a:endParaRPr lang="en-US" altLang="ko-KR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83661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xmlns="" id="{4246F1EA-F41F-4282-ACEB-37CC73D262FB}"/>
              </a:ext>
            </a:extLst>
          </p:cNvPr>
          <p:cNvSpPr/>
          <p:nvPr/>
        </p:nvSpPr>
        <p:spPr>
          <a:xfrm>
            <a:off x="203302" y="8377010"/>
            <a:ext cx="7364559" cy="55440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defPPr rtl="0">
              <a:defRPr lang="ko-KR"/>
            </a:defPPr>
            <a:lvl1pPr indent="0" latin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  <a:lvl2pPr marL="685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ko-KR" altLang="en-US" dirty="0"/>
              <a:t> 출퇴근현황</a:t>
            </a:r>
          </a:p>
        </p:txBody>
      </p:sp>
      <p:sp>
        <p:nvSpPr>
          <p:cNvPr id="8" name="부제목 2"/>
          <p:cNvSpPr txBox="1">
            <a:spLocks/>
          </p:cNvSpPr>
          <p:nvPr/>
        </p:nvSpPr>
        <p:spPr>
          <a:xfrm>
            <a:off x="203304" y="1140898"/>
            <a:ext cx="7364558" cy="1491138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출퇴근 현황은 관리자가 미리 지정해놓은  근무시간이 보여집니다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지정한 시간 기준으로  출근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지각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조퇴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퇴근 등의 현황이 제공됩니다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결재와 연동된 휴가현황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휴가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연차 등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도 근태현황에서도 함께 </a:t>
            </a:r>
            <a:r>
              <a:rPr lang="ko-KR" altLang="en-US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제공됩니다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616" y="8408904"/>
            <a:ext cx="7333246" cy="522514"/>
          </a:xfrm>
          <a:prstGeom prst="rect">
            <a:avLst/>
          </a:prstGeom>
        </p:spPr>
      </p:pic>
      <p:sp>
        <p:nvSpPr>
          <p:cNvPr id="19" name="부제목 2"/>
          <p:cNvSpPr txBox="1">
            <a:spLocks/>
          </p:cNvSpPr>
          <p:nvPr/>
        </p:nvSpPr>
        <p:spPr>
          <a:xfrm>
            <a:off x="203304" y="7856619"/>
            <a:ext cx="7364558" cy="520391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이번주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누적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이번주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초과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이번주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잔여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이번달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누적된 근무시간이 표시됩니다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339969" y="2663930"/>
            <a:ext cx="7139353" cy="4961558"/>
          </a:xfrm>
          <a:prstGeom prst="rect">
            <a:avLst/>
          </a:prstGeom>
        </p:spPr>
      </p:pic>
      <p:sp>
        <p:nvSpPr>
          <p:cNvPr id="20" name="직사각형 19">
            <a:extLst>
              <a:ext uri="{FF2B5EF4-FFF2-40B4-BE49-F238E27FC236}">
                <a16:creationId xmlns:a16="http://schemas.microsoft.com/office/drawing/2014/main" xmlns="" id="{4246F1EA-F41F-4282-ACEB-37CC73D262FB}"/>
              </a:ext>
            </a:extLst>
          </p:cNvPr>
          <p:cNvSpPr/>
          <p:nvPr/>
        </p:nvSpPr>
        <p:spPr>
          <a:xfrm>
            <a:off x="203301" y="2589892"/>
            <a:ext cx="7364559" cy="498854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91518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defPPr rtl="0">
              <a:defRPr lang="ko-KR"/>
            </a:defPPr>
            <a:lvl1pPr indent="0" latin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  <a:lvl2pPr marL="685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ko-KR" altLang="en-US" dirty="0"/>
              <a:t> 근태현황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xmlns="" id="{4246F1EA-F41F-4282-ACEB-37CC73D262FB}"/>
              </a:ext>
            </a:extLst>
          </p:cNvPr>
          <p:cNvSpPr/>
          <p:nvPr/>
        </p:nvSpPr>
        <p:spPr>
          <a:xfrm>
            <a:off x="328246" y="2090018"/>
            <a:ext cx="7115908" cy="319709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8" name="부제목 2"/>
          <p:cNvSpPr txBox="1">
            <a:spLocks/>
          </p:cNvSpPr>
          <p:nvPr/>
        </p:nvSpPr>
        <p:spPr>
          <a:xfrm>
            <a:off x="203304" y="1127250"/>
            <a:ext cx="7364558" cy="971181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출퇴근 근태현황 기록에 대한 전체현황에 대한 정보를 제공합니다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lang="en-US" altLang="ko-KR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(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해당 현황은 관리자에게만 제공되며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개인별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부서별 조회가 </a:t>
            </a:r>
            <a:r>
              <a:rPr lang="ko-KR" altLang="en-US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가능합니다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.)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xmlns="" id="{13E33F6D-0E68-41D5-9171-76A03EBA1CB4}"/>
              </a:ext>
            </a:extLst>
          </p:cNvPr>
          <p:cNvSpPr/>
          <p:nvPr/>
        </p:nvSpPr>
        <p:spPr>
          <a:xfrm>
            <a:off x="4233368" y="7635871"/>
            <a:ext cx="2764693" cy="18765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xmlns="" id="{F8F1C1B7-F16C-4B62-B471-576500F8671B}"/>
              </a:ext>
            </a:extLst>
          </p:cNvPr>
          <p:cNvSpPr/>
          <p:nvPr/>
        </p:nvSpPr>
        <p:spPr>
          <a:xfrm>
            <a:off x="492374" y="5719637"/>
            <a:ext cx="2895596" cy="208793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부제목 2">
            <a:extLst>
              <a:ext uri="{FF2B5EF4-FFF2-40B4-BE49-F238E27FC236}">
                <a16:creationId xmlns:a16="http://schemas.microsoft.com/office/drawing/2014/main" xmlns="" id="{3E5F5772-9B72-410B-BEE6-F8F42DC77710}"/>
              </a:ext>
            </a:extLst>
          </p:cNvPr>
          <p:cNvSpPr txBox="1">
            <a:spLocks/>
          </p:cNvSpPr>
          <p:nvPr/>
        </p:nvSpPr>
        <p:spPr>
          <a:xfrm>
            <a:off x="3516921" y="5640017"/>
            <a:ext cx="4255479" cy="971181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출퇴근 기록에 재설정 필요시 해당 날짜를 지정하여</a:t>
            </a:r>
            <a:endParaRPr lang="en-US" altLang="ko-KR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      버튼을 통해 동기화를 진행합니다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xmlns="" id="{12EC533A-F8A1-4B4B-B05E-983FB330F2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43" y="2112832"/>
            <a:ext cx="6998677" cy="3070387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xmlns="" id="{E31D8111-3DE2-48FD-9595-7172C70D34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325" y="5807753"/>
            <a:ext cx="2625967" cy="1907599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xmlns="" id="{BA6A6680-B83E-4837-8211-8434EBBD8E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5094" y="7754639"/>
            <a:ext cx="2444016" cy="1639014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xmlns="" id="{9A2CBEA7-A2EC-4E52-98D1-0660A7E917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81294" y="6160730"/>
            <a:ext cx="257175" cy="276225"/>
          </a:xfrm>
          <a:prstGeom prst="rect">
            <a:avLst/>
          </a:prstGeom>
        </p:spPr>
      </p:pic>
      <p:sp>
        <p:nvSpPr>
          <p:cNvPr id="17" name="부제목 2">
            <a:extLst>
              <a:ext uri="{FF2B5EF4-FFF2-40B4-BE49-F238E27FC236}">
                <a16:creationId xmlns:a16="http://schemas.microsoft.com/office/drawing/2014/main" xmlns="" id="{4116ED9E-F8DE-4622-82D6-D1E60DB8BE3F}"/>
              </a:ext>
            </a:extLst>
          </p:cNvPr>
          <p:cNvSpPr txBox="1">
            <a:spLocks/>
          </p:cNvSpPr>
          <p:nvPr/>
        </p:nvSpPr>
        <p:spPr>
          <a:xfrm>
            <a:off x="408229" y="8142651"/>
            <a:ext cx="4083048" cy="1213936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전체 근태현황 기록에 대한       버튼으로 </a:t>
            </a:r>
            <a:endParaRPr lang="en-US" altLang="ko-KR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엑셀 내보내기 기능을 제공합니다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xmlns="" id="{F714D54E-A562-4129-8197-3C898E45BE4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66646" y="8151176"/>
            <a:ext cx="310661" cy="381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686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defPPr rtl="0">
              <a:defRPr lang="ko-KR"/>
            </a:defPPr>
            <a:lvl1pPr indent="0" latin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  <a:lvl2pPr marL="685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ko-KR" altLang="en-US" dirty="0"/>
              <a:t> 근태 </a:t>
            </a:r>
            <a:r>
              <a:rPr lang="en-US" altLang="ko-KR" dirty="0"/>
              <a:t>IP </a:t>
            </a:r>
            <a:r>
              <a:rPr lang="ko-KR" altLang="en-US" dirty="0"/>
              <a:t>관리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xmlns="" id="{4246F1EA-F41F-4282-ACEB-37CC73D262FB}"/>
              </a:ext>
            </a:extLst>
          </p:cNvPr>
          <p:cNvSpPr/>
          <p:nvPr/>
        </p:nvSpPr>
        <p:spPr>
          <a:xfrm>
            <a:off x="656492" y="2652722"/>
            <a:ext cx="6541477" cy="415916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8" name="부제목 2"/>
          <p:cNvSpPr txBox="1">
            <a:spLocks/>
          </p:cNvSpPr>
          <p:nvPr/>
        </p:nvSpPr>
        <p:spPr>
          <a:xfrm>
            <a:off x="203304" y="1127250"/>
            <a:ext cx="7364558" cy="1491138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출퇴근 적용 대상의 사내 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IP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대역을 </a:t>
            </a:r>
            <a:r>
              <a:rPr lang="ko-KR" altLang="en-US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설정합니다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lang="en-US" altLang="ko-KR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(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해당 관리설정은 관리자만 가능 하며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접속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IP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 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‘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사용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’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시에만 출퇴근현황에 반영됩니다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.)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‘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추가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’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버튼으로 사내 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IP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대역에 대하여 단일과 서브넷으로 두가지 방식으로 등록이 </a:t>
            </a:r>
            <a:r>
              <a:rPr lang="ko-KR" altLang="en-US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가능합니다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xmlns="" id="{8A805AD2-5E1C-4F81-B4A1-B98B4DAAA6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200" y="2776780"/>
            <a:ext cx="6276000" cy="4035103"/>
          </a:xfrm>
          <a:prstGeom prst="rect">
            <a:avLst/>
          </a:prstGeom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xmlns="" id="{5863C3C0-CA50-4833-A36B-FEDC04D128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9970" y="8068775"/>
            <a:ext cx="2066925" cy="1000125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xmlns="" id="{5FABC8EB-AFE4-45B2-ADB4-6CF7FC8E3E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6878" y="8081231"/>
            <a:ext cx="2000250" cy="1009650"/>
          </a:xfrm>
          <a:prstGeom prst="rect">
            <a:avLst/>
          </a:prstGeom>
        </p:spPr>
      </p:pic>
      <p:sp>
        <p:nvSpPr>
          <p:cNvPr id="10" name="직사각형 9">
            <a:extLst>
              <a:ext uri="{FF2B5EF4-FFF2-40B4-BE49-F238E27FC236}">
                <a16:creationId xmlns:a16="http://schemas.microsoft.com/office/drawing/2014/main" xmlns="" id="{13E33F6D-0E68-41D5-9171-76A03EBA1CB4}"/>
              </a:ext>
            </a:extLst>
          </p:cNvPr>
          <p:cNvSpPr/>
          <p:nvPr/>
        </p:nvSpPr>
        <p:spPr>
          <a:xfrm>
            <a:off x="1645140" y="8011627"/>
            <a:ext cx="2176586" cy="111442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xmlns="" id="{F8F1C1B7-F16C-4B62-B471-576500F8671B}"/>
              </a:ext>
            </a:extLst>
          </p:cNvPr>
          <p:cNvSpPr/>
          <p:nvPr/>
        </p:nvSpPr>
        <p:spPr>
          <a:xfrm>
            <a:off x="4013201" y="8023350"/>
            <a:ext cx="2176586" cy="111442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부제목 2">
            <a:extLst>
              <a:ext uri="{FF2B5EF4-FFF2-40B4-BE49-F238E27FC236}">
                <a16:creationId xmlns:a16="http://schemas.microsoft.com/office/drawing/2014/main" xmlns="" id="{3E5F5772-9B72-410B-BEE6-F8F42DC77710}"/>
              </a:ext>
            </a:extLst>
          </p:cNvPr>
          <p:cNvSpPr txBox="1">
            <a:spLocks/>
          </p:cNvSpPr>
          <p:nvPr/>
        </p:nvSpPr>
        <p:spPr>
          <a:xfrm>
            <a:off x="255828" y="6958611"/>
            <a:ext cx="7364558" cy="802066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출퇴근 적용대상의 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IP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에서 로그인 해야만 아래와 같이 근태 메뉴에서 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‘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출근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퇴근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‘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버튼이 활성화 되며 버튼을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클릭시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출퇴근현황에 출근시간과 퇴근시간이 반영됩니다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7888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defPPr rtl="0">
              <a:defRPr lang="ko-KR"/>
            </a:defPPr>
            <a:lvl1pPr indent="0" latin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  <a:lvl2pPr marL="685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ko-KR" altLang="en-US" dirty="0"/>
              <a:t> 근무시간관리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xmlns="" id="{4246F1EA-F41F-4282-ACEB-37CC73D262FB}"/>
              </a:ext>
            </a:extLst>
          </p:cNvPr>
          <p:cNvSpPr/>
          <p:nvPr/>
        </p:nvSpPr>
        <p:spPr>
          <a:xfrm>
            <a:off x="2039814" y="2172079"/>
            <a:ext cx="3460386" cy="311276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8" name="부제목 2"/>
          <p:cNvSpPr txBox="1">
            <a:spLocks/>
          </p:cNvSpPr>
          <p:nvPr/>
        </p:nvSpPr>
        <p:spPr>
          <a:xfrm>
            <a:off x="203304" y="1127250"/>
            <a:ext cx="7364558" cy="924288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출퇴근 적용에 대한 근무시간을 </a:t>
            </a:r>
            <a:r>
              <a:rPr lang="ko-KR" altLang="en-US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설정합니다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lang="en-US" altLang="ko-KR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(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해당 관리설정은 관리자만 가능합니다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.)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lang="en-US" altLang="ko-KR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부제목 2">
            <a:extLst>
              <a:ext uri="{FF2B5EF4-FFF2-40B4-BE49-F238E27FC236}">
                <a16:creationId xmlns:a16="http://schemas.microsoft.com/office/drawing/2014/main" xmlns="" id="{3E5F5772-9B72-410B-BEE6-F8F42DC77710}"/>
              </a:ext>
            </a:extLst>
          </p:cNvPr>
          <p:cNvSpPr txBox="1">
            <a:spLocks/>
          </p:cNvSpPr>
          <p:nvPr/>
        </p:nvSpPr>
        <p:spPr>
          <a:xfrm>
            <a:off x="203303" y="5405389"/>
            <a:ext cx="7364558" cy="802066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근무시간 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모든 사용자대상으로 출근과 퇴근시간을 </a:t>
            </a:r>
            <a:r>
              <a:rPr lang="ko-KR" altLang="en-US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설정합니다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lang="en-US" altLang="ko-KR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오전반차 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출근설정 시간부터 적용될 오전반차 시간을 </a:t>
            </a:r>
            <a:r>
              <a:rPr lang="ko-KR" altLang="en-US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설정합니다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오후반차 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퇴근설정 시간부터 적용될 오후반차 시간을 </a:t>
            </a:r>
            <a:r>
              <a:rPr lang="ko-KR" altLang="en-US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설정합니다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최대퇴근허용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개인 근태 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‘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출퇴근현황＇에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제공된 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’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퇴근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’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버튼에 대한 허용시간을 지정합니다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                       (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퇴근버튼은 퇴근허용시간 전까지 여러 번 지정이 가능합니다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.)</a:t>
            </a: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xmlns="" id="{A3DC2CC3-FA19-4C20-8D96-EE348DD447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1674" y="2228275"/>
            <a:ext cx="3438525" cy="300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279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부제목 2"/>
          <p:cNvSpPr txBox="1">
            <a:spLocks/>
          </p:cNvSpPr>
          <p:nvPr/>
        </p:nvSpPr>
        <p:spPr>
          <a:xfrm>
            <a:off x="203303" y="701813"/>
            <a:ext cx="7364559" cy="425437"/>
          </a:xfrm>
          <a:prstGeom prst="rect">
            <a:avLst/>
          </a:prstGeom>
          <a:solidFill>
            <a:srgbClr val="2175C8"/>
          </a:solidFill>
        </p:spPr>
        <p:txBody>
          <a:bodyPr anchor="ctr"/>
          <a:lstStyle>
            <a:defPPr rtl="0">
              <a:defRPr lang="ko-KR"/>
            </a:defPPr>
            <a:lvl1pPr indent="0" latinLnBrk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defRPr>
            </a:lvl1pPr>
            <a:lvl2pPr marL="685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 latinLnBrk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ko-KR" altLang="en-US" dirty="0"/>
              <a:t>근태관리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xmlns="" id="{4246F1EA-F41F-4282-ACEB-37CC73D262FB}"/>
              </a:ext>
            </a:extLst>
          </p:cNvPr>
          <p:cNvSpPr/>
          <p:nvPr/>
        </p:nvSpPr>
        <p:spPr>
          <a:xfrm>
            <a:off x="1309523" y="2051538"/>
            <a:ext cx="5151231" cy="460717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8" name="부제목 2"/>
          <p:cNvSpPr txBox="1">
            <a:spLocks/>
          </p:cNvSpPr>
          <p:nvPr/>
        </p:nvSpPr>
        <p:spPr>
          <a:xfrm>
            <a:off x="203304" y="1127250"/>
            <a:ext cx="7364558" cy="924288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출퇴근 적용대상자와 유연근무에 대한 설정을 관리합니다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 (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근태관리 설정은 관리자만 가능하며 각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사원별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설정이 </a:t>
            </a:r>
            <a:r>
              <a:rPr lang="ko-KR" altLang="en-US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가능합니다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.)</a:t>
            </a:r>
          </a:p>
        </p:txBody>
      </p:sp>
      <p:sp>
        <p:nvSpPr>
          <p:cNvPr id="13" name="부제목 2">
            <a:extLst>
              <a:ext uri="{FF2B5EF4-FFF2-40B4-BE49-F238E27FC236}">
                <a16:creationId xmlns:a16="http://schemas.microsoft.com/office/drawing/2014/main" xmlns="" id="{3E5F5772-9B72-410B-BEE6-F8F42DC77710}"/>
              </a:ext>
            </a:extLst>
          </p:cNvPr>
          <p:cNvSpPr txBox="1">
            <a:spLocks/>
          </p:cNvSpPr>
          <p:nvPr/>
        </p:nvSpPr>
        <p:spPr>
          <a:xfrm>
            <a:off x="203303" y="6776996"/>
            <a:ext cx="7364558" cy="2964882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ko-KR" altLang="en-US" sz="2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ko-KR" alt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휴가관리 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결재연동 휴가현황에 대한 사용여부를 </a:t>
            </a:r>
            <a:r>
              <a:rPr lang="ko-KR" altLang="en-US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설정합니다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endParaRPr lang="en-US" altLang="ko-KR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>
              <a:lnSpc>
                <a:spcPct val="15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출퇴근관리 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출퇴근에현황에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대한 적용대상자를 </a:t>
            </a:r>
            <a:r>
              <a:rPr lang="ko-KR" altLang="en-US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설정합니다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 </a:t>
            </a:r>
          </a:p>
          <a:p>
            <a:pPr marL="0" indent="0">
              <a:lnSpc>
                <a:spcPct val="150000"/>
              </a:lnSpc>
              <a:buSzPct val="110000"/>
              <a:buNone/>
            </a:pP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  (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미사용시 출퇴근현황에 반영되지 않습니다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.)</a:t>
            </a:r>
          </a:p>
          <a:p>
            <a:pPr>
              <a:lnSpc>
                <a:spcPct val="10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유연근무 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관리자가 지정한 근무시간이외 특정 지역 파견자나 출장자에 대한 유연근무시간을 설정합니다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0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오전반차 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오전반차에 대한 유연근무 시간을 설정합니다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0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오후반차 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400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오후반에대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 대한 유연근무 시간을 설정합니다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100000"/>
              </a:lnSpc>
              <a:buSzPct val="110000"/>
              <a:buFont typeface="Wingdings" panose="05000000000000000000" pitchFamily="2" charset="2"/>
              <a:buChar char="§"/>
            </a:pP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 근무시간 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: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상황에 따라 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‘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주 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52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시간 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/ 78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시간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’ </a:t>
            </a:r>
            <a:r>
              <a:rPr lang="ko-KR" altLang="en-US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등 설정이 가능 합니다</a:t>
            </a:r>
            <a:r>
              <a:rPr lang="en-US" altLang="ko-KR" sz="1400" dirty="0"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xmlns="" id="{A4DF2F61-A585-408D-AD77-4ED5C701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6755" y="2146430"/>
            <a:ext cx="4918890" cy="442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626309"/>
      </p:ext>
    </p:extLst>
  </p:cSld>
  <p:clrMapOvr>
    <a:masterClrMapping/>
  </p:clrMapOvr>
</p:sld>
</file>

<file path=ppt/theme/theme1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F46917140D694AAEAF39165F579555" ma:contentTypeVersion="10" ma:contentTypeDescription="Create a new document." ma:contentTypeScope="" ma:versionID="6f1e7b6f0b0d35ced780d0a55ee4053f">
  <xsd:schema xmlns:xsd="http://www.w3.org/2001/XMLSchema" xmlns:xs="http://www.w3.org/2001/XMLSchema" xmlns:p="http://schemas.microsoft.com/office/2006/metadata/properties" xmlns:ns1="http://schemas.microsoft.com/sharepoint/v3" xmlns:ns2="876de33e-aaa5-4507-9b92-b84e676ded0d" xmlns:ns3="9a0666c7-4cba-45e4-bb78-1ed48d50e5d1" xmlns:ns4="10dd7f8a-f247-48ee-8534-441ce336aea6" targetNamespace="http://schemas.microsoft.com/office/2006/metadata/properties" ma:root="true" ma:fieldsID="896d2b523964b19186340351f2b60ad5" ns1:_="" ns2:_="" ns3:_="" ns4:_="">
    <xsd:import namespace="http://schemas.microsoft.com/sharepoint/v3"/>
    <xsd:import namespace="876de33e-aaa5-4507-9b92-b84e676ded0d"/>
    <xsd:import namespace="9a0666c7-4cba-45e4-bb78-1ed48d50e5d1"/>
    <xsd:import namespace="10dd7f8a-f247-48ee-8534-441ce336aea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2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3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de33e-aaa5-4507-9b92-b84e676ded0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0666c7-4cba-45e4-bb78-1ed48d50e5d1" elementFormDefault="qualified">
    <xsd:import namespace="http://schemas.microsoft.com/office/2006/documentManagement/types"/>
    <xsd:import namespace="http://schemas.microsoft.com/office/infopath/2007/PartnerControls"/>
    <xsd:element name="LastSharedByUser" ma:index="10" nillable="true" ma:displayName="Last Shared By User" ma:description="" ma:hidden="true" ma:internalName="LastSharedByUser" ma:readOnly="true">
      <xsd:simpleType>
        <xsd:restriction base="dms:Note"/>
      </xsd:simpleType>
    </xsd:element>
    <xsd:element name="LastSharedByTime" ma:index="11" nillable="true" ma:displayName="Last Shared By Time" ma:description="" ma:hidden="true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dd7f8a-f247-48ee-8534-441ce336ae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021AA4B-EC41-4FB4-B03A-FB1D6E73E8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76de33e-aaa5-4507-9b92-b84e676ded0d"/>
    <ds:schemaRef ds:uri="9a0666c7-4cba-45e4-bb78-1ed48d50e5d1"/>
    <ds:schemaRef ds:uri="10dd7f8a-f247-48ee-8534-441ce336ae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3FA9B8D-5FC1-4BE0-97A0-C558307AFE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EFE3FC-FA51-4BFD-8881-385B7FC66852}">
  <ds:schemaRefs>
    <ds:schemaRef ds:uri="http://schemas.microsoft.com/office/2006/metadata/properties"/>
    <ds:schemaRef ds:uri="http://purl.org/dc/terms/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876de33e-aaa5-4507-9b92-b84e676ded0d"/>
    <ds:schemaRef ds:uri="10dd7f8a-f247-48ee-8534-441ce336aea6"/>
    <ds:schemaRef ds:uri="9a0666c7-4cba-45e4-bb78-1ed48d50e5d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6169</TotalTime>
  <Words>439</Words>
  <Application>Microsoft Office PowerPoint</Application>
  <PresentationFormat>사용자 지정</PresentationFormat>
  <Paragraphs>50</Paragraphs>
  <Slides>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6" baseType="lpstr">
      <vt:lpstr>나눔고딕</vt:lpstr>
      <vt:lpstr>나눔손글씨 펜</vt:lpstr>
      <vt:lpstr>나눔스퀘어_ac</vt:lpstr>
      <vt:lpstr>맑은 고딕</vt:lpstr>
      <vt:lpstr>Arial</vt:lpstr>
      <vt:lpstr>Calibri</vt:lpstr>
      <vt:lpstr>Wingdings</vt:lpstr>
      <vt:lpstr>디자인 사용자 지정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yimijung</cp:lastModifiedBy>
  <cp:revision>416</cp:revision>
  <dcterms:created xsi:type="dcterms:W3CDTF">2020-06-03T01:19:05Z</dcterms:created>
  <dcterms:modified xsi:type="dcterms:W3CDTF">2020-09-16T06:15:29Z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0x010100D9F46917140D694AAEAF39165F579555</vt:lpwstr>
  </property>
</Properties>
</file>