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41"/>
  </p:notesMasterIdLst>
  <p:sldIdLst>
    <p:sldId id="256" r:id="rId5"/>
    <p:sldId id="265" r:id="rId6"/>
    <p:sldId id="315" r:id="rId7"/>
    <p:sldId id="319" r:id="rId8"/>
    <p:sldId id="320" r:id="rId9"/>
    <p:sldId id="350" r:id="rId10"/>
    <p:sldId id="321" r:id="rId11"/>
    <p:sldId id="322" r:id="rId12"/>
    <p:sldId id="296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4" r:id="rId24"/>
    <p:sldId id="333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4" r:id="rId34"/>
    <p:sldId id="345" r:id="rId35"/>
    <p:sldId id="346" r:id="rId36"/>
    <p:sldId id="348" r:id="rId37"/>
    <p:sldId id="347" r:id="rId38"/>
    <p:sldId id="349" r:id="rId39"/>
    <p:sldId id="351" r:id="rId40"/>
  </p:sldIdLst>
  <p:sldSz cx="7772400" cy="100584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5C8"/>
    <a:srgbClr val="FF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19" autoAdjust="0"/>
    <p:restoredTop sz="95969" autoAdjust="0"/>
  </p:normalViewPr>
  <p:slideViewPr>
    <p:cSldViewPr snapToGrid="0" snapToObjects="1" showGuides="1">
      <p:cViewPr varScale="1">
        <p:scale>
          <a:sx n="78" d="100"/>
          <a:sy n="78" d="100"/>
        </p:scale>
        <p:origin x="3408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 dirty="0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/>
              <a:t>Edit Master text styles</a:t>
            </a:r>
          </a:p>
          <a:p>
            <a:pPr lvl="1" rtl="0"/>
            <a:r>
              <a:rPr lang="ko"/>
              <a:t>Second level</a:t>
            </a:r>
          </a:p>
          <a:p>
            <a:pPr lvl="2" rtl="0"/>
            <a:r>
              <a:rPr lang="ko"/>
              <a:t>Third level</a:t>
            </a:r>
          </a:p>
          <a:p>
            <a:pPr lvl="3" rtl="0"/>
            <a:r>
              <a:rPr lang="ko"/>
              <a:t>Fourth level</a:t>
            </a:r>
          </a:p>
          <a:p>
            <a:pPr lvl="4" rtl="0"/>
            <a:r>
              <a:rPr lang="k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49955" y="5681281"/>
            <a:ext cx="5829300" cy="425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ea typeface="나눔스퀘어_ac" panose="020B0600000101010101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1. </a:t>
            </a:r>
            <a:r>
              <a:rPr lang="ko-KR" altLang="en-US" dirty="0"/>
              <a:t>마스터 부제목 스타일 편집</a:t>
            </a:r>
          </a:p>
        </p:txBody>
      </p:sp>
      <p:sp>
        <p:nvSpPr>
          <p:cNvPr id="7" name="부제목 2"/>
          <p:cNvSpPr txBox="1">
            <a:spLocks/>
          </p:cNvSpPr>
          <p:nvPr userDrawn="1"/>
        </p:nvSpPr>
        <p:spPr>
          <a:xfrm>
            <a:off x="402355" y="6235696"/>
            <a:ext cx="5829300" cy="425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800" kern="1200" smtClean="0">
                <a:solidFill>
                  <a:schemeClr val="tx1"/>
                </a:solidFill>
                <a:latin typeface="+mn-lt"/>
                <a:ea typeface="나눔스퀘어_ac" panose="020B0600000101010101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1) </a:t>
            </a:r>
            <a:r>
              <a:rPr lang="ko-KR" altLang="en-US" sz="1600" dirty="0"/>
              <a:t>마스터 부제목 스타일 편집</a:t>
            </a:r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298830" y="1006745"/>
            <a:ext cx="4197650" cy="36518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4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>
                <a:latin typeface="나눔손글씨 펜" panose="03040600000000000000" pitchFamily="66" charset="-127"/>
                <a:ea typeface="나눔스퀘어_ac" panose="020B0600000101010101"/>
              </a:rPr>
              <a:t>개요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BB877FA-5642-42D9-A517-27705C757226}"/>
              </a:ext>
            </a:extLst>
          </p:cNvPr>
          <p:cNvSpPr txBox="1">
            <a:spLocks/>
          </p:cNvSpPr>
          <p:nvPr userDrawn="1"/>
        </p:nvSpPr>
        <p:spPr>
          <a:xfrm>
            <a:off x="3011805" y="9684990"/>
            <a:ext cx="1748790" cy="365765"/>
          </a:xfrm>
          <a:prstGeom prst="rect">
            <a:avLst/>
          </a:prstGeom>
        </p:spPr>
        <p:txBody>
          <a:bodyPr rtlCol="0" anchor="ctr"/>
          <a:lstStyle>
            <a:defPPr rtl="0"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922F1D-9942-8544-9D81-248B85401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168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FBB877FA-5642-42D9-A517-27705C757226}"/>
              </a:ext>
            </a:extLst>
          </p:cNvPr>
          <p:cNvSpPr txBox="1">
            <a:spLocks/>
          </p:cNvSpPr>
          <p:nvPr userDrawn="1"/>
        </p:nvSpPr>
        <p:spPr>
          <a:xfrm>
            <a:off x="3011805" y="9684990"/>
            <a:ext cx="1748790" cy="365765"/>
          </a:xfrm>
          <a:prstGeom prst="rect">
            <a:avLst/>
          </a:prstGeom>
        </p:spPr>
        <p:txBody>
          <a:bodyPr rtlCol="0" anchor="ctr"/>
          <a:lstStyle>
            <a:defPPr rtl="0"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922F1D-9942-8544-9D81-248B85401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36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FBB877FA-5642-42D9-A517-27705C757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11805" y="9684990"/>
            <a:ext cx="1748790" cy="365765"/>
          </a:xfrm>
          <a:prstGeom prst="rect">
            <a:avLst/>
          </a:prstGeom>
        </p:spPr>
        <p:txBody>
          <a:bodyPr rtlCol="0" anchor="ctr"/>
          <a:lstStyle>
            <a:lvl1pPr algn="ctr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B4922F1D-9942-8544-9D81-248B85401DC4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10" name="Connettore 1 42"/>
          <p:cNvCxnSpPr>
            <a:cxnSpLocks/>
          </p:cNvCxnSpPr>
          <p:nvPr userDrawn="1"/>
        </p:nvCxnSpPr>
        <p:spPr>
          <a:xfrm>
            <a:off x="293" y="10059263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C3E4824D-F258-415D-9F24-21DFCF983E4B}"/>
              </a:ext>
            </a:extLst>
          </p:cNvPr>
          <p:cNvSpPr/>
          <p:nvPr userDrawn="1"/>
        </p:nvSpPr>
        <p:spPr>
          <a:xfrm>
            <a:off x="5579234" y="123168"/>
            <a:ext cx="2002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0" dirty="0">
                <a:solidFill>
                  <a:srgbClr val="2175C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en-US" altLang="ko-KR" sz="2000" b="0" dirty="0">
              <a:solidFill>
                <a:srgbClr val="2175C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6662B9ED-E130-4382-AAC6-41365ECEB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367" y="223110"/>
            <a:ext cx="1611090" cy="2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ko-KR" altLang="en-US" sz="4400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ko-KR" altLang="en-US" sz="2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2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20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28">
            <a:extLst>
              <a:ext uri="{FF2B5EF4-FFF2-40B4-BE49-F238E27FC236}">
                <a16:creationId xmlns:a16="http://schemas.microsoft.com/office/drawing/2014/main" id="{F469C555-AAEC-4BF9-8FDD-B3508B19A316}"/>
              </a:ext>
            </a:extLst>
          </p:cNvPr>
          <p:cNvSpPr txBox="1">
            <a:spLocks/>
          </p:cNvSpPr>
          <p:nvPr/>
        </p:nvSpPr>
        <p:spPr>
          <a:xfrm>
            <a:off x="3011805" y="9504510"/>
            <a:ext cx="1748790" cy="365765"/>
          </a:xfrm>
          <a:prstGeom prst="rect">
            <a:avLst/>
          </a:prstGeom>
        </p:spPr>
        <p:txBody>
          <a:bodyPr rtlCol="0" anchor="ctr"/>
          <a:lstStyle>
            <a:defPPr rtl="0"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922F1D-9942-8544-9D81-248B85401DC4}" type="slidenum">
              <a:rPr lang="it-IT" smtClean="0"/>
              <a:pPr/>
              <a:t>1</a:t>
            </a:fld>
            <a:endParaRPr lang="it-IT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C9ECDB3-F5A3-4DF7-BF65-52FACDD25D08}"/>
              </a:ext>
            </a:extLst>
          </p:cNvPr>
          <p:cNvGrpSpPr/>
          <p:nvPr/>
        </p:nvGrpSpPr>
        <p:grpSpPr>
          <a:xfrm>
            <a:off x="0" y="0"/>
            <a:ext cx="7772400" cy="10058400"/>
            <a:chOff x="0" y="0"/>
            <a:chExt cx="7772400" cy="10058400"/>
          </a:xfrm>
        </p:grpSpPr>
        <p:sp>
          <p:nvSpPr>
            <p:cNvPr id="12" name="Rettangolo 3">
              <a:extLst>
                <a:ext uri="{FF2B5EF4-FFF2-40B4-BE49-F238E27FC236}">
                  <a16:creationId xmlns:a16="http://schemas.microsoft.com/office/drawing/2014/main" id="{D2B4CCBF-4A92-488F-9403-AB345386A8A8}"/>
                </a:ext>
              </a:extLst>
            </p:cNvPr>
            <p:cNvSpPr/>
            <p:nvPr/>
          </p:nvSpPr>
          <p:spPr>
            <a:xfrm>
              <a:off x="0" y="0"/>
              <a:ext cx="7772400" cy="10058400"/>
            </a:xfrm>
            <a:prstGeom prst="rect">
              <a:avLst/>
            </a:prstGeom>
            <a:solidFill>
              <a:srgbClr val="2175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13" name="Rettangolo 4">
              <a:extLst>
                <a:ext uri="{FF2B5EF4-FFF2-40B4-BE49-F238E27FC236}">
                  <a16:creationId xmlns:a16="http://schemas.microsoft.com/office/drawing/2014/main" id="{0F04807E-4AD3-44D3-9980-FBC31C9C7B6E}"/>
                </a:ext>
              </a:extLst>
            </p:cNvPr>
            <p:cNvSpPr/>
            <p:nvPr/>
          </p:nvSpPr>
          <p:spPr>
            <a:xfrm>
              <a:off x="0" y="0"/>
              <a:ext cx="77724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ACFBA58F-304F-453F-B780-4D5CCC550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01673" y="4003342"/>
              <a:ext cx="5583933" cy="5377123"/>
            </a:xfrm>
            <a:prstGeom prst="rect">
              <a:avLst/>
            </a:prstGeom>
          </p:spPr>
        </p:pic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917DE737-B074-406B-B7E0-CCC23CBC78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5689" y="9612099"/>
            <a:ext cx="1114425" cy="1619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5229E44-FBA4-462C-8B28-EBC2CF0A8918}"/>
              </a:ext>
            </a:extLst>
          </p:cNvPr>
          <p:cNvSpPr txBox="1"/>
          <p:nvPr/>
        </p:nvSpPr>
        <p:spPr>
          <a:xfrm>
            <a:off x="1926356" y="2001001"/>
            <a:ext cx="391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4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4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4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9" name="그래픽 28">
            <a:extLst>
              <a:ext uri="{FF2B5EF4-FFF2-40B4-BE49-F238E27FC236}">
                <a16:creationId xmlns:a16="http://schemas.microsoft.com/office/drawing/2014/main" id="{6880193D-CE41-48F3-8089-6EAAB7E4B9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6300" y="997445"/>
            <a:ext cx="2749857" cy="39955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C26585-EF56-4A37-BB5C-B4E833BA93E6}"/>
              </a:ext>
            </a:extLst>
          </p:cNvPr>
          <p:cNvSpPr txBox="1"/>
          <p:nvPr/>
        </p:nvSpPr>
        <p:spPr>
          <a:xfrm>
            <a:off x="3389062" y="888202"/>
            <a:ext cx="3919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400" b="1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설명서</a:t>
            </a:r>
          </a:p>
        </p:txBody>
      </p:sp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636205" y="2651407"/>
            <a:ext cx="6515362" cy="19120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기안작성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F5D2A95-52E9-437D-A833-F7E1CE0AE751}"/>
              </a:ext>
            </a:extLst>
          </p:cNvPr>
          <p:cNvSpPr/>
          <p:nvPr/>
        </p:nvSpPr>
        <p:spPr>
          <a:xfrm>
            <a:off x="3733932" y="4002451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C5FB3E-9205-448D-985B-DC2C0889ADC1}"/>
              </a:ext>
            </a:extLst>
          </p:cNvPr>
          <p:cNvSpPr/>
          <p:nvPr/>
        </p:nvSpPr>
        <p:spPr>
          <a:xfrm>
            <a:off x="3416513" y="4282013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301C058-B461-4602-8FC3-46F2D017B29C}"/>
              </a:ext>
            </a:extLst>
          </p:cNvPr>
          <p:cNvSpPr/>
          <p:nvPr/>
        </p:nvSpPr>
        <p:spPr>
          <a:xfrm>
            <a:off x="3381568" y="4538298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6C1FCA9-3374-44C8-9F25-21DC6680BD19}"/>
              </a:ext>
            </a:extLst>
          </p:cNvPr>
          <p:cNvSpPr/>
          <p:nvPr/>
        </p:nvSpPr>
        <p:spPr>
          <a:xfrm>
            <a:off x="3416513" y="4563410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F058F8D-99D7-4133-A31B-AD748733ABE8}"/>
              </a:ext>
            </a:extLst>
          </p:cNvPr>
          <p:cNvSpPr/>
          <p:nvPr/>
        </p:nvSpPr>
        <p:spPr>
          <a:xfrm>
            <a:off x="3395235" y="4551992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B053DEC7-2231-4C89-BFBE-FB831D434F9C}"/>
              </a:ext>
            </a:extLst>
          </p:cNvPr>
          <p:cNvSpPr txBox="1">
            <a:spLocks/>
          </p:cNvSpPr>
          <p:nvPr/>
        </p:nvSpPr>
        <p:spPr>
          <a:xfrm>
            <a:off x="203304" y="1231804"/>
            <a:ext cx="7364559" cy="141918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+mn-ea"/>
              </a:rPr>
              <a:t>5)</a:t>
            </a:r>
            <a:r>
              <a:rPr lang="ko-KR" altLang="en-US" sz="1400" b="1" dirty="0">
                <a:latin typeface="+mn-ea"/>
              </a:rPr>
              <a:t>중요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결재문서의 중요도를 선택 합니다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</a:t>
            </a:r>
            <a:r>
              <a:rPr lang="ko-KR" altLang="en-US" sz="1200" dirty="0"/>
              <a:t>중요도가 체크된 문서는 결재목록 리스트에 </a:t>
            </a:r>
            <a:r>
              <a:rPr lang="en-US" altLang="ko-KR" sz="1200" dirty="0"/>
              <a:t>! (</a:t>
            </a:r>
            <a:r>
              <a:rPr lang="ko-KR" altLang="en-US" sz="1200" dirty="0"/>
              <a:t>붉은색 느낌표</a:t>
            </a:r>
            <a:r>
              <a:rPr lang="en-US" altLang="ko-KR" sz="1200" dirty="0"/>
              <a:t>) </a:t>
            </a:r>
            <a:r>
              <a:rPr lang="ko-KR" altLang="en-US" sz="1200" dirty="0"/>
              <a:t>표시가 되고 동시에 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</a:t>
            </a:r>
            <a:r>
              <a:rPr lang="ko-KR" altLang="en-US" sz="1200" dirty="0"/>
              <a:t>결재자의 결재처리함 목록 리스트 상위로 위치하여 먼저 보이게 됩니다</a:t>
            </a:r>
            <a:r>
              <a:rPr lang="en-US" altLang="ko-KR" sz="12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ADB874D-A746-4359-96E2-77A9662CCA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8030" y="2731804"/>
            <a:ext cx="6155104" cy="1791544"/>
          </a:xfrm>
          <a:prstGeom prst="rect">
            <a:avLst/>
          </a:prstGeom>
        </p:spPr>
      </p:pic>
      <p:sp>
        <p:nvSpPr>
          <p:cNvPr id="17" name="부제목 2">
            <a:extLst>
              <a:ext uri="{FF2B5EF4-FFF2-40B4-BE49-F238E27FC236}">
                <a16:creationId xmlns:a16="http://schemas.microsoft.com/office/drawing/2014/main" id="{FDF99BB8-FABC-4C05-A095-C3095307C6E8}"/>
              </a:ext>
            </a:extLst>
          </p:cNvPr>
          <p:cNvSpPr txBox="1">
            <a:spLocks/>
          </p:cNvSpPr>
          <p:nvPr/>
        </p:nvSpPr>
        <p:spPr>
          <a:xfrm>
            <a:off x="203921" y="6789986"/>
            <a:ext cx="7364559" cy="147096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+mn-ea"/>
              </a:rPr>
              <a:t>6)</a:t>
            </a:r>
            <a:r>
              <a:rPr lang="ko-KR" altLang="en-US" sz="1400" b="1" dirty="0">
                <a:latin typeface="+mn-ea"/>
              </a:rPr>
              <a:t>대외비  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 대외비에 체크되어 상신된 결재문서는 같은 부서내의 사람들일 지라도 결재 문서를 열람하지 못하고 결재 라인에 등록된 사람과 참조자로 지정된 사람들만 결재 문서를 열람할 수 있습니다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9D72749-5769-404D-A6BC-1E506C68B240}"/>
              </a:ext>
            </a:extLst>
          </p:cNvPr>
          <p:cNvSpPr/>
          <p:nvPr/>
        </p:nvSpPr>
        <p:spPr>
          <a:xfrm>
            <a:off x="657930" y="7864813"/>
            <a:ext cx="6496110" cy="149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9090604-F03D-467A-A93A-934E7F838A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0911" y="7977635"/>
            <a:ext cx="6363559" cy="1358141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FA88AA2-A977-4CF6-BAED-08851E59858A}"/>
              </a:ext>
            </a:extLst>
          </p:cNvPr>
          <p:cNvSpPr/>
          <p:nvPr/>
        </p:nvSpPr>
        <p:spPr>
          <a:xfrm>
            <a:off x="636205" y="4714610"/>
            <a:ext cx="6515362" cy="1971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6DFE99F8-E609-4FC3-8560-6C22C6CFBC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8029" y="4818339"/>
            <a:ext cx="6155105" cy="178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5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657930" y="3837187"/>
            <a:ext cx="6515362" cy="19120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기안작성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F5D2A95-52E9-437D-A833-F7E1CE0AE751}"/>
              </a:ext>
            </a:extLst>
          </p:cNvPr>
          <p:cNvSpPr/>
          <p:nvPr/>
        </p:nvSpPr>
        <p:spPr>
          <a:xfrm>
            <a:off x="3733932" y="5220460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C5FB3E-9205-448D-985B-DC2C0889ADC1}"/>
              </a:ext>
            </a:extLst>
          </p:cNvPr>
          <p:cNvSpPr/>
          <p:nvPr/>
        </p:nvSpPr>
        <p:spPr>
          <a:xfrm>
            <a:off x="3416513" y="5500022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301C058-B461-4602-8FC3-46F2D017B29C}"/>
              </a:ext>
            </a:extLst>
          </p:cNvPr>
          <p:cNvSpPr/>
          <p:nvPr/>
        </p:nvSpPr>
        <p:spPr>
          <a:xfrm>
            <a:off x="3381568" y="5756307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6C1FCA9-3374-44C8-9F25-21DC6680BD19}"/>
              </a:ext>
            </a:extLst>
          </p:cNvPr>
          <p:cNvSpPr/>
          <p:nvPr/>
        </p:nvSpPr>
        <p:spPr>
          <a:xfrm>
            <a:off x="3416513" y="5781419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F058F8D-99D7-4133-A31B-AD748733ABE8}"/>
              </a:ext>
            </a:extLst>
          </p:cNvPr>
          <p:cNvSpPr/>
          <p:nvPr/>
        </p:nvSpPr>
        <p:spPr>
          <a:xfrm>
            <a:off x="3395235" y="5770001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B053DEC7-2231-4C89-BFBE-FB831D434F9C}"/>
              </a:ext>
            </a:extLst>
          </p:cNvPr>
          <p:cNvSpPr txBox="1">
            <a:spLocks/>
          </p:cNvSpPr>
          <p:nvPr/>
        </p:nvSpPr>
        <p:spPr>
          <a:xfrm>
            <a:off x="203304" y="1231804"/>
            <a:ext cx="7364559" cy="262204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 7)</a:t>
            </a:r>
            <a:r>
              <a:rPr lang="ko-KR" altLang="en-US" sz="1400" b="1" dirty="0">
                <a:latin typeface="+mn-ea"/>
              </a:rPr>
              <a:t>보안등급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결재문서의 보안 등급을 선택 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기본적으로 부서함을 통해 같은 부서내의 결재 문서들을 열람할 수 있으나 문서에 설정된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보안등급이 개인의 보안등급 보다 높을 경우 결재 문서를 열람할 수 없습니다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보안등급은 관리자가 각 사용자마다 부여하는 </a:t>
            </a:r>
            <a:r>
              <a:rPr lang="en-US" altLang="ko-KR" sz="1200" dirty="0"/>
              <a:t>1/2/3/4/5 </a:t>
            </a:r>
            <a:r>
              <a:rPr lang="ko-KR" altLang="en-US" sz="1200" dirty="0"/>
              <a:t>등급을 기준으로 하여 조회하는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등급을 설정하는 기능으로서</a:t>
            </a:r>
            <a:r>
              <a:rPr lang="en-US" altLang="ko-KR" sz="1200" dirty="0"/>
              <a:t>, </a:t>
            </a:r>
            <a:r>
              <a:rPr lang="ko-KR" altLang="en-US" sz="1200" dirty="0"/>
              <a:t>설정 등급 이상만 조회가 가능합니다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즉</a:t>
            </a:r>
            <a:r>
              <a:rPr lang="en-US" altLang="ko-KR" sz="1200" dirty="0"/>
              <a:t>, 4</a:t>
            </a:r>
            <a:r>
              <a:rPr lang="ko-KR" altLang="en-US" sz="1200" dirty="0"/>
              <a:t>등급으로 설정된 문서의 경우 부서함에서 </a:t>
            </a:r>
            <a:r>
              <a:rPr lang="en-US" altLang="ko-KR" sz="1200" dirty="0"/>
              <a:t>1/23/4/ </a:t>
            </a:r>
            <a:r>
              <a:rPr lang="ko-KR" altLang="en-US" sz="1200" dirty="0"/>
              <a:t>등급만 조회가 가능해 집니다</a:t>
            </a:r>
            <a:r>
              <a:rPr lang="en-US" altLang="ko-KR" sz="12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ADB874D-A746-4359-96E2-77A9662CCA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8030" y="4203592"/>
            <a:ext cx="6155104" cy="1283985"/>
          </a:xfrm>
          <a:prstGeom prst="rect">
            <a:avLst/>
          </a:prstGeom>
        </p:spPr>
      </p:pic>
      <p:sp>
        <p:nvSpPr>
          <p:cNvPr id="17" name="부제목 2">
            <a:extLst>
              <a:ext uri="{FF2B5EF4-FFF2-40B4-BE49-F238E27FC236}">
                <a16:creationId xmlns:a16="http://schemas.microsoft.com/office/drawing/2014/main" id="{FDF99BB8-FABC-4C05-A095-C3095307C6E8}"/>
              </a:ext>
            </a:extLst>
          </p:cNvPr>
          <p:cNvSpPr txBox="1">
            <a:spLocks/>
          </p:cNvSpPr>
          <p:nvPr/>
        </p:nvSpPr>
        <p:spPr>
          <a:xfrm>
            <a:off x="203921" y="5945929"/>
            <a:ext cx="7364559" cy="175279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+mn-ea"/>
              </a:rPr>
              <a:t>8)</a:t>
            </a:r>
            <a:r>
              <a:rPr lang="ko-KR" altLang="en-US" sz="1400" b="1" dirty="0">
                <a:latin typeface="+mn-ea"/>
              </a:rPr>
              <a:t>보존기간  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 문서의 보존 기간을 설정 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ko-KR" altLang="en-US" sz="1200" dirty="0"/>
              <a:t>     보존기간이 만료된 문서들은 </a:t>
            </a:r>
            <a:r>
              <a:rPr lang="en-US" altLang="ko-KR" sz="1200" dirty="0"/>
              <a:t>‘</a:t>
            </a:r>
            <a:r>
              <a:rPr lang="ko-KR" altLang="en-US" sz="1200" dirty="0"/>
              <a:t>만료함</a:t>
            </a:r>
            <a:r>
              <a:rPr lang="en-US" altLang="ko-KR" sz="1200" dirty="0"/>
              <a:t>’ </a:t>
            </a:r>
            <a:r>
              <a:rPr lang="ko-KR" altLang="en-US" sz="1200" dirty="0"/>
              <a:t>으로 이관됩니다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보존기간이 만료된 문서는 일반 사용자는 조회할 수 없으며</a:t>
            </a:r>
            <a:r>
              <a:rPr lang="en-US" altLang="ko-KR" sz="1200" dirty="0"/>
              <a:t>, </a:t>
            </a:r>
            <a:r>
              <a:rPr lang="ko-KR" altLang="en-US" sz="1200" dirty="0"/>
              <a:t>관리자</a:t>
            </a:r>
            <a:r>
              <a:rPr lang="en-US" altLang="ko-KR" sz="1200" dirty="0"/>
              <a:t>(</a:t>
            </a:r>
            <a:r>
              <a:rPr lang="ko-KR" altLang="en-US" sz="1200" dirty="0"/>
              <a:t>또는 권한 부여자</a:t>
            </a:r>
            <a:r>
              <a:rPr lang="en-US" altLang="ko-KR" sz="1200" dirty="0"/>
              <a:t>)</a:t>
            </a:r>
            <a:r>
              <a:rPr lang="ko-KR" altLang="en-US" sz="1200" dirty="0"/>
              <a:t>만 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</a:t>
            </a:r>
            <a:r>
              <a:rPr lang="ko-KR" altLang="en-US" sz="1200" dirty="0"/>
              <a:t>만료함에서 조회가 가능합니다</a:t>
            </a:r>
            <a:r>
              <a:rPr lang="en-US" altLang="ko-KR" sz="1200" dirty="0"/>
              <a:t>.   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9D72749-5769-404D-A6BC-1E506C68B240}"/>
              </a:ext>
            </a:extLst>
          </p:cNvPr>
          <p:cNvSpPr/>
          <p:nvPr/>
        </p:nvSpPr>
        <p:spPr>
          <a:xfrm>
            <a:off x="657930" y="7712413"/>
            <a:ext cx="6496110" cy="149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9090604-F03D-467A-A93A-934E7F838A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0911" y="7840570"/>
            <a:ext cx="6363559" cy="13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657930" y="2805561"/>
            <a:ext cx="6515362" cy="16628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기안작성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F5D2A95-52E9-437D-A833-F7E1CE0AE751}"/>
              </a:ext>
            </a:extLst>
          </p:cNvPr>
          <p:cNvSpPr/>
          <p:nvPr/>
        </p:nvSpPr>
        <p:spPr>
          <a:xfrm>
            <a:off x="3733932" y="4188834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C5FB3E-9205-448D-985B-DC2C0889ADC1}"/>
              </a:ext>
            </a:extLst>
          </p:cNvPr>
          <p:cNvSpPr/>
          <p:nvPr/>
        </p:nvSpPr>
        <p:spPr>
          <a:xfrm>
            <a:off x="3416513" y="4468396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301C058-B461-4602-8FC3-46F2D017B29C}"/>
              </a:ext>
            </a:extLst>
          </p:cNvPr>
          <p:cNvSpPr/>
          <p:nvPr/>
        </p:nvSpPr>
        <p:spPr>
          <a:xfrm>
            <a:off x="3381568" y="4724681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6C1FCA9-3374-44C8-9F25-21DC6680BD19}"/>
              </a:ext>
            </a:extLst>
          </p:cNvPr>
          <p:cNvSpPr/>
          <p:nvPr/>
        </p:nvSpPr>
        <p:spPr>
          <a:xfrm>
            <a:off x="3416513" y="4749793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F058F8D-99D7-4133-A31B-AD748733ABE8}"/>
              </a:ext>
            </a:extLst>
          </p:cNvPr>
          <p:cNvSpPr/>
          <p:nvPr/>
        </p:nvSpPr>
        <p:spPr>
          <a:xfrm>
            <a:off x="3395235" y="4738375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B053DEC7-2231-4C89-BFBE-FB831D434F9C}"/>
              </a:ext>
            </a:extLst>
          </p:cNvPr>
          <p:cNvSpPr txBox="1">
            <a:spLocks/>
          </p:cNvSpPr>
          <p:nvPr/>
        </p:nvSpPr>
        <p:spPr>
          <a:xfrm>
            <a:off x="203304" y="1231805"/>
            <a:ext cx="7364559" cy="153484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 9)</a:t>
            </a:r>
            <a:r>
              <a:rPr lang="ko-KR" altLang="en-US" sz="1400" b="1" dirty="0">
                <a:latin typeface="+mn-ea"/>
              </a:rPr>
              <a:t>참조자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참조자는 </a:t>
            </a:r>
            <a:r>
              <a:rPr lang="en-US" altLang="ko-KR" sz="1200" dirty="0"/>
              <a:t>‘</a:t>
            </a:r>
            <a:r>
              <a:rPr lang="ko-KR" altLang="en-US" sz="1200" dirty="0"/>
              <a:t>스크랩</a:t>
            </a:r>
            <a:r>
              <a:rPr lang="en-US" altLang="ko-KR" sz="1200" dirty="0"/>
              <a:t>(</a:t>
            </a:r>
            <a:r>
              <a:rPr lang="ko-KR" altLang="en-US" sz="1200" dirty="0"/>
              <a:t>공유</a:t>
            </a:r>
            <a:r>
              <a:rPr lang="en-US" altLang="ko-KR" sz="1200" dirty="0"/>
              <a:t>)’ </a:t>
            </a:r>
            <a:r>
              <a:rPr lang="ko-KR" altLang="en-US" sz="1200" dirty="0"/>
              <a:t>와는 달리 결재 진행중인 문서를 조회할 수 있으며</a:t>
            </a:r>
            <a:r>
              <a:rPr lang="en-US" altLang="ko-KR" sz="1200" dirty="0"/>
              <a:t>, </a:t>
            </a:r>
            <a:r>
              <a:rPr lang="ko-KR" altLang="en-US" sz="1200" dirty="0"/>
              <a:t>결재 진행 현황을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확인할 수 있습니다</a:t>
            </a:r>
            <a:r>
              <a:rPr lang="en-US" altLang="ko-KR" sz="1200" dirty="0"/>
              <a:t>. </a:t>
            </a:r>
            <a:r>
              <a:rPr lang="ko-KR" altLang="en-US" sz="1200" dirty="0"/>
              <a:t>승인</a:t>
            </a:r>
            <a:r>
              <a:rPr lang="en-US" altLang="ko-KR" sz="1200" dirty="0"/>
              <a:t>/ </a:t>
            </a:r>
            <a:r>
              <a:rPr lang="ko-KR" altLang="en-US" sz="1200" dirty="0"/>
              <a:t>반려의 권한은 없지만 의견을 작성할 수는 있습니다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참조자로 수신한 문서는 개인함 </a:t>
            </a:r>
            <a:r>
              <a:rPr lang="en-US" altLang="ko-KR" sz="1200" dirty="0"/>
              <a:t>-&gt; </a:t>
            </a:r>
            <a:r>
              <a:rPr lang="ko-KR" altLang="en-US" sz="1200" dirty="0"/>
              <a:t>참조함에서 확인할 수 있습니다</a:t>
            </a:r>
            <a:r>
              <a:rPr lang="en-US" altLang="ko-KR" sz="12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ADB874D-A746-4359-96E2-77A9662CCA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8031" y="2961064"/>
            <a:ext cx="6155101" cy="1283985"/>
          </a:xfrm>
          <a:prstGeom prst="rect">
            <a:avLst/>
          </a:prstGeom>
        </p:spPr>
      </p:pic>
      <p:sp>
        <p:nvSpPr>
          <p:cNvPr id="17" name="부제목 2">
            <a:extLst>
              <a:ext uri="{FF2B5EF4-FFF2-40B4-BE49-F238E27FC236}">
                <a16:creationId xmlns:a16="http://schemas.microsoft.com/office/drawing/2014/main" id="{FDF99BB8-FABC-4C05-A095-C3095307C6E8}"/>
              </a:ext>
            </a:extLst>
          </p:cNvPr>
          <p:cNvSpPr txBox="1">
            <a:spLocks/>
          </p:cNvSpPr>
          <p:nvPr/>
        </p:nvSpPr>
        <p:spPr>
          <a:xfrm>
            <a:off x="203921" y="4621229"/>
            <a:ext cx="7364559" cy="175279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+mn-ea"/>
              </a:rPr>
              <a:t>10)</a:t>
            </a:r>
            <a:r>
              <a:rPr lang="ko-KR" altLang="en-US" sz="1400" b="1" dirty="0">
                <a:latin typeface="+mn-ea"/>
              </a:rPr>
              <a:t>수신부서  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 수신부서는 결재가 완료된 후에 결재 문서를 수신할 부서를 지정하여 수신 부서에서 이 결재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</a:t>
            </a:r>
            <a:r>
              <a:rPr lang="ko-KR" altLang="en-US" sz="1200" dirty="0"/>
              <a:t>문서에 수신처의 결재 라인을 지정해서 결재를 받을 수 있도록 합니다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기안작성시에 지정할 수도 있지만  결재가 완료되어 승인된 문서를 조회하면 그때 부서발신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</a:t>
            </a:r>
            <a:r>
              <a:rPr lang="ko-KR" altLang="en-US" sz="1200" dirty="0"/>
              <a:t>수신 부서를 지정할 수도 있습니다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  <a:endParaRPr lang="en-US" altLang="ko-KR" sz="12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9D72749-5769-404D-A6BC-1E506C68B240}"/>
              </a:ext>
            </a:extLst>
          </p:cNvPr>
          <p:cNvSpPr/>
          <p:nvPr/>
        </p:nvSpPr>
        <p:spPr>
          <a:xfrm>
            <a:off x="657930" y="6526851"/>
            <a:ext cx="6522815" cy="30157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9090604-F03D-467A-A93A-934E7F838A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4864" y="6560316"/>
            <a:ext cx="5801493" cy="28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8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657930" y="2805561"/>
            <a:ext cx="6515362" cy="16628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기안작성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F5D2A95-52E9-437D-A833-F7E1CE0AE751}"/>
              </a:ext>
            </a:extLst>
          </p:cNvPr>
          <p:cNvSpPr/>
          <p:nvPr/>
        </p:nvSpPr>
        <p:spPr>
          <a:xfrm>
            <a:off x="3733932" y="4188834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C5FB3E-9205-448D-985B-DC2C0889ADC1}"/>
              </a:ext>
            </a:extLst>
          </p:cNvPr>
          <p:cNvSpPr/>
          <p:nvPr/>
        </p:nvSpPr>
        <p:spPr>
          <a:xfrm>
            <a:off x="3416513" y="4468396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301C058-B461-4602-8FC3-46F2D017B29C}"/>
              </a:ext>
            </a:extLst>
          </p:cNvPr>
          <p:cNvSpPr/>
          <p:nvPr/>
        </p:nvSpPr>
        <p:spPr>
          <a:xfrm>
            <a:off x="3381568" y="4724681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6C1FCA9-3374-44C8-9F25-21DC6680BD19}"/>
              </a:ext>
            </a:extLst>
          </p:cNvPr>
          <p:cNvSpPr/>
          <p:nvPr/>
        </p:nvSpPr>
        <p:spPr>
          <a:xfrm>
            <a:off x="3416513" y="4749793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F058F8D-99D7-4133-A31B-AD748733ABE8}"/>
              </a:ext>
            </a:extLst>
          </p:cNvPr>
          <p:cNvSpPr/>
          <p:nvPr/>
        </p:nvSpPr>
        <p:spPr>
          <a:xfrm>
            <a:off x="3395235" y="4738375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B053DEC7-2231-4C89-BFBE-FB831D434F9C}"/>
              </a:ext>
            </a:extLst>
          </p:cNvPr>
          <p:cNvSpPr txBox="1">
            <a:spLocks/>
          </p:cNvSpPr>
          <p:nvPr/>
        </p:nvSpPr>
        <p:spPr>
          <a:xfrm>
            <a:off x="203304" y="1231805"/>
            <a:ext cx="7364559" cy="153484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 11)</a:t>
            </a:r>
            <a:r>
              <a:rPr lang="ko-KR" altLang="en-US" sz="1400" b="1" dirty="0">
                <a:latin typeface="+mn-ea"/>
              </a:rPr>
              <a:t>참조자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참조자는 </a:t>
            </a:r>
            <a:r>
              <a:rPr lang="en-US" altLang="ko-KR" sz="1200" dirty="0"/>
              <a:t>‘</a:t>
            </a:r>
            <a:r>
              <a:rPr lang="ko-KR" altLang="en-US" sz="1200" dirty="0"/>
              <a:t>스크랩</a:t>
            </a:r>
            <a:r>
              <a:rPr lang="en-US" altLang="ko-KR" sz="1200" dirty="0"/>
              <a:t>(</a:t>
            </a:r>
            <a:r>
              <a:rPr lang="ko-KR" altLang="en-US" sz="1200" dirty="0"/>
              <a:t>공유</a:t>
            </a:r>
            <a:r>
              <a:rPr lang="en-US" altLang="ko-KR" sz="1200" dirty="0"/>
              <a:t>)’ </a:t>
            </a:r>
            <a:r>
              <a:rPr lang="ko-KR" altLang="en-US" sz="1200" dirty="0"/>
              <a:t>와는 달리 결재 진행중인 문서를 조회할 수 있으며</a:t>
            </a:r>
            <a:r>
              <a:rPr lang="en-US" altLang="ko-KR" sz="1200" dirty="0"/>
              <a:t>, </a:t>
            </a:r>
            <a:r>
              <a:rPr lang="ko-KR" altLang="en-US" sz="1200" dirty="0"/>
              <a:t>결재 진행 현황을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확인할 수 있습니다</a:t>
            </a:r>
            <a:r>
              <a:rPr lang="en-US" altLang="ko-KR" sz="1200" dirty="0"/>
              <a:t>. </a:t>
            </a:r>
            <a:r>
              <a:rPr lang="ko-KR" altLang="en-US" sz="1200" dirty="0"/>
              <a:t>승인</a:t>
            </a:r>
            <a:r>
              <a:rPr lang="en-US" altLang="ko-KR" sz="1200" dirty="0"/>
              <a:t>/ </a:t>
            </a:r>
            <a:r>
              <a:rPr lang="ko-KR" altLang="en-US" sz="1200" dirty="0"/>
              <a:t>반려의 권한은 없지만 의견을 작성할 수는 있습니다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참조자로 수신한 문서는 개인함 </a:t>
            </a:r>
            <a:r>
              <a:rPr lang="en-US" altLang="ko-KR" sz="1200" dirty="0"/>
              <a:t>-&gt; </a:t>
            </a:r>
            <a:r>
              <a:rPr lang="ko-KR" altLang="en-US" sz="1200" dirty="0"/>
              <a:t>참조함에서 확인할 수 있습니다</a:t>
            </a:r>
            <a:r>
              <a:rPr lang="en-US" altLang="ko-KR" sz="12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ADB874D-A746-4359-96E2-77A9662CCA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8031" y="2961064"/>
            <a:ext cx="6155101" cy="1283985"/>
          </a:xfrm>
          <a:prstGeom prst="rect">
            <a:avLst/>
          </a:prstGeom>
        </p:spPr>
      </p:pic>
      <p:sp>
        <p:nvSpPr>
          <p:cNvPr id="17" name="부제목 2">
            <a:extLst>
              <a:ext uri="{FF2B5EF4-FFF2-40B4-BE49-F238E27FC236}">
                <a16:creationId xmlns:a16="http://schemas.microsoft.com/office/drawing/2014/main" id="{FDF99BB8-FABC-4C05-A095-C3095307C6E8}"/>
              </a:ext>
            </a:extLst>
          </p:cNvPr>
          <p:cNvSpPr txBox="1">
            <a:spLocks/>
          </p:cNvSpPr>
          <p:nvPr/>
        </p:nvSpPr>
        <p:spPr>
          <a:xfrm>
            <a:off x="203921" y="4621229"/>
            <a:ext cx="7364559" cy="175279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 12)</a:t>
            </a:r>
            <a:r>
              <a:rPr lang="ko-KR" altLang="en-US" sz="1400" b="1" dirty="0">
                <a:latin typeface="+mn-ea"/>
              </a:rPr>
              <a:t>수신부서  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 수신부서는 결재가 완료된 후에 결재 문서를 수신할 부서를 지정하여 수신 부서에서 이 결재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</a:t>
            </a:r>
            <a:r>
              <a:rPr lang="ko-KR" altLang="en-US" sz="1200" dirty="0"/>
              <a:t>문서에 수신처의 결재 라인을 지정해서 결재를 받을 수 있도록 합니다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기안작성시에 지정할 수도 있지만  결재가 완료되어 승인된 문서를 조회하면 그때 </a:t>
            </a:r>
            <a:r>
              <a:rPr lang="en-US" altLang="ko-KR" sz="1200" dirty="0"/>
              <a:t>[</a:t>
            </a:r>
            <a:r>
              <a:rPr lang="ko-KR" altLang="en-US" sz="1200" dirty="0"/>
              <a:t>부서발신</a:t>
            </a:r>
            <a:r>
              <a:rPr lang="en-US" altLang="ko-KR" sz="1200" dirty="0"/>
              <a:t>]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</a:t>
            </a:r>
            <a:r>
              <a:rPr lang="ko-KR" altLang="en-US" sz="1200" dirty="0"/>
              <a:t>버튼을 이용하여 수신 부서를 지정할 수도 있습니다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  <a:endParaRPr lang="en-US" altLang="ko-KR" sz="12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9D72749-5769-404D-A6BC-1E506C68B240}"/>
              </a:ext>
            </a:extLst>
          </p:cNvPr>
          <p:cNvSpPr/>
          <p:nvPr/>
        </p:nvSpPr>
        <p:spPr>
          <a:xfrm>
            <a:off x="388301" y="6491682"/>
            <a:ext cx="6910550" cy="32033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F0D938F-40B4-4F94-AF93-BEE68940B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02" y="6669432"/>
            <a:ext cx="6306439" cy="1524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9090604-F03D-467A-A93A-934E7F838A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33754" y="7143859"/>
            <a:ext cx="4600244" cy="2334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43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1078522" y="3028299"/>
            <a:ext cx="5744309" cy="1254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기안작성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F5D2A95-52E9-437D-A833-F7E1CE0AE751}"/>
              </a:ext>
            </a:extLst>
          </p:cNvPr>
          <p:cNvSpPr/>
          <p:nvPr/>
        </p:nvSpPr>
        <p:spPr>
          <a:xfrm>
            <a:off x="3733932" y="4411571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C5FB3E-9205-448D-985B-DC2C0889ADC1}"/>
              </a:ext>
            </a:extLst>
          </p:cNvPr>
          <p:cNvSpPr/>
          <p:nvPr/>
        </p:nvSpPr>
        <p:spPr>
          <a:xfrm>
            <a:off x="3416513" y="4855255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301C058-B461-4602-8FC3-46F2D017B29C}"/>
              </a:ext>
            </a:extLst>
          </p:cNvPr>
          <p:cNvSpPr/>
          <p:nvPr/>
        </p:nvSpPr>
        <p:spPr>
          <a:xfrm>
            <a:off x="3381568" y="5111540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6C1FCA9-3374-44C8-9F25-21DC6680BD19}"/>
              </a:ext>
            </a:extLst>
          </p:cNvPr>
          <p:cNvSpPr/>
          <p:nvPr/>
        </p:nvSpPr>
        <p:spPr>
          <a:xfrm>
            <a:off x="3416513" y="5136652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F058F8D-99D7-4133-A31B-AD748733ABE8}"/>
              </a:ext>
            </a:extLst>
          </p:cNvPr>
          <p:cNvSpPr/>
          <p:nvPr/>
        </p:nvSpPr>
        <p:spPr>
          <a:xfrm>
            <a:off x="3395235" y="5125234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B053DEC7-2231-4C89-BFBE-FB831D434F9C}"/>
              </a:ext>
            </a:extLst>
          </p:cNvPr>
          <p:cNvSpPr txBox="1">
            <a:spLocks/>
          </p:cNvSpPr>
          <p:nvPr/>
        </p:nvSpPr>
        <p:spPr>
          <a:xfrm>
            <a:off x="203304" y="1231804"/>
            <a:ext cx="7364559" cy="1807215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 13)</a:t>
            </a:r>
            <a:r>
              <a:rPr lang="ko-KR" altLang="en-US" sz="1400" b="1" dirty="0">
                <a:latin typeface="+mn-ea"/>
              </a:rPr>
              <a:t>회람</a:t>
            </a: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부서나 사원을 지정 결재가 완료</a:t>
            </a:r>
            <a:r>
              <a:rPr lang="en-US" altLang="ko-KR" sz="1200" dirty="0"/>
              <a:t>(</a:t>
            </a:r>
            <a:r>
              <a:rPr lang="ko-KR" altLang="en-US" sz="1200" dirty="0"/>
              <a:t>승인</a:t>
            </a:r>
            <a:r>
              <a:rPr lang="en-US" altLang="ko-KR" sz="1200" dirty="0"/>
              <a:t>)</a:t>
            </a:r>
            <a:r>
              <a:rPr lang="ko-KR" altLang="en-US" sz="1200" dirty="0"/>
              <a:t> 된 후 자동으로 업무알림을 통해 신속하게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업무에 참조할 수 있도록 해줍니다</a:t>
            </a:r>
            <a:r>
              <a:rPr lang="en-US" altLang="ko-KR" sz="1200" dirty="0"/>
              <a:t>. </a:t>
            </a:r>
            <a:r>
              <a:rPr lang="ko-KR" altLang="en-US" sz="1200" dirty="0"/>
              <a:t>기안시가 지정하지 않더라도 최종 승인된 문서</a:t>
            </a:r>
            <a:r>
              <a:rPr lang="en-US" altLang="ko-KR" sz="1200" dirty="0"/>
              <a:t>(</a:t>
            </a:r>
            <a:r>
              <a:rPr lang="ko-KR" altLang="en-US" sz="1200" dirty="0"/>
              <a:t>완료함</a:t>
            </a:r>
            <a:r>
              <a:rPr lang="en-US" altLang="ko-KR" sz="1200" dirty="0"/>
              <a:t>)</a:t>
            </a:r>
            <a:r>
              <a:rPr lang="ko-KR" altLang="en-US" sz="1200" dirty="0"/>
              <a:t>에서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스크랩 기능을 통해 업무알림 처리도 가능 합니다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이렇게 회람된 문서의 수신자는 </a:t>
            </a:r>
            <a:r>
              <a:rPr lang="en-US" altLang="ko-KR" sz="1200" dirty="0"/>
              <a:t>‘</a:t>
            </a:r>
            <a:r>
              <a:rPr lang="ko-KR" altLang="en-US" sz="1200" dirty="0"/>
              <a:t>개인함 </a:t>
            </a:r>
            <a:r>
              <a:rPr lang="en-US" altLang="ko-KR" sz="1200" dirty="0"/>
              <a:t>-&gt; </a:t>
            </a:r>
            <a:r>
              <a:rPr lang="ko-KR" altLang="en-US" sz="1200" dirty="0"/>
              <a:t>회람함＇ 에서 조회가 가능 합니다</a:t>
            </a:r>
            <a:r>
              <a:rPr lang="en-US" altLang="ko-KR" sz="12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ADB874D-A746-4359-96E2-77A9662CCA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19200" y="3128021"/>
            <a:ext cx="5474677" cy="1068918"/>
          </a:xfrm>
          <a:prstGeom prst="rect">
            <a:avLst/>
          </a:prstGeom>
        </p:spPr>
      </p:pic>
      <p:sp>
        <p:nvSpPr>
          <p:cNvPr id="17" name="부제목 2">
            <a:extLst>
              <a:ext uri="{FF2B5EF4-FFF2-40B4-BE49-F238E27FC236}">
                <a16:creationId xmlns:a16="http://schemas.microsoft.com/office/drawing/2014/main" id="{FDF99BB8-FABC-4C05-A095-C3095307C6E8}"/>
              </a:ext>
            </a:extLst>
          </p:cNvPr>
          <p:cNvSpPr txBox="1">
            <a:spLocks/>
          </p:cNvSpPr>
          <p:nvPr/>
        </p:nvSpPr>
        <p:spPr>
          <a:xfrm>
            <a:off x="203921" y="4281262"/>
            <a:ext cx="7364559" cy="115699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+mn-ea"/>
              </a:rPr>
              <a:t>14)</a:t>
            </a:r>
            <a:r>
              <a:rPr lang="ko-KR" altLang="en-US" sz="1400" b="1" dirty="0">
                <a:latin typeface="+mn-ea"/>
              </a:rPr>
              <a:t>임시저장  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 최종 결재 상신하기 전에 임시 저장을 하는 기능</a:t>
            </a:r>
            <a:r>
              <a:rPr lang="en-US" altLang="ko-KR" sz="1200" dirty="0"/>
              <a:t>(</a:t>
            </a:r>
            <a:r>
              <a:rPr lang="ko-KR" altLang="en-US" sz="1200" dirty="0"/>
              <a:t>임시보관함에서 조회</a:t>
            </a:r>
            <a:r>
              <a:rPr lang="en-US" altLang="ko-KR" sz="1200" dirty="0"/>
              <a:t>, </a:t>
            </a:r>
            <a:r>
              <a:rPr lang="ko-KR" altLang="en-US" sz="1200" dirty="0"/>
              <a:t>수정기안 가능</a:t>
            </a:r>
            <a:r>
              <a:rPr lang="en-US" altLang="ko-KR" sz="1200" dirty="0"/>
              <a:t>)</a:t>
            </a:r>
            <a:r>
              <a:rPr lang="ko-KR" altLang="en-US" sz="1200" dirty="0"/>
              <a:t>을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</a:t>
            </a:r>
            <a:r>
              <a:rPr lang="ko-KR" altLang="en-US" sz="1200" dirty="0"/>
              <a:t>제공합니다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  <a:endParaRPr lang="en-US" altLang="ko-KR" sz="1200" dirty="0"/>
          </a:p>
        </p:txBody>
      </p:sp>
      <p:sp>
        <p:nvSpPr>
          <p:cNvPr id="19" name="부제목 2">
            <a:extLst>
              <a:ext uri="{FF2B5EF4-FFF2-40B4-BE49-F238E27FC236}">
                <a16:creationId xmlns:a16="http://schemas.microsoft.com/office/drawing/2014/main" id="{E1895027-A935-43CE-A363-130EDAC91DFE}"/>
              </a:ext>
            </a:extLst>
          </p:cNvPr>
          <p:cNvSpPr txBox="1">
            <a:spLocks/>
          </p:cNvSpPr>
          <p:nvPr/>
        </p:nvSpPr>
        <p:spPr>
          <a:xfrm>
            <a:off x="233331" y="5308873"/>
            <a:ext cx="7364559" cy="115699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+mn-ea"/>
              </a:rPr>
              <a:t>15)</a:t>
            </a:r>
            <a:r>
              <a:rPr lang="ko-KR" altLang="en-US" sz="1400" b="1" dirty="0">
                <a:latin typeface="+mn-ea"/>
              </a:rPr>
              <a:t>미리보기  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본 결재문서를 최종 상신하게 되면 보게 되는 결재문서를</a:t>
            </a:r>
            <a:r>
              <a:rPr lang="en-US" altLang="ko-KR" sz="1200" dirty="0"/>
              <a:t>(</a:t>
            </a:r>
            <a:r>
              <a:rPr lang="ko-KR" altLang="en-US" sz="1200" dirty="0"/>
              <a:t>최종</a:t>
            </a:r>
            <a:r>
              <a:rPr lang="en-US" altLang="ko-KR" sz="1200" dirty="0"/>
              <a:t>) </a:t>
            </a:r>
            <a:r>
              <a:rPr lang="ko-KR" altLang="en-US" sz="1200" dirty="0"/>
              <a:t>상신하기 전에 미리보기 위한 기능을 제공합니다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  <a:endParaRPr lang="en-US" altLang="ko-KR" sz="1200" dirty="0"/>
          </a:p>
        </p:txBody>
      </p:sp>
      <p:sp>
        <p:nvSpPr>
          <p:cNvPr id="20" name="부제목 2">
            <a:extLst>
              <a:ext uri="{FF2B5EF4-FFF2-40B4-BE49-F238E27FC236}">
                <a16:creationId xmlns:a16="http://schemas.microsoft.com/office/drawing/2014/main" id="{4CBBC540-02E4-4A94-AA0C-26D27E89FCC9}"/>
              </a:ext>
            </a:extLst>
          </p:cNvPr>
          <p:cNvSpPr txBox="1">
            <a:spLocks/>
          </p:cNvSpPr>
          <p:nvPr/>
        </p:nvSpPr>
        <p:spPr>
          <a:xfrm>
            <a:off x="233331" y="6395079"/>
            <a:ext cx="7364559" cy="115699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+mn-ea"/>
              </a:rPr>
              <a:t>16)</a:t>
            </a:r>
            <a:r>
              <a:rPr lang="ko-KR" altLang="en-US" sz="1400" b="1" dirty="0">
                <a:latin typeface="+mn-ea"/>
              </a:rPr>
              <a:t>재사용  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본 결재문서를 재사용 할 수 있도록 복사하는 기능을 제공합니다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  <a:endParaRPr lang="en-US" altLang="ko-KR" sz="1200" dirty="0"/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결재문서 조회화면 우측 상단의         아이콘 클릭시 </a:t>
            </a:r>
            <a:r>
              <a:rPr lang="en-US" altLang="ko-KR" sz="1200" dirty="0"/>
              <a:t>‘</a:t>
            </a:r>
            <a:r>
              <a:rPr lang="ko-KR" altLang="en-US" sz="1200" dirty="0"/>
              <a:t>재사용＇ 기능을 통해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제목</a:t>
            </a:r>
            <a:r>
              <a:rPr lang="en-US" altLang="ko-KR" sz="1200" dirty="0"/>
              <a:t>, </a:t>
            </a:r>
            <a:r>
              <a:rPr lang="ko-KR" altLang="en-US" sz="1200" dirty="0"/>
              <a:t>본문이 복사되어 신규로 기안을 하는 기능을 제공합니다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  <a:endParaRPr lang="en-US" altLang="ko-KR" sz="1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92CB76C-1955-4665-891A-4C7E586EB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236" y="6868398"/>
            <a:ext cx="917068" cy="1009650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9BECF64F-228F-48C4-A98F-1129C05F0414}"/>
              </a:ext>
            </a:extLst>
          </p:cNvPr>
          <p:cNvSpPr/>
          <p:nvPr/>
        </p:nvSpPr>
        <p:spPr>
          <a:xfrm>
            <a:off x="6357236" y="6821179"/>
            <a:ext cx="917068" cy="10568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767965F-4B36-4060-929E-068F6123F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018" y="7193951"/>
            <a:ext cx="219075" cy="219075"/>
          </a:xfrm>
          <a:prstGeom prst="rect">
            <a:avLst/>
          </a:prstGeom>
        </p:spPr>
      </p:pic>
      <p:sp>
        <p:nvSpPr>
          <p:cNvPr id="18" name="부제목 2">
            <a:extLst>
              <a:ext uri="{FF2B5EF4-FFF2-40B4-BE49-F238E27FC236}">
                <a16:creationId xmlns:a16="http://schemas.microsoft.com/office/drawing/2014/main" id="{533CDB18-B78D-454A-959D-02EAAC41727F}"/>
              </a:ext>
            </a:extLst>
          </p:cNvPr>
          <p:cNvSpPr txBox="1">
            <a:spLocks/>
          </p:cNvSpPr>
          <p:nvPr/>
        </p:nvSpPr>
        <p:spPr>
          <a:xfrm>
            <a:off x="233331" y="7930417"/>
            <a:ext cx="7364559" cy="115699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+mn-ea"/>
              </a:rPr>
              <a:t>17)</a:t>
            </a:r>
            <a:r>
              <a:rPr lang="ko-KR" altLang="en-US" sz="1400" b="1" dirty="0">
                <a:latin typeface="+mn-ea"/>
              </a:rPr>
              <a:t>기안취소  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본 결재문서를 최종 상신 후 첫번째 결재자가 결재하기 전에는 기안취소가 가능 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(</a:t>
            </a:r>
            <a:r>
              <a:rPr lang="ko-KR" altLang="en-US" sz="1200" dirty="0"/>
              <a:t>단</a:t>
            </a:r>
            <a:r>
              <a:rPr lang="en-US" altLang="ko-KR" sz="1200" dirty="0"/>
              <a:t>, </a:t>
            </a:r>
            <a:r>
              <a:rPr lang="ko-KR" altLang="en-US" sz="1200" dirty="0"/>
              <a:t>첫번째 결재자가 부재설정 으로 </a:t>
            </a:r>
            <a:r>
              <a:rPr lang="en-US" altLang="ko-KR" sz="1200" dirty="0"/>
              <a:t>‘</a:t>
            </a:r>
            <a:r>
              <a:rPr lang="ko-KR" altLang="en-US" sz="1200" dirty="0" err="1"/>
              <a:t>후결</a:t>
            </a:r>
            <a:r>
              <a:rPr lang="en-US" altLang="ko-KR" sz="1200" dirty="0"/>
              <a:t>’</a:t>
            </a:r>
            <a:r>
              <a:rPr lang="ko-KR" altLang="en-US" sz="1200" dirty="0"/>
              <a:t> 이나 나 </a:t>
            </a:r>
            <a:r>
              <a:rPr lang="en-US" altLang="ko-KR" sz="1200" dirty="0"/>
              <a:t>‘</a:t>
            </a:r>
            <a:r>
              <a:rPr lang="ko-KR" altLang="en-US" sz="1200" dirty="0"/>
              <a:t>자동승인</a:t>
            </a:r>
            <a:r>
              <a:rPr lang="en-US" altLang="ko-KR" sz="1200" dirty="0"/>
              <a:t>’</a:t>
            </a:r>
            <a:r>
              <a:rPr lang="ko-KR" altLang="en-US" sz="1200" dirty="0"/>
              <a:t> 적용시 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</a:t>
            </a:r>
            <a:r>
              <a:rPr lang="ko-KR" altLang="en-US" sz="1200" dirty="0"/>
              <a:t>다음 결재자에게 결재권이 넘어간 경우로서 기안취소가 불가능 합니다</a:t>
            </a:r>
            <a:r>
              <a:rPr lang="en-US" altLang="ko-KR" sz="1200" dirty="0"/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969FE4A-DB2C-4216-9652-D7305C3043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69270" y="8718146"/>
            <a:ext cx="1143000" cy="733424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C7A9F95D-8853-45F2-AE52-92C1738B12CB}"/>
              </a:ext>
            </a:extLst>
          </p:cNvPr>
          <p:cNvSpPr/>
          <p:nvPr/>
        </p:nvSpPr>
        <p:spPr>
          <a:xfrm>
            <a:off x="6110816" y="8681688"/>
            <a:ext cx="1201453" cy="7840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686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5C5A21C-D265-4D2E-8886-61537E16A9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7359" y="1971204"/>
            <a:ext cx="7194891" cy="3216213"/>
          </a:xfrm>
          <a:prstGeom prst="rect">
            <a:avLst/>
          </a:prstGeom>
        </p:spPr>
      </p:pic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결재하기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2969697"/>
            <a:ext cx="7364558" cy="701349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EAE5C6-9CFC-45A0-B45E-635EE823BE45}"/>
              </a:ext>
            </a:extLst>
          </p:cNvPr>
          <p:cNvSpPr/>
          <p:nvPr/>
        </p:nvSpPr>
        <p:spPr>
          <a:xfrm>
            <a:off x="203303" y="1971204"/>
            <a:ext cx="7364557" cy="32479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부제목 2">
            <a:extLst>
              <a:ext uri="{FF2B5EF4-FFF2-40B4-BE49-F238E27FC236}">
                <a16:creationId xmlns:a16="http://schemas.microsoft.com/office/drawing/2014/main" id="{C89486AE-145E-40AE-A463-87F42C7946F4}"/>
              </a:ext>
            </a:extLst>
          </p:cNvPr>
          <p:cNvSpPr txBox="1">
            <a:spLocks/>
          </p:cNvSpPr>
          <p:nvPr/>
        </p:nvSpPr>
        <p:spPr>
          <a:xfrm>
            <a:off x="202526" y="1155572"/>
            <a:ext cx="7364558" cy="78392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결재하기 목록 페이지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결재하기에서는 자신이 결재 해야 할 문서의 리스트를 제공합니다</a:t>
            </a:r>
            <a:r>
              <a:rPr lang="en-US" altLang="ko-KR" sz="1200" dirty="0"/>
              <a:t>.</a:t>
            </a:r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921BEE61-A8C7-4D7D-A96A-603981501E5E}"/>
              </a:ext>
            </a:extLst>
          </p:cNvPr>
          <p:cNvSpPr txBox="1">
            <a:spLocks/>
          </p:cNvSpPr>
          <p:nvPr/>
        </p:nvSpPr>
        <p:spPr>
          <a:xfrm>
            <a:off x="203304" y="5427693"/>
            <a:ext cx="7364559" cy="1573849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ko-KR" altLang="en-US" sz="1400" b="1" dirty="0"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1)</a:t>
            </a:r>
            <a:r>
              <a:rPr lang="ko-KR" altLang="en-US" sz="1400" b="1" dirty="0">
                <a:latin typeface="+mn-ea"/>
              </a:rPr>
              <a:t>기간검색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 부분의             아이콘 선택시 기간검색                                                                  이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제공됩니다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400" b="1" dirty="0">
                <a:latin typeface="+mn-ea"/>
              </a:rPr>
              <a:t>2)</a:t>
            </a:r>
            <a:r>
              <a:rPr lang="ko-KR" altLang="en-US" sz="1400" b="1" dirty="0">
                <a:latin typeface="+mn-ea"/>
              </a:rPr>
              <a:t>양식별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양식별로 구분하여 결재하기 문서를 추출할 수 있습니다</a:t>
            </a:r>
            <a:r>
              <a:rPr lang="en-US" altLang="ko-KR" sz="1200" dirty="0"/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005C883-28E3-4970-BFC0-416A77CD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817" y="5451787"/>
            <a:ext cx="352425" cy="33337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E6B5C1B-5633-4F79-934B-3DB518380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852" y="5420410"/>
            <a:ext cx="2686050" cy="3333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E23B243-4276-4BAB-A079-F030C06BDC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54149" y="6898629"/>
            <a:ext cx="7194891" cy="234495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A1FC43-B92E-460B-903E-2AA5568C000E}"/>
              </a:ext>
            </a:extLst>
          </p:cNvPr>
          <p:cNvSpPr/>
          <p:nvPr/>
        </p:nvSpPr>
        <p:spPr>
          <a:xfrm>
            <a:off x="270093" y="6810480"/>
            <a:ext cx="7364557" cy="2546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2022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5C5A21C-D265-4D2E-8886-61537E16A9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9944" y="2028203"/>
            <a:ext cx="6269066" cy="7328384"/>
          </a:xfrm>
          <a:prstGeom prst="rect">
            <a:avLst/>
          </a:prstGeom>
        </p:spPr>
      </p:pic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결재하기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2969697"/>
            <a:ext cx="7364558" cy="701349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EAE5C6-9CFC-45A0-B45E-635EE823BE45}"/>
              </a:ext>
            </a:extLst>
          </p:cNvPr>
          <p:cNvSpPr/>
          <p:nvPr/>
        </p:nvSpPr>
        <p:spPr>
          <a:xfrm>
            <a:off x="504092" y="1971204"/>
            <a:ext cx="6740770" cy="73853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부제목 2">
            <a:extLst>
              <a:ext uri="{FF2B5EF4-FFF2-40B4-BE49-F238E27FC236}">
                <a16:creationId xmlns:a16="http://schemas.microsoft.com/office/drawing/2014/main" id="{C89486AE-145E-40AE-A463-87F42C7946F4}"/>
              </a:ext>
            </a:extLst>
          </p:cNvPr>
          <p:cNvSpPr txBox="1">
            <a:spLocks/>
          </p:cNvSpPr>
          <p:nvPr/>
        </p:nvSpPr>
        <p:spPr>
          <a:xfrm>
            <a:off x="202526" y="1155572"/>
            <a:ext cx="7364558" cy="701349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400" b="1" dirty="0">
                <a:latin typeface="+mn-ea"/>
              </a:rPr>
              <a:t>결재하기 문서 조회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결재하기</a:t>
            </a:r>
            <a:r>
              <a:rPr lang="en-US" altLang="ko-KR" sz="1200" dirty="0"/>
              <a:t> </a:t>
            </a:r>
            <a:r>
              <a:rPr lang="ko-KR" altLang="en-US" sz="1200" dirty="0"/>
              <a:t>페이지에서 하나의 문서를 조회하면 아래와 같은 화면이 제공 됩니다</a:t>
            </a:r>
            <a:r>
              <a:rPr lang="en-US" altLang="ko-K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050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결재하기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921BEE61-A8C7-4D7D-A96A-603981501E5E}"/>
              </a:ext>
            </a:extLst>
          </p:cNvPr>
          <p:cNvSpPr txBox="1">
            <a:spLocks/>
          </p:cNvSpPr>
          <p:nvPr/>
        </p:nvSpPr>
        <p:spPr>
          <a:xfrm>
            <a:off x="203304" y="1289447"/>
            <a:ext cx="7364559" cy="105516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+mn-ea"/>
              </a:rPr>
              <a:t>1)</a:t>
            </a:r>
            <a:r>
              <a:rPr lang="ko-KR" altLang="en-US" sz="1400" b="1" dirty="0">
                <a:latin typeface="+mn-ea"/>
              </a:rPr>
              <a:t>사용이력 </a:t>
            </a:r>
            <a:r>
              <a:rPr lang="en-US" altLang="ko-KR" sz="1400" b="1" dirty="0">
                <a:latin typeface="+mn-ea"/>
              </a:rPr>
              <a:t>:         </a:t>
            </a:r>
            <a:r>
              <a:rPr lang="ko-KR" altLang="en-US" sz="1200" dirty="0"/>
              <a:t>문서이력 조회</a:t>
            </a:r>
            <a:endParaRPr lang="en-US" altLang="ko-KR" sz="1200" dirty="0"/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위 아이콘을 눌러 본 결재문서에 대한 사용이력을 확인할 수 있습니다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본 결재문서를 조회</a:t>
            </a:r>
            <a:r>
              <a:rPr lang="en-US" altLang="ko-KR" sz="1200" dirty="0"/>
              <a:t>(</a:t>
            </a:r>
            <a:r>
              <a:rPr lang="ko-KR" altLang="en-US" sz="1200" dirty="0"/>
              <a:t>읽음</a:t>
            </a:r>
            <a:r>
              <a:rPr lang="en-US" altLang="ko-KR" sz="1200" dirty="0"/>
              <a:t>), </a:t>
            </a:r>
            <a:r>
              <a:rPr lang="ko-KR" altLang="en-US" sz="1200" dirty="0"/>
              <a:t>수정</a:t>
            </a:r>
            <a:r>
              <a:rPr lang="en-US" altLang="ko-KR" sz="1200" dirty="0"/>
              <a:t>, </a:t>
            </a:r>
            <a:r>
              <a:rPr lang="ko-KR" altLang="en-US" sz="1200" dirty="0"/>
              <a:t>삭제 등의 한 일자와 이름들을 제공합니다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E23B243-4276-4BAB-A079-F030C06BDC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7629" y="2582156"/>
            <a:ext cx="6297141" cy="2107942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A1FC43-B92E-460B-903E-2AA5568C000E}"/>
              </a:ext>
            </a:extLst>
          </p:cNvPr>
          <p:cNvSpPr/>
          <p:nvPr/>
        </p:nvSpPr>
        <p:spPr>
          <a:xfrm>
            <a:off x="562708" y="2474352"/>
            <a:ext cx="6705600" cy="22157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5BC871C-6503-45EF-BD98-08AD0C5BC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606" y="1260696"/>
            <a:ext cx="428243" cy="410400"/>
          </a:xfrm>
          <a:prstGeom prst="rect">
            <a:avLst/>
          </a:prstGeom>
        </p:spPr>
      </p:pic>
      <p:sp>
        <p:nvSpPr>
          <p:cNvPr id="15" name="부제목 2">
            <a:extLst>
              <a:ext uri="{FF2B5EF4-FFF2-40B4-BE49-F238E27FC236}">
                <a16:creationId xmlns:a16="http://schemas.microsoft.com/office/drawing/2014/main" id="{076B946E-8D12-4008-B595-9EF80D6A3744}"/>
              </a:ext>
            </a:extLst>
          </p:cNvPr>
          <p:cNvSpPr txBox="1">
            <a:spLocks/>
          </p:cNvSpPr>
          <p:nvPr/>
        </p:nvSpPr>
        <p:spPr>
          <a:xfrm>
            <a:off x="203304" y="4796582"/>
            <a:ext cx="7364559" cy="105516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+mn-ea"/>
              </a:rPr>
              <a:t>2)</a:t>
            </a:r>
            <a:r>
              <a:rPr lang="ko-KR" altLang="en-US" sz="1400" b="1" dirty="0">
                <a:latin typeface="+mn-ea"/>
              </a:rPr>
              <a:t>결재현황 </a:t>
            </a:r>
            <a:r>
              <a:rPr lang="en-US" altLang="ko-KR" sz="1400" b="1" dirty="0">
                <a:latin typeface="+mn-ea"/>
              </a:rPr>
              <a:t>:         </a:t>
            </a:r>
            <a:r>
              <a:rPr lang="ko-KR" altLang="en-US" sz="1400" b="1" dirty="0">
                <a:latin typeface="+mn-ea"/>
              </a:rPr>
              <a:t> </a:t>
            </a:r>
            <a:r>
              <a:rPr lang="ko-KR" altLang="en-US" sz="1200" dirty="0"/>
              <a:t>결재현황조회</a:t>
            </a:r>
            <a:endParaRPr lang="en-US" altLang="ko-KR" sz="1200" dirty="0"/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위 아이콘을 눌러 본 결재문서에 대한 결재라인순서 및 결재자들의 결재문서 접수일자</a:t>
            </a:r>
            <a:r>
              <a:rPr lang="en-US" altLang="ko-KR" sz="1200" dirty="0"/>
              <a:t>,  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조회일자</a:t>
            </a:r>
            <a:r>
              <a:rPr lang="en-US" altLang="ko-KR" sz="1200" dirty="0"/>
              <a:t>,</a:t>
            </a:r>
            <a:r>
              <a:rPr lang="ko-KR" altLang="en-US" sz="1200" dirty="0"/>
              <a:t>결재일자에 대한 결재와 관련된 정보를 제공합니다</a:t>
            </a:r>
            <a:r>
              <a:rPr lang="en-US" altLang="ko-KR" sz="1200" dirty="0"/>
              <a:t>.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CBB7C52F-2302-43D4-A78C-77F29A10F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606" y="4742189"/>
            <a:ext cx="428243" cy="4104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B2B6160-95E7-4031-BF69-74BB5E4AA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08" y="5759124"/>
            <a:ext cx="6705600" cy="3733884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A7A1C5-16FA-4BE5-B02B-8F2A7F77E10B}"/>
              </a:ext>
            </a:extLst>
          </p:cNvPr>
          <p:cNvSpPr/>
          <p:nvPr/>
        </p:nvSpPr>
        <p:spPr>
          <a:xfrm>
            <a:off x="562708" y="5706419"/>
            <a:ext cx="6705600" cy="38947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6003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결재하기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7E641024-5EDE-41D3-AFBD-30E897441499}"/>
              </a:ext>
            </a:extLst>
          </p:cNvPr>
          <p:cNvSpPr txBox="1">
            <a:spLocks/>
          </p:cNvSpPr>
          <p:nvPr/>
        </p:nvSpPr>
        <p:spPr>
          <a:xfrm>
            <a:off x="203304" y="1295868"/>
            <a:ext cx="7364559" cy="8434285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3)</a:t>
            </a:r>
            <a:r>
              <a:rPr lang="ko-KR" altLang="en-US" sz="1400" b="1" dirty="0">
                <a:latin typeface="+mn-ea"/>
              </a:rPr>
              <a:t>수정</a:t>
            </a:r>
            <a:endParaRPr lang="en-US" altLang="ko-KR" sz="1400" b="1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        </a:t>
            </a:r>
            <a:r>
              <a:rPr lang="en-US" altLang="ko-KR" sz="1200" dirty="0">
                <a:latin typeface="+mn-ea"/>
              </a:rPr>
              <a:t>1)</a:t>
            </a:r>
            <a:r>
              <a:rPr lang="ko-KR" altLang="en-US" sz="1200" dirty="0">
                <a:latin typeface="+mn-ea"/>
              </a:rPr>
              <a:t>문서수정</a:t>
            </a:r>
            <a:endParaRPr lang="en-US" altLang="ko-KR" sz="1200" dirty="0">
              <a:latin typeface="+mn-ea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자신에게 접수된 결재문서를 수정하고자 하는경우 결재문서를 수정할 수 있습니다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(</a:t>
            </a:r>
            <a:r>
              <a:rPr lang="ko-KR" altLang="en-US" sz="1200" dirty="0"/>
              <a:t>단</a:t>
            </a:r>
            <a:r>
              <a:rPr lang="en-US" altLang="ko-KR" sz="1200" dirty="0"/>
              <a:t>, </a:t>
            </a:r>
            <a:r>
              <a:rPr lang="ko-KR" altLang="en-US" sz="1200" dirty="0"/>
              <a:t>진행중인 문서만 수정이 가능하며</a:t>
            </a:r>
            <a:r>
              <a:rPr lang="en-US" altLang="ko-KR" sz="1200" dirty="0"/>
              <a:t>, </a:t>
            </a:r>
            <a:r>
              <a:rPr lang="ko-KR" altLang="en-US" sz="1200" dirty="0"/>
              <a:t>양식의 특성에 따라 문서 수정기능이 불가한 양식도 있을 수 있음</a:t>
            </a:r>
            <a:r>
              <a:rPr lang="en-US" altLang="ko-KR" sz="1200" dirty="0"/>
              <a:t>)</a:t>
            </a: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수정을 하게되면 진행중인 결재자와 기 결재자에게 문서수정에 대한 업무알림이 발송됩니다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결재문서를 수정하면 이전 문서는 </a:t>
            </a:r>
            <a:r>
              <a:rPr lang="en-US" altLang="ko-KR" sz="1200" dirty="0"/>
              <a:t>‘#</a:t>
            </a:r>
            <a:r>
              <a:rPr lang="ko-KR" altLang="en-US" sz="1200" dirty="0"/>
              <a:t>이력조회</a:t>
            </a:r>
            <a:r>
              <a:rPr lang="en-US" altLang="ko-KR" sz="1200" dirty="0"/>
              <a:t>’ </a:t>
            </a:r>
            <a:r>
              <a:rPr lang="ko-KR" altLang="en-US" sz="1200" dirty="0"/>
              <a:t>를 통해서 제공됩니다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rgbClr val="FF0000"/>
                </a:solidFill>
              </a:rPr>
              <a:t>단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</a:rPr>
              <a:t>본기능은 회사 내부 정책 결정에 따라 문서 수정기능이 제공되지 않을 수 있습니다</a:t>
            </a:r>
            <a:r>
              <a:rPr lang="en-US" altLang="ko-KR" sz="1200" dirty="0">
                <a:solidFill>
                  <a:srgbClr val="FF0000"/>
                </a:solidFill>
              </a:rPr>
              <a:t>.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2)</a:t>
            </a:r>
            <a:r>
              <a:rPr lang="ko-KR" altLang="en-US" sz="1200" dirty="0"/>
              <a:t>결재선수정</a:t>
            </a:r>
            <a:endParaRPr lang="en-US" altLang="ko-KR" sz="1200" dirty="0"/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진행중인 결재문서의 결재선을 수정할 수 있습니다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결재선 수정은 기안자와 결재권자가 수정이 가능하며 결재선수정 선택시</a:t>
            </a: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이미 기 완료처리한 결재자와 현재 결재 진행중인 결재자는 수정할 수 없다는 아래의 메시지 </a:t>
            </a: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팝업창에서 확인을 누르면 결재선 수정이 가능 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 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3)</a:t>
            </a:r>
            <a:r>
              <a:rPr lang="ko-KR" altLang="en-US" sz="1200" dirty="0"/>
              <a:t>수신부서수정</a:t>
            </a:r>
            <a:endParaRPr lang="en-US" altLang="ko-KR" sz="1200" dirty="0"/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기안작성시 지정한 수신부서를 수정하거나 추가 할 수 있습니다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4)</a:t>
            </a:r>
            <a:r>
              <a:rPr lang="ko-KR" altLang="en-US" sz="1200" dirty="0"/>
              <a:t>참조자수정</a:t>
            </a:r>
            <a:endParaRPr lang="en-US" altLang="ko-KR" sz="1200" dirty="0"/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기안작성시 지정한 참조자를 수정하거나 추가 할 수 있습니다</a:t>
            </a:r>
            <a:r>
              <a:rPr lang="en-US" altLang="ko-KR" sz="1200" dirty="0"/>
              <a:t>.</a:t>
            </a: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8ED0AF7D-D6BA-46F3-90EE-EAB97D6F31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86634" y="3505933"/>
            <a:ext cx="2514600" cy="1628774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CE47D78F-613B-40A5-A5F8-581B6E52BF42}"/>
              </a:ext>
            </a:extLst>
          </p:cNvPr>
          <p:cNvSpPr/>
          <p:nvPr/>
        </p:nvSpPr>
        <p:spPr>
          <a:xfrm>
            <a:off x="2607767" y="3505933"/>
            <a:ext cx="2514600" cy="1628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FDFBBF6-B151-4E78-8D49-A77A08F2D3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55876" y="6956277"/>
            <a:ext cx="4133850" cy="883788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A155FCA6-CD14-4958-BDC3-AA061D029C3F}"/>
              </a:ext>
            </a:extLst>
          </p:cNvPr>
          <p:cNvSpPr/>
          <p:nvPr/>
        </p:nvSpPr>
        <p:spPr>
          <a:xfrm>
            <a:off x="1713610" y="6896238"/>
            <a:ext cx="4302914" cy="10038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9943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결재하기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7E641024-5EDE-41D3-AFBD-30E897441499}"/>
              </a:ext>
            </a:extLst>
          </p:cNvPr>
          <p:cNvSpPr txBox="1">
            <a:spLocks/>
          </p:cNvSpPr>
          <p:nvPr/>
        </p:nvSpPr>
        <p:spPr>
          <a:xfrm>
            <a:off x="203304" y="1041443"/>
            <a:ext cx="7364559" cy="873782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4)</a:t>
            </a:r>
            <a:r>
              <a:rPr lang="ko-KR" altLang="en-US" sz="1400" b="1" dirty="0">
                <a:latin typeface="+mn-ea"/>
              </a:rPr>
              <a:t>승인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본 결재문서를 승인합니다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다음 결재자가 있다면 결재권이 넘어가고</a:t>
            </a:r>
            <a:r>
              <a:rPr lang="en-US" altLang="ko-KR" sz="1200" dirty="0"/>
              <a:t>, </a:t>
            </a:r>
            <a:r>
              <a:rPr lang="ko-KR" altLang="en-US" sz="1200" dirty="0"/>
              <a:t>최종결재자이면 본</a:t>
            </a: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결재문서는 최종완료</a:t>
            </a:r>
            <a:r>
              <a:rPr lang="en-US" altLang="ko-KR" sz="1200" dirty="0"/>
              <a:t>(</a:t>
            </a:r>
            <a:r>
              <a:rPr lang="ko-KR" altLang="en-US" sz="1200" dirty="0"/>
              <a:t>승인</a:t>
            </a:r>
            <a:r>
              <a:rPr lang="en-US" altLang="ko-KR" sz="1200" dirty="0"/>
              <a:t>)</a:t>
            </a:r>
            <a:r>
              <a:rPr lang="ko-KR" altLang="en-US" sz="1200" dirty="0"/>
              <a:t>되면서 부여된 규칙에 따라 문서번호가 채번 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 (</a:t>
            </a:r>
            <a:r>
              <a:rPr lang="ko-KR" altLang="en-US" sz="1200" dirty="0"/>
              <a:t>문서번호 채번은 관리자 결재옵션에 따라  </a:t>
            </a:r>
            <a:r>
              <a:rPr lang="en-US" altLang="ko-KR" sz="1200" dirty="0"/>
              <a:t>‘(</a:t>
            </a:r>
            <a:r>
              <a:rPr lang="ko-KR" altLang="en-US" sz="1200" dirty="0"/>
              <a:t>완료시와 기안시</a:t>
            </a:r>
            <a:r>
              <a:rPr lang="en-US" altLang="ko-KR" sz="1200" dirty="0"/>
              <a:t>)’ </a:t>
            </a:r>
            <a:r>
              <a:rPr lang="ko-KR" altLang="en-US" sz="1200" dirty="0"/>
              <a:t>두가지로 제공됩니다</a:t>
            </a:r>
            <a:r>
              <a:rPr lang="en-US" altLang="ko-KR" sz="1200" dirty="0"/>
              <a:t>.</a:t>
            </a: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5)</a:t>
            </a:r>
            <a:r>
              <a:rPr lang="ko-KR" altLang="en-US" sz="1400" b="1" dirty="0">
                <a:latin typeface="+mn-ea"/>
              </a:rPr>
              <a:t>반려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본 결재문서를 반려처리 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기안자에게 업무알림으로 </a:t>
            </a:r>
            <a:r>
              <a:rPr lang="en-US" altLang="ko-KR" sz="1200" dirty="0"/>
              <a:t>(</a:t>
            </a:r>
            <a:r>
              <a:rPr lang="ko-KR" altLang="en-US" sz="1200" dirty="0"/>
              <a:t>반려알림</a:t>
            </a:r>
            <a:r>
              <a:rPr lang="en-US" altLang="ko-KR" sz="1200" dirty="0"/>
              <a:t>)</a:t>
            </a:r>
            <a:r>
              <a:rPr lang="ko-KR" altLang="en-US" sz="1200" dirty="0"/>
              <a:t>이 발송되며</a:t>
            </a:r>
            <a:r>
              <a:rPr lang="en-US" altLang="ko-KR" sz="1200" dirty="0"/>
              <a:t>, </a:t>
            </a:r>
            <a:r>
              <a:rPr lang="ko-KR" altLang="en-US" sz="1200" dirty="0"/>
              <a:t>본 문서를</a:t>
            </a: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기안자는 반려함에서 조회 가능합니다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반려함에서는 </a:t>
            </a:r>
            <a:r>
              <a:rPr lang="en-US" altLang="ko-KR" sz="1200" dirty="0"/>
              <a:t>‘</a:t>
            </a:r>
            <a:r>
              <a:rPr lang="ko-KR" altLang="en-US" sz="1200" dirty="0"/>
              <a:t>수정기안</a:t>
            </a:r>
            <a:r>
              <a:rPr lang="en-US" altLang="ko-KR" sz="1200" dirty="0"/>
              <a:t>(</a:t>
            </a:r>
            <a:r>
              <a:rPr lang="ko-KR" altLang="en-US" sz="1200" dirty="0"/>
              <a:t>재사용 아님</a:t>
            </a:r>
            <a:r>
              <a:rPr lang="en-US" altLang="ko-KR" sz="1200" dirty="0"/>
              <a:t>)</a:t>
            </a:r>
            <a:r>
              <a:rPr lang="ko-KR" altLang="en-US" sz="1200" dirty="0"/>
              <a:t>을 통해서 본문을 수정해서 다시 기안 상신이 가능합니다</a:t>
            </a:r>
            <a:r>
              <a:rPr lang="en-US" altLang="ko-KR" sz="1200" dirty="0"/>
              <a:t>.</a:t>
            </a: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6)</a:t>
            </a:r>
            <a:r>
              <a:rPr lang="ko-KR" altLang="en-US" sz="1400" b="1" dirty="0">
                <a:latin typeface="+mn-ea"/>
              </a:rPr>
              <a:t>전결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본 결재 문서를 결재해야 하는 결재자가 최종 결재자를 대신해서 전결 처리를 합니다</a:t>
            </a:r>
            <a:r>
              <a:rPr lang="en-US" altLang="ko-KR" sz="1200" dirty="0"/>
              <a:t>. </a:t>
            </a: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단</a:t>
            </a:r>
            <a:r>
              <a:rPr lang="en-US" altLang="ko-KR" sz="1200" dirty="0"/>
              <a:t>, </a:t>
            </a:r>
            <a:r>
              <a:rPr lang="ko-KR" altLang="en-US" sz="1200" dirty="0"/>
              <a:t>본 전결 버튼은 양식관리에서 전결 사용여부에 설정에 따라 결재자 누구나 전결 가능합니다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en-US" altLang="ko-KR" sz="1200" dirty="0">
                <a:solidFill>
                  <a:srgbClr val="2175C8"/>
                </a:solidFill>
              </a:rPr>
              <a:t>(</a:t>
            </a:r>
            <a:r>
              <a:rPr lang="ko-KR" altLang="en-US" sz="1200" dirty="0">
                <a:solidFill>
                  <a:srgbClr val="2175C8"/>
                </a:solidFill>
              </a:rPr>
              <a:t>전결사용 미적용 양식은 </a:t>
            </a:r>
            <a:r>
              <a:rPr lang="en-US" altLang="ko-KR" sz="1200" dirty="0">
                <a:solidFill>
                  <a:srgbClr val="2175C8"/>
                </a:solidFill>
              </a:rPr>
              <a:t>‘</a:t>
            </a:r>
            <a:r>
              <a:rPr lang="ko-KR" altLang="en-US" sz="1200" dirty="0">
                <a:solidFill>
                  <a:srgbClr val="2175C8"/>
                </a:solidFill>
              </a:rPr>
              <a:t>전결</a:t>
            </a:r>
            <a:r>
              <a:rPr lang="en-US" altLang="ko-KR" sz="1200" dirty="0">
                <a:solidFill>
                  <a:srgbClr val="2175C8"/>
                </a:solidFill>
              </a:rPr>
              <a:t>’</a:t>
            </a:r>
            <a:r>
              <a:rPr lang="ko-KR" altLang="en-US" sz="1200" dirty="0">
                <a:solidFill>
                  <a:srgbClr val="2175C8"/>
                </a:solidFill>
              </a:rPr>
              <a:t> 처리가 불가능하며 해당 설정은 관리자에게 문의 바랍니다</a:t>
            </a:r>
            <a:r>
              <a:rPr lang="en-US" altLang="ko-KR" sz="1200" dirty="0">
                <a:solidFill>
                  <a:srgbClr val="2175C8"/>
                </a:solidFill>
              </a:rPr>
              <a:t>.)</a:t>
            </a: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전결 처리를 하면 향 후 결재자에게 결재권이 넘어가고 전결자가 최종 결재를 한 것으로 해서</a:t>
            </a: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결재가 종료 되며 나머지 결재자는 전결처리에 의해 자동승인 됩니다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전결자의 결재 칸에는 </a:t>
            </a:r>
            <a:r>
              <a:rPr lang="en-US" altLang="ko-KR" sz="1200" dirty="0"/>
              <a:t>‘</a:t>
            </a:r>
            <a:r>
              <a:rPr lang="ko-KR" altLang="en-US" sz="1200" dirty="0"/>
              <a:t>전결</a:t>
            </a:r>
            <a:r>
              <a:rPr lang="en-US" altLang="ko-KR" sz="1200" dirty="0"/>
              <a:t>’ </a:t>
            </a:r>
            <a:r>
              <a:rPr lang="ko-KR" altLang="en-US" sz="1200" dirty="0"/>
              <a:t>도장 으로 표시되고</a:t>
            </a:r>
            <a:r>
              <a:rPr lang="en-US" altLang="ko-KR" sz="1200" dirty="0"/>
              <a:t>, </a:t>
            </a:r>
            <a:r>
              <a:rPr lang="ko-KR" altLang="en-US" sz="1200" dirty="0"/>
              <a:t>이 후 결재자의 결재 칸에는 </a:t>
            </a:r>
            <a:r>
              <a:rPr lang="en-US" altLang="ko-KR" sz="1200" dirty="0"/>
              <a:t>‘ </a:t>
            </a:r>
            <a:r>
              <a:rPr lang="ko-KR" altLang="en-US" sz="1200" dirty="0"/>
              <a:t>자동승인으로 인한 결재자의 결재서명이 그대로 표시됩니다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600" b="1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7)</a:t>
            </a:r>
            <a:r>
              <a:rPr lang="ko-KR" altLang="en-US" sz="1400" b="1" dirty="0">
                <a:latin typeface="+mn-ea"/>
              </a:rPr>
              <a:t>보류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본 결재문서를 보류처리 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결재자는 보류가 필요한 문서에 대하여 보류 처리시 결재라인에</a:t>
            </a:r>
            <a:r>
              <a:rPr lang="en-US" altLang="ko-KR" sz="1200" dirty="0"/>
              <a:t> ‘</a:t>
            </a:r>
            <a:r>
              <a:rPr lang="ko-KR" altLang="en-US" sz="1200" dirty="0"/>
              <a:t>보류</a:t>
            </a:r>
            <a:r>
              <a:rPr lang="en-US" altLang="ko-KR" sz="1200" dirty="0"/>
              <a:t>’</a:t>
            </a:r>
            <a:r>
              <a:rPr lang="ko-KR" altLang="en-US" sz="1200" dirty="0"/>
              <a:t> 표시와 더불어 보류된 상황을 </a:t>
            </a:r>
            <a:r>
              <a:rPr lang="en-US" altLang="ko-KR" sz="1200" dirty="0"/>
              <a:t>‘</a:t>
            </a:r>
            <a:r>
              <a:rPr lang="ko-KR" altLang="en-US" sz="1200" dirty="0"/>
              <a:t>결재현황</a:t>
            </a:r>
            <a:r>
              <a:rPr lang="en-US" altLang="ko-KR" sz="1200" dirty="0"/>
              <a:t>’ </a:t>
            </a:r>
            <a:r>
              <a:rPr lang="ko-KR" altLang="en-US" sz="1200" dirty="0"/>
              <a:t>에서</a:t>
            </a:r>
            <a:r>
              <a:rPr lang="en-US" altLang="ko-KR" sz="1200" dirty="0"/>
              <a:t> </a:t>
            </a:r>
            <a:r>
              <a:rPr lang="ko-KR" altLang="en-US" sz="1200" dirty="0"/>
              <a:t>기안자 기 결재자가 확인 가능 합니다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보류된 문서는 결재 </a:t>
            </a:r>
            <a:r>
              <a:rPr lang="en-US" altLang="ko-KR" sz="1200" dirty="0"/>
              <a:t>-&gt; </a:t>
            </a:r>
            <a:r>
              <a:rPr lang="ko-KR" altLang="en-US" sz="1200" dirty="0"/>
              <a:t>처리함 보류함에서 반려함에서 승인</a:t>
            </a:r>
            <a:r>
              <a:rPr lang="en-US" altLang="ko-KR" sz="1200" dirty="0"/>
              <a:t>/</a:t>
            </a:r>
            <a:r>
              <a:rPr lang="ko-KR" altLang="en-US" sz="1200" dirty="0"/>
              <a:t>반려 처리가 가능 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8DEFC50-E569-4A22-A0A0-AEF80E58C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313" y="6194930"/>
            <a:ext cx="1476375" cy="196215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3C166B0B-75D6-4A7A-A8F2-F2B19368932E}"/>
              </a:ext>
            </a:extLst>
          </p:cNvPr>
          <p:cNvSpPr/>
          <p:nvPr/>
        </p:nvSpPr>
        <p:spPr>
          <a:xfrm>
            <a:off x="2864513" y="6194930"/>
            <a:ext cx="1843977" cy="19929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063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23D2CF6-2EAB-4D43-9C7E-7BFDA2FECA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424335"/>
            <a:ext cx="7772400" cy="4923692"/>
          </a:xfrm>
          <a:prstGeom prst="rect">
            <a:avLst/>
          </a:prstGeom>
        </p:spPr>
      </p:pic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개요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40898"/>
            <a:ext cx="7364558" cy="2073789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/>
              <a:t>THE GWARE </a:t>
            </a:r>
            <a:r>
              <a:rPr lang="ko-KR" altLang="en-US" sz="1200" dirty="0"/>
              <a:t>결재는 오프라인 문서 대신 온라인으로 쉽고 빠른 의사결정으로 시간과 에너지를 절약할 수 있는 장점이 있습니다</a:t>
            </a:r>
            <a:r>
              <a:rPr lang="en-US" altLang="ko-KR" sz="1200" dirty="0"/>
              <a:t>. </a:t>
            </a:r>
            <a:r>
              <a:rPr lang="ko-KR" altLang="en-US" sz="1200" dirty="0"/>
              <a:t>단순히 문서를 기안하고 결재</a:t>
            </a:r>
            <a:r>
              <a:rPr lang="en-US" altLang="ko-KR" sz="1200" dirty="0"/>
              <a:t>(</a:t>
            </a:r>
            <a:r>
              <a:rPr lang="ko-KR" altLang="en-US" sz="1200" dirty="0"/>
              <a:t>승인</a:t>
            </a:r>
            <a:r>
              <a:rPr lang="en-US" altLang="ko-KR" sz="1200" dirty="0"/>
              <a:t>/</a:t>
            </a:r>
            <a:r>
              <a:rPr lang="ko-KR" altLang="en-US" sz="1200" dirty="0"/>
              <a:t>반려</a:t>
            </a:r>
            <a:r>
              <a:rPr lang="en-US" altLang="ko-KR" sz="1200" dirty="0"/>
              <a:t>)</a:t>
            </a:r>
            <a:r>
              <a:rPr lang="ko-KR" altLang="en-US" sz="1200" dirty="0"/>
              <a:t>하는 것 이상의 딱딱한 업무 절차와</a:t>
            </a:r>
            <a:r>
              <a:rPr lang="en-US" altLang="ko-KR" sz="1200" dirty="0"/>
              <a:t> </a:t>
            </a:r>
            <a:r>
              <a:rPr lang="ko-KR" altLang="en-US" sz="1200" dirty="0"/>
              <a:t>업무영역을 상황에 따라 쉽고 빠르게 언제 어디서나 간편하게 의사결정을 할 수 있습니다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  <a:endParaRPr lang="en-US" altLang="ko-KR" sz="1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/>
              <a:t>결재는 아래와 같은 크게 </a:t>
            </a:r>
            <a:r>
              <a:rPr lang="en-US" altLang="ko-KR" sz="1200" dirty="0"/>
              <a:t>3</a:t>
            </a:r>
            <a:r>
              <a:rPr lang="ko-KR" altLang="en-US" sz="1200" dirty="0"/>
              <a:t>가지 형태로 구분하여 그 기능을 제공 합니다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  <a:endParaRPr lang="en-US" altLang="ko-KR" sz="1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100" dirty="0"/>
              <a:t>내부</a:t>
            </a:r>
            <a:r>
              <a:rPr lang="en-US" altLang="ko-KR" sz="1100" dirty="0"/>
              <a:t>(</a:t>
            </a:r>
            <a:r>
              <a:rPr lang="ko-KR" altLang="en-US" sz="1100" dirty="0"/>
              <a:t>소속부서</a:t>
            </a:r>
            <a:r>
              <a:rPr lang="en-US" altLang="ko-KR" sz="1100" dirty="0"/>
              <a:t>) </a:t>
            </a:r>
            <a:r>
              <a:rPr lang="ko-KR" altLang="en-US" sz="1100" dirty="0"/>
              <a:t>기안하기 </a:t>
            </a:r>
            <a:r>
              <a:rPr lang="en-US" altLang="ko-KR" sz="1100" dirty="0"/>
              <a:t>/ </a:t>
            </a:r>
            <a:r>
              <a:rPr lang="ko-KR" altLang="en-US" sz="1100" dirty="0"/>
              <a:t>부서문서 수발신</a:t>
            </a:r>
            <a:r>
              <a:rPr lang="en-US" altLang="ko-KR" sz="1100" dirty="0"/>
              <a:t>(</a:t>
            </a:r>
            <a:r>
              <a:rPr lang="ko-KR" altLang="en-US" sz="1100" dirty="0"/>
              <a:t>업무협조</a:t>
            </a:r>
            <a:r>
              <a:rPr lang="en-US" altLang="ko-KR" sz="1100" dirty="0"/>
              <a:t>) / </a:t>
            </a:r>
            <a:r>
              <a:rPr lang="ko-KR" altLang="en-US" sz="1100" dirty="0"/>
              <a:t>공문발송 프로세스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428549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결재하기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7E641024-5EDE-41D3-AFBD-30E897441499}"/>
              </a:ext>
            </a:extLst>
          </p:cNvPr>
          <p:cNvSpPr txBox="1">
            <a:spLocks/>
          </p:cNvSpPr>
          <p:nvPr/>
        </p:nvSpPr>
        <p:spPr>
          <a:xfrm>
            <a:off x="203304" y="1064889"/>
            <a:ext cx="7364559" cy="873782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10000"/>
              <a:buNone/>
            </a:pPr>
            <a:b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400" b="1" dirty="0">
                <a:latin typeface="+mn-ea"/>
              </a:rPr>
              <a:t>8)</a:t>
            </a:r>
            <a:r>
              <a:rPr lang="ko-KR" altLang="en-US" sz="1400" b="1" dirty="0">
                <a:latin typeface="+mn-ea"/>
              </a:rPr>
              <a:t>결재패스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본 결재문서를 패스처리 합니다</a:t>
            </a:r>
            <a:r>
              <a:rPr lang="en-US" altLang="ko-KR" sz="1200" dirty="0">
                <a:latin typeface="+mn-ea"/>
              </a:rPr>
              <a:t>. </a:t>
            </a:r>
            <a:r>
              <a:rPr lang="ko-KR" altLang="en-US" sz="1200" dirty="0">
                <a:latin typeface="+mn-ea"/>
              </a:rPr>
              <a:t>패스는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승인으로 처리함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나중에 결재함</a:t>
            </a:r>
            <a:r>
              <a:rPr lang="en-US" altLang="ko-KR" sz="1200" dirty="0">
                <a:latin typeface="+mn-ea"/>
              </a:rPr>
              <a:t>[</a:t>
            </a:r>
            <a:r>
              <a:rPr lang="ko-KR" altLang="en-US" sz="1200" dirty="0" err="1">
                <a:latin typeface="+mn-ea"/>
              </a:rPr>
              <a:t>후결</a:t>
            </a:r>
            <a:r>
              <a:rPr lang="en-US" altLang="ko-KR" sz="1200" dirty="0">
                <a:latin typeface="+mn-ea"/>
              </a:rPr>
              <a:t>]’ 2</a:t>
            </a:r>
            <a:r>
              <a:rPr lang="ko-KR" altLang="en-US" sz="1200" dirty="0">
                <a:latin typeface="+mn-ea"/>
              </a:rPr>
              <a:t>가지 </a:t>
            </a:r>
            <a:endParaRPr lang="en-US" altLang="ko-KR" sz="1200" dirty="0">
              <a:latin typeface="+mn-ea"/>
            </a:endParaRP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기능을 제공합니다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승인으로 처리함 </a:t>
            </a:r>
            <a:r>
              <a:rPr lang="en-US" altLang="ko-KR" sz="1200" dirty="0">
                <a:latin typeface="+mn-ea"/>
              </a:rPr>
              <a:t>: 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 -</a:t>
            </a:r>
            <a:r>
              <a:rPr lang="ko-KR" altLang="en-US" sz="1200" dirty="0">
                <a:latin typeface="+mn-ea"/>
              </a:rPr>
              <a:t>결재자는 반려없이 무조건 승인처리를 하지만 결재현황에는 결재유형이</a:t>
            </a:r>
            <a:r>
              <a:rPr lang="en-US" altLang="ko-KR" sz="1200" dirty="0">
                <a:latin typeface="+mn-ea"/>
              </a:rPr>
              <a:t> ‘</a:t>
            </a:r>
            <a:r>
              <a:rPr lang="ko-KR" altLang="en-US" sz="1200" dirty="0">
                <a:latin typeface="+mn-ea"/>
              </a:rPr>
              <a:t>결재패스</a:t>
            </a:r>
            <a:r>
              <a:rPr lang="en-US" altLang="ko-KR" sz="1200" dirty="0">
                <a:latin typeface="+mn-ea"/>
              </a:rPr>
              <a:t>’ </a:t>
            </a:r>
            <a:r>
              <a:rPr lang="ko-KR" altLang="en-US" sz="1200" dirty="0">
                <a:latin typeface="+mn-ea"/>
              </a:rPr>
              <a:t>처리와 </a:t>
            </a:r>
            <a:endParaRPr lang="en-US" altLang="ko-KR" sz="1200" dirty="0">
              <a:latin typeface="+mn-ea"/>
            </a:endParaRP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  </a:t>
            </a:r>
            <a:r>
              <a:rPr lang="ko-KR" altLang="en-US" sz="1200" dirty="0">
                <a:latin typeface="+mn-ea"/>
              </a:rPr>
              <a:t>함께 승인처리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나중에 결재함</a:t>
            </a:r>
            <a:r>
              <a:rPr lang="en-US" altLang="ko-KR" sz="1200" dirty="0">
                <a:latin typeface="+mn-ea"/>
              </a:rPr>
              <a:t>[</a:t>
            </a:r>
            <a:r>
              <a:rPr lang="ko-KR" altLang="en-US" sz="1200" dirty="0" err="1">
                <a:latin typeface="+mn-ea"/>
              </a:rPr>
              <a:t>후결</a:t>
            </a:r>
            <a:r>
              <a:rPr lang="en-US" altLang="ko-KR" sz="1200" dirty="0">
                <a:latin typeface="+mn-ea"/>
              </a:rPr>
              <a:t>] : 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 - </a:t>
            </a:r>
            <a:r>
              <a:rPr lang="ko-KR" altLang="en-US" sz="1200" dirty="0">
                <a:latin typeface="+mn-ea"/>
              </a:rPr>
              <a:t>나중에 결재함 처리시 결재자는 다음 결재자에게 결재권이 넘어가고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결재현황에는 결재유형</a:t>
            </a:r>
            <a:endParaRPr lang="en-US" altLang="ko-KR" sz="1200" dirty="0">
              <a:latin typeface="+mn-ea"/>
            </a:endParaRP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   </a:t>
            </a:r>
            <a:r>
              <a:rPr lang="ko-KR" altLang="en-US" sz="1200" dirty="0">
                <a:latin typeface="+mn-ea"/>
              </a:rPr>
              <a:t>은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 err="1">
                <a:latin typeface="+mn-ea"/>
              </a:rPr>
              <a:t>후결</a:t>
            </a:r>
            <a:r>
              <a:rPr lang="en-US" altLang="ko-KR" sz="1200" dirty="0">
                <a:latin typeface="+mn-ea"/>
              </a:rPr>
              <a:t>’ </a:t>
            </a:r>
            <a:r>
              <a:rPr lang="ko-KR" altLang="en-US" sz="1200" dirty="0">
                <a:latin typeface="+mn-ea"/>
              </a:rPr>
              <a:t>표시가 되고 함께 후결 처리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   </a:t>
            </a:r>
            <a:r>
              <a:rPr lang="ko-KR" altLang="en-US" sz="1200" dirty="0">
                <a:latin typeface="+mn-ea"/>
              </a:rPr>
              <a:t>이렇게 결재권자가 결재패스로 지정한 후결은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결재 </a:t>
            </a:r>
            <a:r>
              <a:rPr lang="en-US" altLang="ko-KR" sz="1200" dirty="0">
                <a:latin typeface="+mn-ea"/>
              </a:rPr>
              <a:t>-&gt; </a:t>
            </a:r>
            <a:r>
              <a:rPr lang="ko-KR" altLang="en-US" sz="1200" dirty="0">
                <a:latin typeface="+mn-ea"/>
              </a:rPr>
              <a:t>처리함 </a:t>
            </a:r>
            <a:r>
              <a:rPr lang="en-US" altLang="ko-KR" sz="1200" dirty="0">
                <a:latin typeface="+mn-ea"/>
              </a:rPr>
              <a:t>-&gt; </a:t>
            </a:r>
            <a:r>
              <a:rPr lang="ko-KR" altLang="en-US" sz="1200" dirty="0">
                <a:latin typeface="+mn-ea"/>
              </a:rPr>
              <a:t>후결함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에서 </a:t>
            </a:r>
            <a:endParaRPr lang="en-US" altLang="ko-KR" sz="1200" dirty="0">
              <a:latin typeface="+mn-ea"/>
            </a:endParaRP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   </a:t>
            </a:r>
            <a:r>
              <a:rPr lang="ko-KR" altLang="en-US" sz="1200" dirty="0">
                <a:latin typeface="+mn-ea"/>
              </a:rPr>
              <a:t>결재가 진행중 일때 결재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승인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반려</a:t>
            </a:r>
            <a:r>
              <a:rPr lang="en-US" altLang="ko-KR" sz="1200" dirty="0">
                <a:latin typeface="+mn-ea"/>
              </a:rPr>
              <a:t>’ </a:t>
            </a:r>
            <a:r>
              <a:rPr lang="ko-KR" altLang="en-US" sz="1200" dirty="0">
                <a:latin typeface="+mn-ea"/>
              </a:rPr>
              <a:t>등의 처리가 가능합니다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solidFill>
                  <a:srgbClr val="2175C8"/>
                </a:solidFill>
                <a:latin typeface="+mn-ea"/>
              </a:rPr>
              <a:t>       (</a:t>
            </a:r>
            <a:r>
              <a:rPr lang="ko-KR" altLang="en-US" sz="1200" dirty="0">
                <a:solidFill>
                  <a:srgbClr val="2175C8"/>
                </a:solidFill>
                <a:latin typeface="+mn-ea"/>
              </a:rPr>
              <a:t>단</a:t>
            </a:r>
            <a:r>
              <a:rPr lang="en-US" altLang="ko-KR" sz="1200" dirty="0">
                <a:solidFill>
                  <a:srgbClr val="2175C8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2175C8"/>
                </a:solidFill>
                <a:latin typeface="+mn-ea"/>
              </a:rPr>
              <a:t>결재자가 후결자를 제외하고 모두 결재가 완료된 상태에서는 </a:t>
            </a:r>
            <a:r>
              <a:rPr lang="en-US" altLang="ko-KR" sz="1200" dirty="0">
                <a:solidFill>
                  <a:srgbClr val="2175C8"/>
                </a:solidFill>
                <a:latin typeface="+mn-ea"/>
              </a:rPr>
              <a:t>‘</a:t>
            </a:r>
            <a:r>
              <a:rPr lang="ko-KR" altLang="en-US" sz="1200" dirty="0">
                <a:solidFill>
                  <a:srgbClr val="2175C8"/>
                </a:solidFill>
                <a:latin typeface="+mn-ea"/>
              </a:rPr>
              <a:t>확인</a:t>
            </a:r>
            <a:r>
              <a:rPr lang="en-US" altLang="ko-KR" sz="1200" dirty="0">
                <a:solidFill>
                  <a:srgbClr val="2175C8"/>
                </a:solidFill>
                <a:latin typeface="+mn-ea"/>
              </a:rPr>
              <a:t>’ </a:t>
            </a:r>
            <a:r>
              <a:rPr lang="ko-KR" altLang="en-US" sz="1200" dirty="0">
                <a:solidFill>
                  <a:srgbClr val="2175C8"/>
                </a:solidFill>
                <a:latin typeface="+mn-ea"/>
              </a:rPr>
              <a:t>만 가능</a:t>
            </a:r>
            <a:r>
              <a:rPr lang="en-US" altLang="ko-KR" sz="1200" dirty="0">
                <a:solidFill>
                  <a:srgbClr val="2175C8"/>
                </a:solidFill>
                <a:latin typeface="+mn-ea"/>
              </a:rPr>
              <a:t>)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    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9)</a:t>
            </a:r>
            <a:r>
              <a:rPr lang="ko-KR" altLang="en-US" sz="1400" b="1" dirty="0">
                <a:latin typeface="+mn-ea"/>
              </a:rPr>
              <a:t>결재위임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본 결재문서의 결재권자를 다른 결재자로 위임 합니다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위임자 지정은 조직도         버튼을 통해 위임할 결재자를 지정할 수 있으며 지정된 위임자는 결재라인의 결재자로 변경되며 결재처리를 할 수 있습니다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C166B0B-75D6-4A7A-A8F2-F2B19368932E}"/>
              </a:ext>
            </a:extLst>
          </p:cNvPr>
          <p:cNvSpPr/>
          <p:nvPr/>
        </p:nvSpPr>
        <p:spPr>
          <a:xfrm>
            <a:off x="918286" y="4472992"/>
            <a:ext cx="1316547" cy="15725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999CF4C-6C4B-4818-B87F-BC6916255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77" y="4532355"/>
            <a:ext cx="1076325" cy="14478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D756B16-50C0-4164-BADA-900BF2927A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36087" y="4496080"/>
            <a:ext cx="1863240" cy="152634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23F3207-F942-4E2F-9DF6-2E6382A54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118" y="7861786"/>
            <a:ext cx="1104900" cy="14859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B22D157-4F8A-4E5A-87E9-4CF78AE04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1057" y="7861786"/>
            <a:ext cx="2181225" cy="131445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6537064-AAAC-47E8-9D05-2F4BBE30782F}"/>
              </a:ext>
            </a:extLst>
          </p:cNvPr>
          <p:cNvSpPr/>
          <p:nvPr/>
        </p:nvSpPr>
        <p:spPr>
          <a:xfrm>
            <a:off x="2893776" y="4462636"/>
            <a:ext cx="1947862" cy="15725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EAB764D-CA1E-4C1F-BCAC-4CB2BDBC1059}"/>
              </a:ext>
            </a:extLst>
          </p:cNvPr>
          <p:cNvSpPr/>
          <p:nvPr/>
        </p:nvSpPr>
        <p:spPr>
          <a:xfrm>
            <a:off x="3990244" y="7786342"/>
            <a:ext cx="2409825" cy="14764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F6EC7B8-4168-4218-A402-78A7D7B4C44D}"/>
              </a:ext>
            </a:extLst>
          </p:cNvPr>
          <p:cNvSpPr/>
          <p:nvPr/>
        </p:nvSpPr>
        <p:spPr>
          <a:xfrm>
            <a:off x="1398929" y="7775164"/>
            <a:ext cx="1316547" cy="15725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0FB413E-3442-47C7-BEAF-7AED099C5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7245" y="7180932"/>
            <a:ext cx="247650" cy="20955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65B55D0-EF16-4AA5-AB63-6C8076CCF0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7487" y="4569139"/>
            <a:ext cx="962025" cy="1476375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5903FDEE-91DE-40F8-99B9-9B7DA9C0BA45}"/>
              </a:ext>
            </a:extLst>
          </p:cNvPr>
          <p:cNvSpPr/>
          <p:nvPr/>
        </p:nvSpPr>
        <p:spPr>
          <a:xfrm>
            <a:off x="5387487" y="4449903"/>
            <a:ext cx="1316547" cy="15725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0805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결재하기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7E641024-5EDE-41D3-AFBD-30E897441499}"/>
              </a:ext>
            </a:extLst>
          </p:cNvPr>
          <p:cNvSpPr txBox="1">
            <a:spLocks/>
          </p:cNvSpPr>
          <p:nvPr/>
        </p:nvSpPr>
        <p:spPr>
          <a:xfrm>
            <a:off x="203304" y="1064889"/>
            <a:ext cx="7364559" cy="873782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10000"/>
              <a:buNone/>
            </a:pPr>
            <a:b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400" b="1" dirty="0">
                <a:latin typeface="+mn-ea"/>
              </a:rPr>
              <a:t>10)</a:t>
            </a:r>
            <a:r>
              <a:rPr lang="ko-KR" altLang="en-US" sz="1400" b="1" dirty="0">
                <a:latin typeface="+mn-ea"/>
              </a:rPr>
              <a:t>인쇄 </a:t>
            </a:r>
            <a:r>
              <a:rPr lang="en-US" altLang="ko-KR" sz="1400" b="1" dirty="0">
                <a:latin typeface="+mn-ea"/>
              </a:rPr>
              <a:t>/ </a:t>
            </a:r>
            <a:r>
              <a:rPr lang="ko-KR" altLang="en-US" sz="1400" b="1" dirty="0">
                <a:latin typeface="+mn-ea"/>
              </a:rPr>
              <a:t>스크랩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공유</a:t>
            </a:r>
            <a:r>
              <a:rPr lang="en-US" altLang="ko-KR" sz="1400" b="1" dirty="0">
                <a:latin typeface="+mn-ea"/>
              </a:rPr>
              <a:t>)</a:t>
            </a: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 -</a:t>
            </a:r>
            <a:r>
              <a:rPr lang="ko-KR" altLang="en-US" sz="1200" dirty="0">
                <a:latin typeface="+mn-ea"/>
              </a:rPr>
              <a:t>업무알림 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결재문서를 업무알림을 통해 공유합니다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                 </a:t>
            </a:r>
            <a:r>
              <a:rPr lang="ko-KR" altLang="en-US" sz="1200" dirty="0">
                <a:latin typeface="+mn-ea"/>
              </a:rPr>
              <a:t>공유된 결재문서는 개인함 </a:t>
            </a:r>
            <a:r>
              <a:rPr lang="en-US" altLang="ko-KR" sz="1200" dirty="0">
                <a:latin typeface="+mn-ea"/>
              </a:rPr>
              <a:t>-&gt; </a:t>
            </a:r>
            <a:r>
              <a:rPr lang="ko-KR" altLang="en-US" sz="1200" dirty="0">
                <a:latin typeface="+mn-ea"/>
              </a:rPr>
              <a:t>회람함에서 조회 가능 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 -</a:t>
            </a:r>
            <a:r>
              <a:rPr lang="ko-KR" altLang="en-US" sz="1200" dirty="0">
                <a:latin typeface="+mn-ea"/>
              </a:rPr>
              <a:t>개인게시판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개인게시판으로 복사합니다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 -</a:t>
            </a:r>
            <a:r>
              <a:rPr lang="ko-KR" altLang="en-US" sz="1200" dirty="0">
                <a:latin typeface="+mn-ea"/>
              </a:rPr>
              <a:t>즐겨찾기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개인 즐겨찾기 메뉴로 결재문서를 복사합니다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 -</a:t>
            </a:r>
            <a:r>
              <a:rPr lang="ko-KR" altLang="en-US" sz="1200" dirty="0">
                <a:latin typeface="+mn-ea"/>
              </a:rPr>
              <a:t>게시판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게시판의 다른 메뉴로 결재문서를 복사합니다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 -</a:t>
            </a:r>
            <a:r>
              <a:rPr lang="ko-KR" altLang="en-US" sz="1200" dirty="0">
                <a:latin typeface="+mn-ea"/>
              </a:rPr>
              <a:t>문서관리 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문서관리로 결재문서를 복사하는 기능으로서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작성권한이 있는 문서함에 복사합니다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   </a:t>
            </a:r>
            <a:r>
              <a:rPr lang="en-US" altLang="ko-KR" sz="1200" dirty="0">
                <a:solidFill>
                  <a:srgbClr val="2175C8"/>
                </a:solidFill>
                <a:latin typeface="+mn-ea"/>
              </a:rPr>
              <a:t>(</a:t>
            </a:r>
            <a:r>
              <a:rPr lang="ko-KR" altLang="en-US" sz="1200" dirty="0">
                <a:solidFill>
                  <a:srgbClr val="2175C8"/>
                </a:solidFill>
                <a:latin typeface="+mn-ea"/>
              </a:rPr>
              <a:t>본 기능은 문서관리 솔루션을 구매한 경우에만 적용됩니다</a:t>
            </a:r>
            <a:r>
              <a:rPr lang="en-US" altLang="ko-KR" sz="1200" dirty="0">
                <a:solidFill>
                  <a:srgbClr val="2175C8"/>
                </a:solidFill>
                <a:latin typeface="+mn-ea"/>
              </a:rPr>
              <a:t>.)</a:t>
            </a:r>
            <a:endParaRPr lang="en-US" altLang="ko-KR" sz="1200" b="1" dirty="0">
              <a:solidFill>
                <a:srgbClr val="2175C8"/>
              </a:solidFill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400" b="1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11)</a:t>
            </a:r>
            <a:r>
              <a:rPr lang="ko-KR" altLang="en-US" sz="1400" b="1" dirty="0">
                <a:latin typeface="+mn-ea"/>
              </a:rPr>
              <a:t>의견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기안자나 결재자</a:t>
            </a:r>
            <a:r>
              <a:rPr lang="en-US" altLang="ko-KR" sz="1200" dirty="0"/>
              <a:t>, ,</a:t>
            </a:r>
            <a:r>
              <a:rPr lang="ko-KR" altLang="en-US" sz="1200" dirty="0"/>
              <a:t>기안참조자</a:t>
            </a:r>
            <a:r>
              <a:rPr lang="en-US" altLang="ko-KR" sz="1200" dirty="0"/>
              <a:t>, </a:t>
            </a:r>
            <a:r>
              <a:rPr lang="ko-KR" altLang="en-US" sz="1200" dirty="0"/>
              <a:t>공유 등 본 결재문서를 조회할 수 있는 모든 사용자들이 의견을</a:t>
            </a: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등록하는 기능으로서</a:t>
            </a:r>
            <a:r>
              <a:rPr lang="en-US" altLang="ko-KR" sz="1200" dirty="0"/>
              <a:t>, </a:t>
            </a:r>
            <a:r>
              <a:rPr lang="ko-KR" altLang="en-US" sz="1200" dirty="0"/>
              <a:t>항상 제공합니다</a:t>
            </a:r>
            <a:r>
              <a:rPr lang="en-US" altLang="ko-KR" sz="1200" dirty="0"/>
              <a:t>. </a:t>
            </a:r>
            <a:r>
              <a:rPr lang="ko-KR" altLang="en-US" sz="1200" dirty="0"/>
              <a:t>의견작성시 기안자와</a:t>
            </a:r>
            <a:r>
              <a:rPr lang="en-US" altLang="ko-KR" sz="1200" dirty="0"/>
              <a:t>, </a:t>
            </a:r>
            <a:r>
              <a:rPr lang="ko-KR" altLang="en-US" sz="1200" dirty="0"/>
              <a:t>기 결재자들에게 작성된 의견에</a:t>
            </a: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대한 업무알림이 발송됩니다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</a:t>
            </a:r>
            <a:r>
              <a:rPr lang="en-US" altLang="ko-KR" sz="1200" dirty="0">
                <a:solidFill>
                  <a:srgbClr val="2175C8"/>
                </a:solidFill>
                <a:latin typeface="+mn-ea"/>
              </a:rPr>
              <a:t> (</a:t>
            </a:r>
            <a:r>
              <a:rPr lang="ko-KR" altLang="en-US" sz="1200" dirty="0">
                <a:solidFill>
                  <a:srgbClr val="2175C8"/>
                </a:solidFill>
                <a:latin typeface="+mn-ea"/>
              </a:rPr>
              <a:t>단</a:t>
            </a:r>
            <a:r>
              <a:rPr lang="en-US" altLang="ko-KR" sz="1200" dirty="0">
                <a:solidFill>
                  <a:srgbClr val="2175C8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2175C8"/>
                </a:solidFill>
                <a:latin typeface="+mn-ea"/>
              </a:rPr>
              <a:t>결재관련 업무알림 수신은 </a:t>
            </a:r>
            <a:r>
              <a:rPr lang="en-US" altLang="ko-KR" sz="1200" dirty="0">
                <a:solidFill>
                  <a:srgbClr val="2175C8"/>
                </a:solidFill>
                <a:latin typeface="+mn-ea"/>
              </a:rPr>
              <a:t>‘</a:t>
            </a:r>
            <a:r>
              <a:rPr lang="ko-KR" altLang="en-US" sz="1200" dirty="0">
                <a:solidFill>
                  <a:srgbClr val="2175C8"/>
                </a:solidFill>
                <a:latin typeface="+mn-ea"/>
              </a:rPr>
              <a:t>알림설정</a:t>
            </a:r>
            <a:r>
              <a:rPr lang="en-US" altLang="ko-KR" sz="1200" dirty="0">
                <a:solidFill>
                  <a:srgbClr val="2175C8"/>
                </a:solidFill>
                <a:latin typeface="+mn-ea"/>
              </a:rPr>
              <a:t>’ </a:t>
            </a:r>
            <a:r>
              <a:rPr lang="ko-KR" altLang="en-US" sz="1200" dirty="0">
                <a:solidFill>
                  <a:srgbClr val="2175C8"/>
                </a:solidFill>
                <a:latin typeface="+mn-ea"/>
              </a:rPr>
              <a:t>에서 </a:t>
            </a:r>
            <a:r>
              <a:rPr lang="en-US" altLang="ko-KR" sz="1200" dirty="0">
                <a:solidFill>
                  <a:srgbClr val="2175C8"/>
                </a:solidFill>
                <a:latin typeface="+mn-ea"/>
              </a:rPr>
              <a:t>‘</a:t>
            </a:r>
            <a:r>
              <a:rPr lang="ko-KR" altLang="en-US" sz="1200" dirty="0">
                <a:solidFill>
                  <a:srgbClr val="2175C8"/>
                </a:solidFill>
                <a:latin typeface="+mn-ea"/>
              </a:rPr>
              <a:t>결재</a:t>
            </a:r>
            <a:r>
              <a:rPr lang="en-US" altLang="ko-KR" sz="1200" dirty="0">
                <a:solidFill>
                  <a:srgbClr val="2175C8"/>
                </a:solidFill>
                <a:latin typeface="+mn-ea"/>
              </a:rPr>
              <a:t>’ </a:t>
            </a:r>
            <a:r>
              <a:rPr lang="ko-KR" altLang="en-US" sz="1200" dirty="0">
                <a:solidFill>
                  <a:srgbClr val="2175C8"/>
                </a:solidFill>
                <a:latin typeface="+mn-ea"/>
              </a:rPr>
              <a:t>알림 사용시 수신됩니다</a:t>
            </a:r>
            <a:r>
              <a:rPr lang="en-US" altLang="ko-KR" sz="1200" dirty="0">
                <a:solidFill>
                  <a:srgbClr val="2175C8"/>
                </a:solidFill>
                <a:latin typeface="+mn-ea"/>
              </a:rPr>
              <a:t>.)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/>
          </a:p>
        </p:txBody>
      </p:sp>
      <p:graphicFrame>
        <p:nvGraphicFramePr>
          <p:cNvPr id="15" name="표 3">
            <a:extLst>
              <a:ext uri="{FF2B5EF4-FFF2-40B4-BE49-F238E27FC236}">
                <a16:creationId xmlns:a16="http://schemas.microsoft.com/office/drawing/2014/main" id="{42F351D4-F5E6-4B93-94E5-82C06430E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959456"/>
              </p:ext>
            </p:extLst>
          </p:nvPr>
        </p:nvGraphicFramePr>
        <p:xfrm>
          <a:off x="750276" y="1680526"/>
          <a:ext cx="6237535" cy="21880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872">
                  <a:extLst>
                    <a:ext uri="{9D8B030D-6E8A-4147-A177-3AD203B41FA5}">
                      <a16:colId xmlns:a16="http://schemas.microsoft.com/office/drawing/2014/main" val="1870778093"/>
                    </a:ext>
                  </a:extLst>
                </a:gridCol>
                <a:gridCol w="5210663">
                  <a:extLst>
                    <a:ext uri="{9D8B030D-6E8A-4147-A177-3AD203B41FA5}">
                      <a16:colId xmlns:a16="http://schemas.microsoft.com/office/drawing/2014/main" val="1715134400"/>
                    </a:ext>
                  </a:extLst>
                </a:gridCol>
              </a:tblGrid>
              <a:tr h="484751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결재문서를 인쇄합니다</a:t>
                      </a:r>
                      <a:r>
                        <a:rPr lang="en-US" altLang="ko-KR" sz="1200" dirty="0"/>
                        <a:t>.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3261038"/>
                  </a:ext>
                </a:extLst>
              </a:tr>
              <a:tr h="1703338"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/>
                    </a:p>
                    <a:p>
                      <a:pPr latinLnBrk="1"/>
                      <a:endParaRPr lang="en-US" altLang="ko-KR" sz="1200" dirty="0"/>
                    </a:p>
                    <a:p>
                      <a:pPr latinLnBrk="1"/>
                      <a:endParaRPr lang="en-US" altLang="ko-KR" sz="1200" dirty="0"/>
                    </a:p>
                    <a:p>
                      <a:pPr latinLnBrk="1"/>
                      <a:endParaRPr lang="en-US" altLang="ko-KR" sz="1200" dirty="0"/>
                    </a:p>
                    <a:p>
                      <a:pPr latinLnBrk="1"/>
                      <a:r>
                        <a:rPr lang="ko-KR" altLang="en-US" sz="1200"/>
                        <a:t>                            </a:t>
                      </a:r>
                      <a:r>
                        <a:rPr lang="ko-KR" altLang="en-US" sz="1200" dirty="0"/>
                        <a:t>결재문서를 다른 메뉴로 스크랩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복사</a:t>
                      </a:r>
                      <a:r>
                        <a:rPr lang="en-US" altLang="ko-KR" sz="1200" dirty="0"/>
                        <a:t>)</a:t>
                      </a:r>
                      <a:r>
                        <a:rPr lang="ko-KR" altLang="en-US" sz="1200" dirty="0"/>
                        <a:t>합니다</a:t>
                      </a:r>
                      <a:r>
                        <a:rPr lang="en-US" altLang="ko-KR" sz="1200" dirty="0"/>
                        <a:t>.</a:t>
                      </a:r>
                    </a:p>
                    <a:p>
                      <a:pPr latinLnBrk="1"/>
                      <a:endParaRPr lang="en-US" altLang="ko-KR" sz="1200" dirty="0"/>
                    </a:p>
                    <a:p>
                      <a:pPr latinLnBrk="1"/>
                      <a:endParaRPr lang="en-US" altLang="ko-KR" sz="1200" dirty="0"/>
                    </a:p>
                    <a:p>
                      <a:pPr latinLnBrk="1"/>
                      <a:r>
                        <a:rPr lang="en-US" altLang="ko-KR" sz="1200" dirty="0"/>
                        <a:t>                      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0809674"/>
                  </a:ext>
                </a:extLst>
              </a:tr>
            </a:tbl>
          </a:graphicData>
        </a:graphic>
      </p:graphicFrame>
      <p:pic>
        <p:nvPicPr>
          <p:cNvPr id="16" name="그림 15">
            <a:extLst>
              <a:ext uri="{FF2B5EF4-FFF2-40B4-BE49-F238E27FC236}">
                <a16:creationId xmlns:a16="http://schemas.microsoft.com/office/drawing/2014/main" id="{3288C949-869A-4CBA-9A41-6CA1908C1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387" y="1740812"/>
            <a:ext cx="466517" cy="39737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91D2368-6C8C-44F3-BAC4-88F123350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79" y="2800561"/>
            <a:ext cx="443760" cy="43238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2689526-8DE3-41DD-ACDE-0CFD878EC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616" y="2288334"/>
            <a:ext cx="1102853" cy="145683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DAF4AA61-B258-406B-8C8E-F5242BB29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000" y="7801968"/>
            <a:ext cx="5546646" cy="1826123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69C07C37-56E9-4A9F-A892-31846203A945}"/>
              </a:ext>
            </a:extLst>
          </p:cNvPr>
          <p:cNvSpPr/>
          <p:nvPr/>
        </p:nvSpPr>
        <p:spPr>
          <a:xfrm>
            <a:off x="966380" y="7804946"/>
            <a:ext cx="5707038" cy="18304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17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결재하기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7E641024-5EDE-41D3-AFBD-30E897441499}"/>
              </a:ext>
            </a:extLst>
          </p:cNvPr>
          <p:cNvSpPr txBox="1">
            <a:spLocks/>
          </p:cNvSpPr>
          <p:nvPr/>
        </p:nvSpPr>
        <p:spPr>
          <a:xfrm>
            <a:off x="203304" y="1064889"/>
            <a:ext cx="7364559" cy="873782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10000"/>
              <a:buNone/>
            </a:pPr>
            <a:b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400" b="1" dirty="0">
                <a:latin typeface="+mn-ea"/>
              </a:rPr>
              <a:t>12)</a:t>
            </a:r>
            <a:r>
              <a:rPr lang="ko-KR" altLang="en-US" sz="1400" b="1" dirty="0">
                <a:latin typeface="+mn-ea"/>
              </a:rPr>
              <a:t>결재취소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본 결재문서 승인 후 승인을 취소할 수 있습니다</a:t>
            </a:r>
            <a:r>
              <a:rPr lang="en-US" altLang="ko-KR" sz="1200" dirty="0"/>
              <a:t>. </a:t>
            </a: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승인취소는 결재자가 결재 승인 후 결재문서가 진행중인 문서에</a:t>
            </a:r>
            <a:r>
              <a:rPr lang="en-US" altLang="ko-KR" sz="1200" dirty="0"/>
              <a:t> </a:t>
            </a:r>
            <a:r>
              <a:rPr lang="ko-KR" altLang="en-US" sz="1200" dirty="0"/>
              <a:t>대해서만 </a:t>
            </a: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결재 </a:t>
            </a:r>
            <a:r>
              <a:rPr lang="en-US" altLang="ko-KR" sz="1200" dirty="0"/>
              <a:t>-&gt; </a:t>
            </a:r>
            <a:r>
              <a:rPr lang="ko-KR" altLang="en-US" sz="1200" dirty="0"/>
              <a:t>처리함 </a:t>
            </a:r>
            <a:r>
              <a:rPr lang="en-US" altLang="ko-KR" sz="1200" dirty="0"/>
              <a:t>-&gt; ‘</a:t>
            </a:r>
            <a:r>
              <a:rPr lang="ko-KR" altLang="en-US" sz="1200" dirty="0"/>
              <a:t>결재</a:t>
            </a:r>
            <a:r>
              <a:rPr lang="en-US" altLang="ko-KR" sz="1200" dirty="0"/>
              <a:t>’</a:t>
            </a:r>
            <a:r>
              <a:rPr lang="ko-KR" altLang="en-US" sz="1200" dirty="0"/>
              <a:t> 메뉴에서 승인취소가 가능 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solidFill>
                  <a:srgbClr val="2175C8"/>
                </a:solidFill>
                <a:latin typeface="+mn-ea"/>
              </a:rPr>
              <a:t>    (</a:t>
            </a:r>
            <a:r>
              <a:rPr lang="ko-KR" altLang="en-US" sz="1200" dirty="0">
                <a:solidFill>
                  <a:srgbClr val="2175C8"/>
                </a:solidFill>
                <a:latin typeface="+mn-ea"/>
              </a:rPr>
              <a:t>단</a:t>
            </a:r>
            <a:r>
              <a:rPr lang="en-US" altLang="ko-KR" sz="1200" dirty="0">
                <a:solidFill>
                  <a:srgbClr val="2175C8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2175C8"/>
                </a:solidFill>
                <a:latin typeface="+mn-ea"/>
              </a:rPr>
              <a:t>결재 처리함에 진행중인 문서일지라도 다음 결재자가 승인을 했다면 취소가 블가합니다</a:t>
            </a:r>
            <a:r>
              <a:rPr lang="en-US" altLang="ko-KR" sz="1200" dirty="0">
                <a:solidFill>
                  <a:srgbClr val="2175C8"/>
                </a:solidFill>
                <a:latin typeface="+mn-ea"/>
              </a:rPr>
              <a:t>.)</a:t>
            </a:r>
            <a:endParaRPr lang="en-US" altLang="ko-KR" sz="1200" dirty="0"/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승인취소 방법은 결재 처리함에서 문서 조회 후 결재 서명 이미지를 클릭 나오는 팝업창에서</a:t>
            </a: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/>
              <a:t>결재취소</a:t>
            </a:r>
            <a:r>
              <a:rPr lang="en-US" altLang="ko-KR" sz="1200" dirty="0"/>
              <a:t>’  </a:t>
            </a:r>
            <a:r>
              <a:rPr lang="ko-KR" altLang="en-US" sz="1200" dirty="0"/>
              <a:t>버튼 클릭시 취소처리 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 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solidFill>
                <a:srgbClr val="2175C8"/>
              </a:solidFill>
              <a:latin typeface="+mn-ea"/>
            </a:endParaRP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/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/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/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/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/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/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/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/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/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/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/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13)</a:t>
            </a:r>
            <a:r>
              <a:rPr lang="ko-KR" altLang="en-US" sz="1400" b="1" dirty="0">
                <a:latin typeface="+mn-ea"/>
              </a:rPr>
              <a:t>선결재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결재 예정인 문서들을</a:t>
            </a:r>
            <a:r>
              <a:rPr lang="en-US" altLang="ko-KR" sz="1200" dirty="0"/>
              <a:t> </a:t>
            </a:r>
            <a:r>
              <a:rPr lang="ko-KR" altLang="en-US" sz="1200" dirty="0"/>
              <a:t>예결함에서 결재 대기자보다 먼저 결재할 수 있는 기능입니다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solidFill>
                  <a:srgbClr val="2175C8"/>
                </a:solidFill>
              </a:rPr>
              <a:t>   - </a:t>
            </a:r>
            <a:r>
              <a:rPr lang="ko-KR" altLang="en-US" sz="1200" dirty="0">
                <a:solidFill>
                  <a:srgbClr val="2175C8"/>
                </a:solidFill>
              </a:rPr>
              <a:t> 관리자가 양식관리에 </a:t>
            </a:r>
            <a:r>
              <a:rPr lang="en-US" altLang="ko-KR" sz="1200" dirty="0">
                <a:solidFill>
                  <a:srgbClr val="2175C8"/>
                </a:solidFill>
              </a:rPr>
              <a:t>‘</a:t>
            </a:r>
            <a:r>
              <a:rPr lang="ko-KR" altLang="en-US" sz="1200" dirty="0">
                <a:solidFill>
                  <a:srgbClr val="2175C8"/>
                </a:solidFill>
              </a:rPr>
              <a:t>선결재사용</a:t>
            </a:r>
            <a:r>
              <a:rPr lang="en-US" altLang="ko-KR" sz="1200" dirty="0">
                <a:solidFill>
                  <a:srgbClr val="2175C8"/>
                </a:solidFill>
              </a:rPr>
              <a:t>’ </a:t>
            </a:r>
            <a:r>
              <a:rPr lang="ko-KR" altLang="en-US" sz="1200" dirty="0">
                <a:solidFill>
                  <a:srgbClr val="2175C8"/>
                </a:solidFill>
              </a:rPr>
              <a:t>옵션이 적용된 양식에 대해서만 기능을 제공합니다</a:t>
            </a:r>
            <a:r>
              <a:rPr lang="en-US" altLang="ko-KR" sz="1200" dirty="0">
                <a:solidFill>
                  <a:srgbClr val="2175C8"/>
                </a:solidFill>
              </a:rPr>
              <a:t>.</a:t>
            </a: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선결재는 결재현황 정보의 문서 조회날짜가 예결함에서 조회시 적용되며</a:t>
            </a:r>
            <a:r>
              <a:rPr lang="en-US" altLang="ko-KR" sz="1200" dirty="0"/>
              <a:t>, 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선결재 양식이 아닌경우 예결함에서 조회해도 결재권자가 결재순서일때 조회시에만 </a:t>
            </a: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조회날짜가 적용됩니다</a:t>
            </a:r>
            <a:r>
              <a:rPr lang="en-US" altLang="ko-KR" sz="1200" dirty="0"/>
              <a:t>.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9C07C37-56E9-4A9F-A892-31846203A945}"/>
              </a:ext>
            </a:extLst>
          </p:cNvPr>
          <p:cNvSpPr/>
          <p:nvPr/>
        </p:nvSpPr>
        <p:spPr>
          <a:xfrm>
            <a:off x="1254369" y="3198705"/>
            <a:ext cx="5310554" cy="4761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90B52BE-F742-45A1-A837-D5CA499936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54690" y="3285553"/>
            <a:ext cx="5063019" cy="45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58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1140898"/>
            <a:ext cx="7364558" cy="8220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1)</a:t>
            </a:r>
            <a:r>
              <a:rPr lang="ko-KR" altLang="en-US" sz="1400" b="1" dirty="0">
                <a:latin typeface="+mn-ea"/>
              </a:rPr>
              <a:t>기안함 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전체</a:t>
            </a:r>
            <a:r>
              <a:rPr lang="en-US" altLang="ko-KR" sz="1400" b="1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기안자가 상신한 결재문서들에 대하여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진행</a:t>
            </a:r>
            <a:r>
              <a:rPr lang="en-US" altLang="ko-KR" sz="1200" dirty="0">
                <a:latin typeface="+mn-ea"/>
              </a:rPr>
              <a:t> / </a:t>
            </a:r>
            <a:r>
              <a:rPr lang="ko-KR" altLang="en-US" sz="1200" dirty="0">
                <a:latin typeface="+mn-ea"/>
              </a:rPr>
              <a:t>완료</a:t>
            </a:r>
            <a:r>
              <a:rPr lang="en-US" altLang="ko-KR" sz="1200" dirty="0">
                <a:latin typeface="+mn-ea"/>
              </a:rPr>
              <a:t> / </a:t>
            </a:r>
            <a:r>
              <a:rPr lang="ko-KR" altLang="en-US" sz="1200" dirty="0">
                <a:latin typeface="+mn-ea"/>
              </a:rPr>
              <a:t>반려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등의 문서의 상태별로 조회할 수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2)</a:t>
            </a:r>
            <a:r>
              <a:rPr lang="ko-KR" altLang="en-US" sz="1400" b="1" dirty="0">
                <a:latin typeface="+mn-ea"/>
              </a:rPr>
              <a:t>진행함 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기안자가 상신한 결재문서들에 대하여 진행중인 결재문서 내역을 제공합니다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EAE5C6-9CFC-45A0-B45E-635EE823BE45}"/>
              </a:ext>
            </a:extLst>
          </p:cNvPr>
          <p:cNvSpPr/>
          <p:nvPr/>
        </p:nvSpPr>
        <p:spPr>
          <a:xfrm>
            <a:off x="366652" y="2122887"/>
            <a:ext cx="6980126" cy="2906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23AEF96-5014-4A06-867C-86FFB80C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95" y="2282814"/>
            <a:ext cx="6819240" cy="258645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2A61706-AE96-430B-985A-F822B11F36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6652" y="6402829"/>
            <a:ext cx="6809294" cy="197917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2906948-04BD-4DB2-9730-E8B6900E8B68}"/>
              </a:ext>
            </a:extLst>
          </p:cNvPr>
          <p:cNvSpPr/>
          <p:nvPr/>
        </p:nvSpPr>
        <p:spPr>
          <a:xfrm>
            <a:off x="366652" y="6402830"/>
            <a:ext cx="6980126" cy="20729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882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1140899"/>
            <a:ext cx="7364558" cy="88719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3)</a:t>
            </a:r>
            <a:r>
              <a:rPr lang="ko-KR" altLang="en-US" sz="1400" b="1" dirty="0">
                <a:latin typeface="+mn-ea"/>
              </a:rPr>
              <a:t>완료함 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기안자가 상신한 결재문서들에 대하여 결재가 완료된 문서 내역을 제공합니다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4)</a:t>
            </a:r>
            <a:r>
              <a:rPr lang="ko-KR" altLang="en-US" sz="1400" b="1" dirty="0">
                <a:latin typeface="+mn-ea"/>
              </a:rPr>
              <a:t>반려함 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기안자가 상신한 결재문서들에 대하여 결재문서가 반려된 문서 내역을 제공합니다</a:t>
            </a:r>
            <a:r>
              <a:rPr lang="en-US" altLang="ko-KR" sz="1200" dirty="0">
                <a:latin typeface="+mn-ea"/>
              </a:rPr>
              <a:t>. 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반려된 문서를 다시 수정해서 기안할 수 있습니다</a:t>
            </a:r>
            <a:r>
              <a:rPr lang="en-US" altLang="ko-KR" sz="1200" dirty="0">
                <a:latin typeface="+mn-ea"/>
              </a:rPr>
              <a:t>. (</a:t>
            </a:r>
            <a:r>
              <a:rPr lang="ko-KR" altLang="en-US" sz="1200" dirty="0">
                <a:latin typeface="+mn-ea"/>
              </a:rPr>
              <a:t>단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특정 데이터 연동 문서는 수정 불가할 수 있음</a:t>
            </a:r>
            <a:r>
              <a:rPr lang="en-US" altLang="ko-KR" sz="1200" dirty="0">
                <a:latin typeface="+mn-ea"/>
              </a:rPr>
              <a:t>)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EAE5C6-9CFC-45A0-B45E-635EE823BE45}"/>
              </a:ext>
            </a:extLst>
          </p:cNvPr>
          <p:cNvSpPr/>
          <p:nvPr/>
        </p:nvSpPr>
        <p:spPr>
          <a:xfrm>
            <a:off x="366652" y="2064272"/>
            <a:ext cx="6980126" cy="2284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23AEF96-5014-4A06-867C-86FFB80C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7095" y="2273145"/>
            <a:ext cx="6819240" cy="19727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2A61706-AE96-430B-985A-F822B11F36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041" y="5265699"/>
            <a:ext cx="6809294" cy="1809937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2906948-04BD-4DB2-9730-E8B6900E8B68}"/>
              </a:ext>
            </a:extLst>
          </p:cNvPr>
          <p:cNvSpPr/>
          <p:nvPr/>
        </p:nvSpPr>
        <p:spPr>
          <a:xfrm>
            <a:off x="366652" y="5265699"/>
            <a:ext cx="6980126" cy="18099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32621F3-A6C3-41EC-9D6E-F6B2F9ABA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98" y="7814556"/>
            <a:ext cx="6889737" cy="175620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82E7CFA-76BD-44C8-96D9-BE3A055D2AC7}"/>
              </a:ext>
            </a:extLst>
          </p:cNvPr>
          <p:cNvSpPr/>
          <p:nvPr/>
        </p:nvSpPr>
        <p:spPr>
          <a:xfrm>
            <a:off x="413544" y="7774435"/>
            <a:ext cx="6980126" cy="18099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0299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처리함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1140898"/>
            <a:ext cx="7364558" cy="8220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1)</a:t>
            </a:r>
            <a:r>
              <a:rPr lang="ko-KR" altLang="en-US" sz="1400" b="1" dirty="0">
                <a:latin typeface="+mn-ea"/>
              </a:rPr>
              <a:t>처리함 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결재</a:t>
            </a:r>
            <a:r>
              <a:rPr lang="en-US" altLang="ko-KR" sz="1400" b="1" dirty="0">
                <a:latin typeface="+mn-ea"/>
              </a:rPr>
              <a:t>)</a:t>
            </a:r>
            <a:r>
              <a:rPr lang="ko-KR" altLang="en-US" sz="1400" b="1" dirty="0">
                <a:latin typeface="+mn-ea"/>
              </a:rPr>
              <a:t> 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기안을 상신한 문서나 현재 결재라인에 자신이 포함되어 결재 승인처리를 한 문서내역을 제공합니다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+mn-ea"/>
              </a:rPr>
              <a:t>이 문서들에 대하여 자신이 결재 처리한 문서외 합의</a:t>
            </a:r>
            <a:r>
              <a:rPr lang="en-US" altLang="ko-KR" sz="1100" dirty="0">
                <a:latin typeface="+mn-ea"/>
              </a:rPr>
              <a:t>/</a:t>
            </a:r>
            <a:r>
              <a:rPr lang="ko-KR" altLang="en-US" sz="1100" dirty="0">
                <a:latin typeface="+mn-ea"/>
              </a:rPr>
              <a:t>보류</a:t>
            </a:r>
            <a:r>
              <a:rPr lang="en-US" altLang="ko-KR" sz="1100" dirty="0">
                <a:latin typeface="+mn-ea"/>
              </a:rPr>
              <a:t>/</a:t>
            </a:r>
            <a:r>
              <a:rPr lang="ko-KR" altLang="en-US" sz="1100" dirty="0">
                <a:latin typeface="+mn-ea"/>
              </a:rPr>
              <a:t>후결 처리한 문서를 구분해서 조회할 수 있습니다</a:t>
            </a:r>
            <a:r>
              <a:rPr lang="en-US" altLang="ko-KR" sz="1100" dirty="0">
                <a:latin typeface="+mn-ea"/>
              </a:rPr>
              <a:t>.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2)</a:t>
            </a:r>
            <a:r>
              <a:rPr lang="ko-KR" altLang="en-US" sz="1400" b="1" dirty="0">
                <a:latin typeface="+mn-ea"/>
              </a:rPr>
              <a:t>처리함 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합의</a:t>
            </a:r>
            <a:r>
              <a:rPr lang="en-US" altLang="ko-KR" sz="1400" b="1" dirty="0">
                <a:latin typeface="+mn-ea"/>
              </a:rPr>
              <a:t>)</a:t>
            </a:r>
            <a:r>
              <a:rPr lang="ko-KR" altLang="en-US" sz="1400" b="1" dirty="0">
                <a:latin typeface="+mn-ea"/>
              </a:rPr>
              <a:t> 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현재 결재라인에 자신이 포함되어 합의 승인처리를 한 문서내역을 제공합니다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EAE5C6-9CFC-45A0-B45E-635EE823BE45}"/>
              </a:ext>
            </a:extLst>
          </p:cNvPr>
          <p:cNvSpPr/>
          <p:nvPr/>
        </p:nvSpPr>
        <p:spPr>
          <a:xfrm>
            <a:off x="366652" y="2498023"/>
            <a:ext cx="6980126" cy="23679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23AEF96-5014-4A06-867C-86FFB80C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5622" y="2590918"/>
            <a:ext cx="6819240" cy="227504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2A61706-AE96-430B-985A-F822B11F36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5622" y="6144925"/>
            <a:ext cx="6819240" cy="197917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2906948-04BD-4DB2-9730-E8B6900E8B68}"/>
              </a:ext>
            </a:extLst>
          </p:cNvPr>
          <p:cNvSpPr/>
          <p:nvPr/>
        </p:nvSpPr>
        <p:spPr>
          <a:xfrm>
            <a:off x="366652" y="6098034"/>
            <a:ext cx="6980126" cy="20729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5412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1140898"/>
            <a:ext cx="7184732" cy="8220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3)</a:t>
            </a:r>
            <a:r>
              <a:rPr lang="ko-KR" altLang="en-US" sz="1400" b="1" dirty="0">
                <a:latin typeface="+mn-ea"/>
              </a:rPr>
              <a:t>처리함 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보류</a:t>
            </a:r>
            <a:r>
              <a:rPr lang="en-US" altLang="ko-KR" sz="1400" b="1" dirty="0">
                <a:latin typeface="+mn-ea"/>
              </a:rPr>
              <a:t>)</a:t>
            </a:r>
            <a:r>
              <a:rPr lang="ko-KR" altLang="en-US" sz="1400" b="1" dirty="0">
                <a:latin typeface="+mn-ea"/>
              </a:rPr>
              <a:t> 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현재 결재라인에 자신이 포함되어 보류 처리를 한 문서내역을 제공 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2)</a:t>
            </a:r>
            <a:r>
              <a:rPr lang="ko-KR" altLang="en-US" sz="1400" b="1" dirty="0">
                <a:latin typeface="+mn-ea"/>
              </a:rPr>
              <a:t>처리함 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후결</a:t>
            </a:r>
            <a:r>
              <a:rPr lang="en-US" altLang="ko-KR" sz="1400" b="1" dirty="0">
                <a:latin typeface="+mn-ea"/>
              </a:rPr>
              <a:t>)</a:t>
            </a:r>
            <a:r>
              <a:rPr lang="ko-KR" altLang="en-US" sz="1400" b="1" dirty="0">
                <a:latin typeface="+mn-ea"/>
              </a:rPr>
              <a:t> 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현재 결재라인에 자신이 포함되어 후결 처리를 한 문서내역을 제공합니다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후결 처리는 환경설정 </a:t>
            </a:r>
            <a:r>
              <a:rPr lang="en-US" altLang="ko-KR" sz="1200" dirty="0">
                <a:latin typeface="+mn-ea"/>
              </a:rPr>
              <a:t>-&gt; </a:t>
            </a:r>
            <a:r>
              <a:rPr lang="ko-KR" altLang="en-US" sz="1200" dirty="0">
                <a:latin typeface="+mn-ea"/>
              </a:rPr>
              <a:t>부재설정의 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후결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 옵션 사용시 적용되며 아래와 같이 결재 진행상태에 따라 처리 방법이 다르게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>
                <a:solidFill>
                  <a:srgbClr val="2175C8"/>
                </a:solidFill>
              </a:rPr>
              <a:t> 1)</a:t>
            </a:r>
            <a:r>
              <a:rPr lang="ko-KR" altLang="en-US" sz="1200" dirty="0">
                <a:solidFill>
                  <a:srgbClr val="2175C8"/>
                </a:solidFill>
              </a:rPr>
              <a:t>결재자가 </a:t>
            </a:r>
            <a:r>
              <a:rPr lang="ko-KR" altLang="en-US" sz="1200" dirty="0" err="1">
                <a:solidFill>
                  <a:srgbClr val="2175C8"/>
                </a:solidFill>
              </a:rPr>
              <a:t>후결자를</a:t>
            </a:r>
            <a:r>
              <a:rPr lang="ko-KR" altLang="en-US" sz="1200" dirty="0">
                <a:solidFill>
                  <a:srgbClr val="2175C8"/>
                </a:solidFill>
              </a:rPr>
              <a:t> 제외하고 모두 결재가 완료된 경우 </a:t>
            </a:r>
            <a:r>
              <a:rPr lang="ko-KR" altLang="en-US" sz="1200" dirty="0" err="1">
                <a:solidFill>
                  <a:srgbClr val="2175C8"/>
                </a:solidFill>
              </a:rPr>
              <a:t>후결자는</a:t>
            </a:r>
            <a:r>
              <a:rPr lang="ko-KR" altLang="en-US" sz="1200" dirty="0">
                <a:solidFill>
                  <a:srgbClr val="2175C8"/>
                </a:solidFill>
              </a:rPr>
              <a:t> 후결함에서 확인</a:t>
            </a:r>
            <a:r>
              <a:rPr lang="en-US" altLang="ko-KR" sz="1200" dirty="0">
                <a:solidFill>
                  <a:srgbClr val="2175C8"/>
                </a:solidFill>
              </a:rPr>
              <a:t>’ </a:t>
            </a:r>
            <a:r>
              <a:rPr lang="ko-KR" altLang="en-US" sz="1200" dirty="0">
                <a:solidFill>
                  <a:srgbClr val="2175C8"/>
                </a:solidFill>
              </a:rPr>
              <a:t>만</a:t>
            </a:r>
            <a:r>
              <a:rPr lang="en-US" altLang="ko-KR" sz="1200" dirty="0">
                <a:solidFill>
                  <a:srgbClr val="2175C8"/>
                </a:solidFill>
              </a:rPr>
              <a:t> </a:t>
            </a:r>
            <a:r>
              <a:rPr lang="ko-KR" altLang="en-US" sz="1200" dirty="0">
                <a:solidFill>
                  <a:srgbClr val="2175C8"/>
                </a:solidFill>
              </a:rPr>
              <a:t>가능</a:t>
            </a:r>
            <a:endParaRPr lang="en-US" altLang="ko-KR" sz="1200" dirty="0">
              <a:solidFill>
                <a:srgbClr val="2175C8"/>
              </a:solidFill>
            </a:endParaRP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>
                <a:solidFill>
                  <a:srgbClr val="2175C8"/>
                </a:solidFill>
              </a:rPr>
              <a:t> 2)</a:t>
            </a:r>
            <a:r>
              <a:rPr lang="ko-KR" altLang="en-US" sz="1200" dirty="0">
                <a:solidFill>
                  <a:srgbClr val="2175C8"/>
                </a:solidFill>
              </a:rPr>
              <a:t>결재가 진행중인 문서에 대하여 </a:t>
            </a:r>
            <a:r>
              <a:rPr lang="ko-KR" altLang="en-US" sz="1200" dirty="0" err="1">
                <a:solidFill>
                  <a:srgbClr val="2175C8"/>
                </a:solidFill>
              </a:rPr>
              <a:t>후결자는</a:t>
            </a:r>
            <a:r>
              <a:rPr lang="ko-KR" altLang="en-US" sz="1200" dirty="0">
                <a:solidFill>
                  <a:srgbClr val="2175C8"/>
                </a:solidFill>
              </a:rPr>
              <a:t> </a:t>
            </a:r>
            <a:r>
              <a:rPr lang="en-US" altLang="ko-KR" sz="1200" dirty="0">
                <a:solidFill>
                  <a:srgbClr val="2175C8"/>
                </a:solidFill>
              </a:rPr>
              <a:t>‘</a:t>
            </a:r>
            <a:r>
              <a:rPr lang="ko-KR" altLang="en-US" sz="1200" dirty="0">
                <a:solidFill>
                  <a:srgbClr val="2175C8"/>
                </a:solidFill>
              </a:rPr>
              <a:t>요청</a:t>
            </a:r>
            <a:r>
              <a:rPr lang="en-US" altLang="ko-KR" sz="1200" dirty="0">
                <a:solidFill>
                  <a:srgbClr val="2175C8"/>
                </a:solidFill>
              </a:rPr>
              <a:t>(</a:t>
            </a:r>
            <a:r>
              <a:rPr lang="ko-KR" altLang="en-US" sz="1200" dirty="0">
                <a:solidFill>
                  <a:srgbClr val="2175C8"/>
                </a:solidFill>
              </a:rPr>
              <a:t>결재하기</a:t>
            </a:r>
            <a:r>
              <a:rPr lang="en-US" altLang="ko-KR" sz="1200" dirty="0">
                <a:solidFill>
                  <a:srgbClr val="2175C8"/>
                </a:solidFill>
              </a:rPr>
              <a:t>)’ </a:t>
            </a:r>
            <a:r>
              <a:rPr lang="ko-KR" altLang="en-US" sz="1200" dirty="0">
                <a:solidFill>
                  <a:srgbClr val="2175C8"/>
                </a:solidFill>
              </a:rPr>
              <a:t>과 </a:t>
            </a:r>
            <a:r>
              <a:rPr lang="ko-KR" altLang="en-US" sz="1200" dirty="0" err="1">
                <a:solidFill>
                  <a:srgbClr val="2175C8"/>
                </a:solidFill>
              </a:rPr>
              <a:t>후결함</a:t>
            </a:r>
            <a:r>
              <a:rPr lang="ko-KR" altLang="en-US" sz="1200" dirty="0">
                <a:solidFill>
                  <a:srgbClr val="2175C8"/>
                </a:solidFill>
              </a:rPr>
              <a:t> 에서 </a:t>
            </a:r>
            <a:r>
              <a:rPr lang="en-US" altLang="ko-KR" sz="1200" dirty="0">
                <a:solidFill>
                  <a:srgbClr val="2175C8"/>
                </a:solidFill>
              </a:rPr>
              <a:t> ‘</a:t>
            </a:r>
            <a:r>
              <a:rPr lang="ko-KR" altLang="en-US" sz="1200" dirty="0">
                <a:solidFill>
                  <a:srgbClr val="2175C8"/>
                </a:solidFill>
              </a:rPr>
              <a:t>승인</a:t>
            </a:r>
            <a:r>
              <a:rPr lang="en-US" altLang="ko-KR" sz="1200" dirty="0">
                <a:solidFill>
                  <a:srgbClr val="2175C8"/>
                </a:solidFill>
              </a:rPr>
              <a:t>/</a:t>
            </a:r>
            <a:r>
              <a:rPr lang="ko-KR" altLang="en-US" sz="1200" dirty="0">
                <a:solidFill>
                  <a:srgbClr val="2175C8"/>
                </a:solidFill>
              </a:rPr>
              <a:t>반려</a:t>
            </a:r>
            <a:r>
              <a:rPr lang="en-US" altLang="ko-KR" sz="1200" dirty="0">
                <a:solidFill>
                  <a:srgbClr val="2175C8"/>
                </a:solidFill>
              </a:rPr>
              <a:t>’ 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>
                <a:solidFill>
                  <a:srgbClr val="2175C8"/>
                </a:solidFill>
              </a:rPr>
              <a:t>   </a:t>
            </a:r>
            <a:r>
              <a:rPr lang="ko-KR" altLang="en-US" sz="1200" dirty="0">
                <a:solidFill>
                  <a:srgbClr val="2175C8"/>
                </a:solidFill>
              </a:rPr>
              <a:t>등의 결재처리 가능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ko-KR" altLang="en-US" sz="1200" dirty="0"/>
              <a:t> </a:t>
            </a:r>
            <a:r>
              <a:rPr lang="en-US" altLang="ko-KR" sz="1200" dirty="0"/>
              <a:t>(</a:t>
            </a:r>
            <a:r>
              <a:rPr lang="ko-KR" altLang="en-US" sz="1200" dirty="0"/>
              <a:t>단</a:t>
            </a:r>
            <a:r>
              <a:rPr lang="en-US" altLang="ko-KR" sz="1200" dirty="0"/>
              <a:t>, </a:t>
            </a:r>
            <a:r>
              <a:rPr lang="ko-KR" altLang="en-US" sz="1200" dirty="0"/>
              <a:t>결재가 진행중인 결재문서 대상으로 </a:t>
            </a:r>
            <a:r>
              <a:rPr lang="en-US" altLang="ko-KR" sz="1200" dirty="0"/>
              <a:t>‘</a:t>
            </a:r>
            <a:r>
              <a:rPr lang="ko-KR" altLang="en-US" sz="1200" dirty="0"/>
              <a:t>요청</a:t>
            </a:r>
            <a:r>
              <a:rPr lang="en-US" altLang="ko-KR" sz="1200" dirty="0"/>
              <a:t>(</a:t>
            </a:r>
            <a:r>
              <a:rPr lang="ko-KR" altLang="en-US" sz="1200" dirty="0"/>
              <a:t>결재하기</a:t>
            </a:r>
            <a:r>
              <a:rPr lang="en-US" altLang="ko-KR" sz="1200" dirty="0"/>
              <a:t>)’ </a:t>
            </a:r>
            <a:r>
              <a:rPr lang="ko-KR" altLang="en-US" sz="1200" dirty="0"/>
              <a:t>에서 </a:t>
            </a:r>
            <a:r>
              <a:rPr lang="en-US" altLang="ko-KR" sz="1200" dirty="0"/>
              <a:t>‘</a:t>
            </a:r>
            <a:r>
              <a:rPr lang="ko-KR" altLang="en-US" sz="1200" dirty="0"/>
              <a:t>승인</a:t>
            </a:r>
            <a:r>
              <a:rPr lang="en-US" altLang="ko-KR" sz="1200" dirty="0"/>
              <a:t>’</a:t>
            </a:r>
            <a:r>
              <a:rPr lang="ko-KR" altLang="en-US" sz="1200" dirty="0"/>
              <a:t> 처리한 문서의</a:t>
            </a:r>
            <a:r>
              <a:rPr lang="en-US" altLang="ko-KR" sz="1200" dirty="0"/>
              <a:t> </a:t>
            </a:r>
            <a:r>
              <a:rPr lang="ko-KR" altLang="en-US" sz="1200" dirty="0"/>
              <a:t>조회는  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     </a:t>
            </a:r>
            <a:r>
              <a:rPr lang="ko-KR" altLang="en-US" sz="1200" dirty="0" err="1"/>
              <a:t>후결자가</a:t>
            </a:r>
            <a:r>
              <a:rPr lang="ko-KR" altLang="en-US" sz="1200" dirty="0"/>
              <a:t> 결재를 승인처리한 문서로서 </a:t>
            </a:r>
            <a:r>
              <a:rPr lang="en-US" altLang="ko-KR" sz="1200" dirty="0"/>
              <a:t>‘</a:t>
            </a:r>
            <a:r>
              <a:rPr lang="ko-KR" altLang="en-US" sz="1200" dirty="0"/>
              <a:t>결재 </a:t>
            </a:r>
            <a:r>
              <a:rPr lang="en-US" altLang="ko-KR" sz="1200" dirty="0"/>
              <a:t>-&gt; </a:t>
            </a:r>
            <a:r>
              <a:rPr lang="ko-KR" altLang="en-US" sz="1200" dirty="0"/>
              <a:t>처리함 </a:t>
            </a:r>
            <a:r>
              <a:rPr lang="en-US" altLang="ko-KR" sz="1200" dirty="0"/>
              <a:t>-&gt; </a:t>
            </a:r>
            <a:r>
              <a:rPr lang="ko-KR" altLang="en-US" sz="1200" dirty="0"/>
              <a:t>결재함</a:t>
            </a:r>
            <a:r>
              <a:rPr lang="en-US" altLang="ko-KR" sz="1200" dirty="0"/>
              <a:t>’ </a:t>
            </a:r>
            <a:r>
              <a:rPr lang="ko-KR" altLang="en-US" sz="1200" dirty="0"/>
              <a:t>에서</a:t>
            </a:r>
            <a:r>
              <a:rPr lang="en-US" altLang="ko-KR" sz="1200" dirty="0"/>
              <a:t> </a:t>
            </a:r>
            <a:r>
              <a:rPr lang="ko-KR" altLang="en-US" sz="1200" dirty="0"/>
              <a:t>확인</a:t>
            </a:r>
            <a:r>
              <a:rPr lang="en-US" altLang="ko-KR" sz="1200" dirty="0"/>
              <a:t>)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EAE5C6-9CFC-45A0-B45E-635EE823BE45}"/>
              </a:ext>
            </a:extLst>
          </p:cNvPr>
          <p:cNvSpPr/>
          <p:nvPr/>
        </p:nvSpPr>
        <p:spPr>
          <a:xfrm>
            <a:off x="583858" y="1962959"/>
            <a:ext cx="6597784" cy="22703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23AEF96-5014-4A06-867C-86FFB80C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8419" y="2011737"/>
            <a:ext cx="6348662" cy="217282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2A61706-AE96-430B-985A-F822B11F36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8419" y="5312593"/>
            <a:ext cx="6413965" cy="1868535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2906948-04BD-4DB2-9730-E8B6900E8B68}"/>
              </a:ext>
            </a:extLst>
          </p:cNvPr>
          <p:cNvSpPr/>
          <p:nvPr/>
        </p:nvSpPr>
        <p:spPr>
          <a:xfrm>
            <a:off x="583859" y="5312593"/>
            <a:ext cx="6597784" cy="18685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4183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개인함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1140898"/>
            <a:ext cx="7364558" cy="1169556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1)</a:t>
            </a:r>
            <a:r>
              <a:rPr lang="ko-KR" altLang="en-US" sz="1400" b="1" dirty="0">
                <a:latin typeface="+mn-ea"/>
              </a:rPr>
              <a:t>참조함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기안자가 결재문서를 상신시에 결재자가 아니라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참조자</a:t>
            </a:r>
            <a:r>
              <a:rPr lang="en-US" altLang="ko-KR" sz="1200" dirty="0">
                <a:latin typeface="+mn-ea"/>
              </a:rPr>
              <a:t>’ </a:t>
            </a:r>
            <a:r>
              <a:rPr lang="ko-KR" altLang="en-US" sz="1200" dirty="0">
                <a:latin typeface="+mn-ea"/>
              </a:rPr>
              <a:t>로 지정된 참조조자들이 조회하는 문서함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입니다</a:t>
            </a:r>
            <a:r>
              <a:rPr lang="en-US" altLang="ko-KR" sz="1200" dirty="0">
                <a:latin typeface="+mn-ea"/>
              </a:rPr>
              <a:t>.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2)</a:t>
            </a:r>
            <a:r>
              <a:rPr lang="ko-KR" altLang="en-US" sz="1400" b="1" dirty="0">
                <a:latin typeface="+mn-ea"/>
              </a:rPr>
              <a:t>회람함 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최종 승인이 완료된 문서에 대하여 회람 처리가 된 결재 문서를 조회할 수 있으며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승인이 된 문서를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조회하고 관련 업무를 처리할 수 있습니다</a:t>
            </a:r>
            <a:r>
              <a:rPr lang="en-US" altLang="ko-KR" sz="1200" dirty="0">
                <a:latin typeface="+mn-ea"/>
              </a:rPr>
              <a:t>.</a:t>
            </a:r>
            <a:endParaRPr lang="en-US" altLang="ko-KR" sz="12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EAE5C6-9CFC-45A0-B45E-635EE823BE45}"/>
              </a:ext>
            </a:extLst>
          </p:cNvPr>
          <p:cNvSpPr/>
          <p:nvPr/>
        </p:nvSpPr>
        <p:spPr>
          <a:xfrm>
            <a:off x="366652" y="2310455"/>
            <a:ext cx="6980126" cy="2390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23AEF96-5014-4A06-867C-86FFB80C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7095" y="2340783"/>
            <a:ext cx="6819240" cy="223121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2A61706-AE96-430B-985A-F822B11F36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7095" y="6456559"/>
            <a:ext cx="6819240" cy="197917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2906948-04BD-4DB2-9730-E8B6900E8B68}"/>
              </a:ext>
            </a:extLst>
          </p:cNvPr>
          <p:cNvSpPr/>
          <p:nvPr/>
        </p:nvSpPr>
        <p:spPr>
          <a:xfrm>
            <a:off x="366652" y="6456560"/>
            <a:ext cx="6980126" cy="20729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5585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개인함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1140898"/>
            <a:ext cx="7364558" cy="1169556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3)</a:t>
            </a:r>
            <a:r>
              <a:rPr lang="ko-KR" altLang="en-US" sz="1400" b="1" dirty="0">
                <a:latin typeface="+mn-ea"/>
              </a:rPr>
              <a:t>담당함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결재가 시행되는 양식별로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문서담당</a:t>
            </a:r>
            <a:r>
              <a:rPr lang="en-US" altLang="ko-KR" sz="1200" dirty="0">
                <a:latin typeface="+mn-ea"/>
              </a:rPr>
              <a:t>’ </a:t>
            </a:r>
            <a:r>
              <a:rPr lang="ko-KR" altLang="en-US" sz="1200" dirty="0">
                <a:latin typeface="+mn-ea"/>
              </a:rPr>
              <a:t>으로 지정된 사용자는 이 담당함에서 해당 양식으로 결재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상신된 문서를 조회 할 수 있습니다</a:t>
            </a:r>
            <a:r>
              <a:rPr lang="en-US" altLang="ko-KR" sz="1200" dirty="0">
                <a:latin typeface="+mn-ea"/>
              </a:rPr>
              <a:t>. (</a:t>
            </a:r>
            <a:r>
              <a:rPr lang="ko-KR" altLang="en-US" sz="1200" dirty="0">
                <a:latin typeface="+mn-ea"/>
              </a:rPr>
              <a:t>단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승인 완료된 문서만 조회 가능합니다</a:t>
            </a:r>
            <a:r>
              <a:rPr lang="en-US" altLang="ko-KR" sz="1200" dirty="0">
                <a:latin typeface="+mn-ea"/>
              </a:rPr>
              <a:t>.)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4)</a:t>
            </a:r>
            <a:r>
              <a:rPr lang="ko-KR" altLang="en-US" sz="1400" b="1" dirty="0">
                <a:latin typeface="+mn-ea"/>
              </a:rPr>
              <a:t>예결함 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현재 결재를 해야하는 결재권자가 아니라 결재라인에 포함되어 있지만 향후 결재를 해야 하는 사용자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들이 해당 결재무서를 미리 조회할 수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(</a:t>
            </a:r>
            <a:r>
              <a:rPr lang="ko-KR" altLang="en-US" sz="1200" dirty="0">
                <a:latin typeface="+mn-ea"/>
              </a:rPr>
              <a:t>단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양식관리에서 관리자가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선결재 사용</a:t>
            </a:r>
            <a:r>
              <a:rPr lang="en-US" altLang="ko-KR" sz="1200" dirty="0">
                <a:latin typeface="+mn-ea"/>
              </a:rPr>
              <a:t>’ </a:t>
            </a:r>
            <a:r>
              <a:rPr lang="ko-KR" altLang="en-US" sz="1200" dirty="0">
                <a:latin typeface="+mn-ea"/>
              </a:rPr>
              <a:t>으로 지정된 양식의 경우 예결함에서 현재 결재권자가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결재처리 전이라도 미리 결재처리를 할 수 있습니다</a:t>
            </a:r>
            <a:r>
              <a:rPr lang="en-US" altLang="ko-KR" sz="1200" dirty="0">
                <a:latin typeface="+mn-ea"/>
              </a:rPr>
              <a:t>.)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EAE5C6-9CFC-45A0-B45E-635EE823BE45}"/>
              </a:ext>
            </a:extLst>
          </p:cNvPr>
          <p:cNvSpPr/>
          <p:nvPr/>
        </p:nvSpPr>
        <p:spPr>
          <a:xfrm>
            <a:off x="366652" y="2310455"/>
            <a:ext cx="6980126" cy="2390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23AEF96-5014-4A06-867C-86FFB80C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7095" y="2394981"/>
            <a:ext cx="6819240" cy="212282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2A61706-AE96-430B-985A-F822B11F36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7095" y="6789688"/>
            <a:ext cx="6819240" cy="197917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2906948-04BD-4DB2-9730-E8B6900E8B68}"/>
              </a:ext>
            </a:extLst>
          </p:cNvPr>
          <p:cNvSpPr/>
          <p:nvPr/>
        </p:nvSpPr>
        <p:spPr>
          <a:xfrm>
            <a:off x="366652" y="6789689"/>
            <a:ext cx="6980126" cy="20729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9559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개인함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1140898"/>
            <a:ext cx="7364558" cy="140843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5)</a:t>
            </a:r>
            <a:r>
              <a:rPr lang="ko-KR" altLang="en-US" sz="1400" b="1" dirty="0">
                <a:latin typeface="+mn-ea"/>
              </a:rPr>
              <a:t>폐기함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기안자가 작성 후 완료된 결재문서 대상으로 삭제가 가능하며 삭제된 결재문서는 폐기함으로 저장되며 삭제한 결재 문서 리스트를 확인할 수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삭제된 결재문서는 폐기함에서 문서 조회 후 왼쪽 상단       버튼을 통해 복원 가능합니다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6)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공문함 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양식관리에서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대외문서사용</a:t>
            </a:r>
            <a:r>
              <a:rPr lang="en-US" altLang="ko-KR" sz="1200" dirty="0">
                <a:latin typeface="+mn-ea"/>
              </a:rPr>
              <a:t>’ </a:t>
            </a:r>
            <a:r>
              <a:rPr lang="ko-KR" altLang="en-US" sz="1200" dirty="0">
                <a:latin typeface="+mn-ea"/>
              </a:rPr>
              <a:t>옵션이 체크된 양식으로 승인 완료된 문서에 대하여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문서발송신청</a:t>
            </a:r>
            <a:r>
              <a:rPr lang="en-US" altLang="ko-KR" sz="1200" dirty="0">
                <a:latin typeface="+mn-ea"/>
              </a:rPr>
              <a:t>’ </a:t>
            </a:r>
            <a:r>
              <a:rPr lang="ko-KR" altLang="en-US" sz="1200" dirty="0">
                <a:latin typeface="+mn-ea"/>
              </a:rPr>
              <a:t> 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되어 변환된 공문서 리스트를 확인할 수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EAE5C6-9CFC-45A0-B45E-635EE823BE45}"/>
              </a:ext>
            </a:extLst>
          </p:cNvPr>
          <p:cNvSpPr/>
          <p:nvPr/>
        </p:nvSpPr>
        <p:spPr>
          <a:xfrm>
            <a:off x="366652" y="2415962"/>
            <a:ext cx="6980126" cy="2390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23AEF96-5014-4A06-867C-86FFB80C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7095" y="2500487"/>
            <a:ext cx="6727428" cy="229871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2A61706-AE96-430B-985A-F822B11F36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6183" y="6434999"/>
            <a:ext cx="6501064" cy="223910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2906948-04BD-4DB2-9730-E8B6900E8B68}"/>
              </a:ext>
            </a:extLst>
          </p:cNvPr>
          <p:cNvSpPr/>
          <p:nvPr/>
        </p:nvSpPr>
        <p:spPr>
          <a:xfrm>
            <a:off x="366652" y="6434998"/>
            <a:ext cx="6980126" cy="2285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AB284DC-F074-44E0-95F6-53E363BCB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134" y="1998174"/>
            <a:ext cx="19050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3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5C5A21C-D265-4D2E-8886-61537E16A9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7362" y="1347700"/>
            <a:ext cx="7194891" cy="3646334"/>
          </a:xfrm>
          <a:prstGeom prst="rect">
            <a:avLst/>
          </a:prstGeom>
        </p:spPr>
      </p:pic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기안작성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965053"/>
            <a:ext cx="7364558" cy="701349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EAE5C6-9CFC-45A0-B45E-635EE823BE45}"/>
              </a:ext>
            </a:extLst>
          </p:cNvPr>
          <p:cNvSpPr/>
          <p:nvPr/>
        </p:nvSpPr>
        <p:spPr>
          <a:xfrm>
            <a:off x="203303" y="1349881"/>
            <a:ext cx="7364557" cy="36441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부제목 2">
            <a:extLst>
              <a:ext uri="{FF2B5EF4-FFF2-40B4-BE49-F238E27FC236}">
                <a16:creationId xmlns:a16="http://schemas.microsoft.com/office/drawing/2014/main" id="{C89486AE-145E-40AE-A463-87F42C7946F4}"/>
              </a:ext>
            </a:extLst>
          </p:cNvPr>
          <p:cNvSpPr txBox="1">
            <a:spLocks/>
          </p:cNvSpPr>
          <p:nvPr/>
        </p:nvSpPr>
        <p:spPr>
          <a:xfrm>
            <a:off x="203303" y="5084838"/>
            <a:ext cx="7364558" cy="2524276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400" b="1" dirty="0">
                <a:latin typeface="+mn-ea"/>
              </a:rPr>
              <a:t>기안작성하기</a:t>
            </a:r>
            <a:endParaRPr lang="en-US" altLang="ko-KR" sz="1500" b="1" dirty="0">
              <a:latin typeface="+mn-ea"/>
            </a:endParaRPr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기안작성을 누르게 되면 다음과 같은 </a:t>
            </a:r>
            <a:r>
              <a:rPr lang="en-US" altLang="ko-KR" sz="1200" dirty="0"/>
              <a:t>[</a:t>
            </a:r>
            <a:r>
              <a:rPr lang="ko-KR" altLang="en-US" sz="1200" dirty="0"/>
              <a:t>양식 선택</a:t>
            </a:r>
            <a:r>
              <a:rPr lang="en-US" altLang="ko-KR" sz="1200" dirty="0"/>
              <a:t>] </a:t>
            </a:r>
            <a:r>
              <a:rPr lang="ko-KR" altLang="en-US" sz="1200" dirty="0"/>
              <a:t>에서 원하는 양식을 선택하면 작성화면 본문에 해당되는 양식이 제공됩니다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  <a:endParaRPr lang="en-US" altLang="ko-KR" sz="1200" dirty="0"/>
          </a:p>
          <a:p>
            <a:pPr lvl="1">
              <a:lnSpc>
                <a:spcPct val="100000"/>
              </a:lnSpc>
              <a:buSzPct val="110000"/>
              <a:buFont typeface="Wingdings" panose="05000000000000000000" pitchFamily="2" charset="2"/>
              <a:buChar char="ü"/>
            </a:pPr>
            <a:r>
              <a:rPr lang="ko-KR" altLang="en-US" sz="1200" dirty="0"/>
              <a:t>아래 양식에 대한 추가</a:t>
            </a:r>
            <a:r>
              <a:rPr lang="en-US" altLang="ko-KR" sz="1200" dirty="0"/>
              <a:t>, </a:t>
            </a:r>
            <a:r>
              <a:rPr lang="ko-KR" altLang="en-US" sz="1200" dirty="0"/>
              <a:t>삭제 및 수정은 관리자만 가능하니 필요한 경우 관리자와 협의하시기 바랍니다</a:t>
            </a:r>
            <a:r>
              <a:rPr lang="en-US" altLang="ko-KR" sz="1200" dirty="0"/>
              <a:t>.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839EBB3-0770-4EE2-97D6-5BE603F52D50}"/>
              </a:ext>
            </a:extLst>
          </p:cNvPr>
          <p:cNvSpPr/>
          <p:nvPr/>
        </p:nvSpPr>
        <p:spPr>
          <a:xfrm>
            <a:off x="1012652" y="6435972"/>
            <a:ext cx="5744309" cy="2907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56D98068-995C-4CA6-853D-8D4D2F1DED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3171" y="6464294"/>
            <a:ext cx="5643269" cy="279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6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개인함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1140897"/>
            <a:ext cx="7364558" cy="1560375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7)</a:t>
            </a:r>
            <a:r>
              <a:rPr lang="ko-KR" altLang="en-US" sz="1400" b="1" dirty="0">
                <a:latin typeface="+mn-ea"/>
              </a:rPr>
              <a:t>공문함 </a:t>
            </a:r>
            <a:r>
              <a:rPr lang="en-US" altLang="ko-KR" sz="1400" b="1" dirty="0">
                <a:latin typeface="+mn-ea"/>
              </a:rPr>
              <a:t>– </a:t>
            </a:r>
            <a:r>
              <a:rPr lang="ko-KR" altLang="en-US" sz="1400" b="1" dirty="0">
                <a:latin typeface="+mn-ea"/>
              </a:rPr>
              <a:t>문서발송신청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공문발송은 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대외문서사용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으로 지정된 양식으로 최종결재가 완료된 후 </a:t>
            </a:r>
            <a:r>
              <a:rPr lang="en-US" altLang="ko-KR" sz="1200" dirty="0">
                <a:latin typeface="+mn-ea"/>
              </a:rPr>
              <a:t>            </a:t>
            </a:r>
            <a:r>
              <a:rPr lang="ko-KR" altLang="en-US" sz="1200" dirty="0">
                <a:latin typeface="+mn-ea"/>
              </a:rPr>
              <a:t>문서발송신청 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버튼을 통해 진행합니다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공문발송 신청 화면에서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발송방법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 헤더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푸터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지정과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발송목적</a:t>
            </a:r>
            <a:r>
              <a:rPr lang="en-US" altLang="ko-KR" sz="1200" dirty="0">
                <a:latin typeface="+mn-ea"/>
              </a:rPr>
              <a:t>’ </a:t>
            </a:r>
            <a:r>
              <a:rPr lang="ko-KR" altLang="en-US" sz="1200" dirty="0">
                <a:latin typeface="+mn-ea"/>
              </a:rPr>
              <a:t>을 작성하고 신청 버튼선택시 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</a:t>
            </a:r>
            <a:r>
              <a:rPr lang="ko-KR" altLang="en-US" sz="1200" dirty="0">
                <a:latin typeface="+mn-ea"/>
              </a:rPr>
              <a:t> 공문으로 변환되어 공문함에 저장이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문서발송신청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은  기안자 이외 문서를 조회할 수 있는 모든 대상자는 공문함에서  변환된 공문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 </a:t>
            </a:r>
            <a:r>
              <a:rPr lang="ko-KR" altLang="en-US" sz="1200" dirty="0">
                <a:latin typeface="+mn-ea"/>
              </a:rPr>
              <a:t>조회 및 승인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반려가 가능하며 승인 시 지정된 발신명의에 미리 셋팅된 직인이 날인됩니다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공문의 문서번호는 대외공문 양식으로 작성된 기안문서가 승인 완료 후 채번 되기에 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문서발송신청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 후 반려여부와 관계없이 문서번호가 자동으로 채번 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88A19A6-AA24-46D8-900F-D6005A96C6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5058" y="2818159"/>
            <a:ext cx="6017452" cy="349962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F8ABDD3-CF3F-44F7-A526-762F96007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352" y="1412094"/>
            <a:ext cx="390525" cy="40957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A353C6B6-5204-4A94-ACC0-143DF101C82E}"/>
              </a:ext>
            </a:extLst>
          </p:cNvPr>
          <p:cNvSpPr/>
          <p:nvPr/>
        </p:nvSpPr>
        <p:spPr>
          <a:xfrm>
            <a:off x="738554" y="2818159"/>
            <a:ext cx="6330461" cy="34996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42F1770-0E0A-4753-849C-50D3E4464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052" y="7867814"/>
            <a:ext cx="4198693" cy="1650768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EE11934D-78D7-434D-BDAC-9D1BF6AD11DA}"/>
              </a:ext>
            </a:extLst>
          </p:cNvPr>
          <p:cNvSpPr/>
          <p:nvPr/>
        </p:nvSpPr>
        <p:spPr>
          <a:xfrm>
            <a:off x="1676399" y="7713783"/>
            <a:ext cx="4330000" cy="1910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7694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개인함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1140897"/>
            <a:ext cx="7364558" cy="135791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8)</a:t>
            </a:r>
            <a:r>
              <a:rPr lang="ko-KR" altLang="en-US" sz="1400" b="1" dirty="0">
                <a:latin typeface="+mn-ea"/>
              </a:rPr>
              <a:t>공문함 </a:t>
            </a:r>
            <a:r>
              <a:rPr lang="en-US" altLang="ko-KR" sz="1400" b="1" dirty="0">
                <a:latin typeface="+mn-ea"/>
              </a:rPr>
              <a:t>– </a:t>
            </a:r>
            <a:r>
              <a:rPr lang="ko-KR" altLang="en-US" sz="1400" b="1" dirty="0">
                <a:latin typeface="+mn-ea"/>
              </a:rPr>
              <a:t>공문서 조회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사용자가 직접 문서발송 신청을 통해 변환된 공문은 개인함의 </a:t>
            </a:r>
            <a:r>
              <a:rPr lang="ko-KR" altLang="en-US" sz="1200" dirty="0" err="1">
                <a:latin typeface="+mn-ea"/>
              </a:rPr>
              <a:t>공문함</a:t>
            </a:r>
            <a:r>
              <a:rPr lang="ko-KR" altLang="en-US" sz="1200" dirty="0">
                <a:latin typeface="+mn-ea"/>
              </a:rPr>
              <a:t> 에서 공문을 조회합니다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수신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참조 등의 정보는 기안시에 입력된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대외문서작성</a:t>
            </a:r>
            <a:r>
              <a:rPr lang="en-US" altLang="ko-KR" sz="1200" dirty="0">
                <a:latin typeface="+mn-ea"/>
              </a:rPr>
              <a:t>’ </a:t>
            </a:r>
            <a:r>
              <a:rPr lang="ko-KR" altLang="en-US" sz="1200" dirty="0">
                <a:latin typeface="+mn-ea"/>
              </a:rPr>
              <a:t>팝업에 입력된 정보가 제공되며 기타 공문서의 상단의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공문 슬로건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 문구는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관리자가 관리메뉴에서 지정한 문구가 표시되며 원하는 문구로 설정이 가능 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353C6B6-5204-4A94-ACC0-143DF101C82E}"/>
              </a:ext>
            </a:extLst>
          </p:cNvPr>
          <p:cNvSpPr/>
          <p:nvPr/>
        </p:nvSpPr>
        <p:spPr>
          <a:xfrm>
            <a:off x="1148186" y="3868616"/>
            <a:ext cx="5381486" cy="56748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DC5A562-44BD-4607-9909-181CD3CD1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253" y="4115072"/>
            <a:ext cx="4794657" cy="539317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16766FB-946A-4B95-8690-EB7D0913A5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70631" y="2332736"/>
            <a:ext cx="3242810" cy="138024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2234CDB-C8B6-4C10-8565-1FF145AAE8AF}"/>
              </a:ext>
            </a:extLst>
          </p:cNvPr>
          <p:cNvSpPr/>
          <p:nvPr/>
        </p:nvSpPr>
        <p:spPr>
          <a:xfrm>
            <a:off x="2170631" y="2332736"/>
            <a:ext cx="3242810" cy="14514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4678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1140898"/>
            <a:ext cx="7364558" cy="1521246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1)</a:t>
            </a:r>
            <a:r>
              <a:rPr lang="ko-KR" altLang="en-US" sz="1400" b="1" dirty="0">
                <a:latin typeface="+mn-ea"/>
              </a:rPr>
              <a:t>기안함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진행함</a:t>
            </a:r>
            <a:r>
              <a:rPr lang="en-US" altLang="ko-KR" sz="1400" b="1" dirty="0">
                <a:latin typeface="+mn-ea"/>
              </a:rPr>
              <a:t>)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자신이 소속된 부서의 문서들을 제공합니다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단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자신이 소속된 부서 레벨이하 단의 모든 문서들을 제공하지만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대외비 및 보안등급이 설정된 문서들은 권한제어에 따라서 적용됩니다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2)</a:t>
            </a:r>
            <a:r>
              <a:rPr lang="ko-KR" altLang="en-US" sz="1400" b="1" dirty="0">
                <a:latin typeface="+mn-ea"/>
              </a:rPr>
              <a:t>발신함 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소속부서에서 결재 완료된 문서를 타 부서로 부서발신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업무 협조용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을 한 문서들의 내역을 제공합니다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발신한 문서에 대해서 수신부서들의 접수 여부 및 결재 진행상황을 확인할 수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수신부에서 접수가 되지 않은 문서는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송신취소</a:t>
            </a:r>
            <a:r>
              <a:rPr lang="en-US" altLang="ko-KR" sz="1200" dirty="0">
                <a:latin typeface="+mn-ea"/>
              </a:rPr>
              <a:t>’ </a:t>
            </a:r>
            <a:r>
              <a:rPr lang="ko-KR" altLang="en-US" sz="1200" dirty="0">
                <a:latin typeface="+mn-ea"/>
              </a:rPr>
              <a:t>를 통해 발송을 취소할 수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수신부서에서 접수하여 결재가 상신된 경우에는 상태가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접수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진행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승인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반려’ 로 제공됩니다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EAE5C6-9CFC-45A0-B45E-635EE823BE45}"/>
              </a:ext>
            </a:extLst>
          </p:cNvPr>
          <p:cNvSpPr/>
          <p:nvPr/>
        </p:nvSpPr>
        <p:spPr>
          <a:xfrm>
            <a:off x="366652" y="2591807"/>
            <a:ext cx="6980126" cy="2390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23AEF96-5014-4A06-867C-86FFB80C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1323" y="2622135"/>
            <a:ext cx="6424246" cy="223121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2A61706-AE96-430B-985A-F822B11F36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1322" y="7164824"/>
            <a:ext cx="6424247" cy="2282349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2906948-04BD-4DB2-9730-E8B6900E8B68}"/>
              </a:ext>
            </a:extLst>
          </p:cNvPr>
          <p:cNvSpPr/>
          <p:nvPr/>
        </p:nvSpPr>
        <p:spPr>
          <a:xfrm>
            <a:off x="366652" y="7164825"/>
            <a:ext cx="6980126" cy="2390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9531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1140898"/>
            <a:ext cx="7364558" cy="1521246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3)</a:t>
            </a:r>
            <a:r>
              <a:rPr lang="ko-KR" altLang="en-US" sz="1400" b="1" dirty="0">
                <a:latin typeface="+mn-ea"/>
              </a:rPr>
              <a:t>수신함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수신부서로 지정되어 조회자 자신의 부서로 수신된</a:t>
            </a:r>
            <a:r>
              <a:rPr lang="en-US" altLang="ko-KR" sz="1200" dirty="0">
                <a:latin typeface="+mn-ea"/>
              </a:rPr>
              <a:t>(</a:t>
            </a:r>
            <a:r>
              <a:rPr lang="ko-KR" altLang="en-US" sz="1200" dirty="0">
                <a:latin typeface="+mn-ea"/>
              </a:rPr>
              <a:t>발송 부서에서 결재 완료된</a:t>
            </a:r>
            <a:r>
              <a:rPr lang="en-US" altLang="ko-KR" sz="1200" dirty="0">
                <a:latin typeface="+mn-ea"/>
              </a:rPr>
              <a:t>)</a:t>
            </a:r>
            <a:r>
              <a:rPr lang="ko-KR" altLang="en-US" sz="1200" dirty="0">
                <a:latin typeface="+mn-ea"/>
              </a:rPr>
              <a:t>결재 문서를 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제공합니다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수신 문서에 대한 발신 부서 정보를 확인할 수 있으며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수신 문서를 조회하면 발송 문서의 내용과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결재선 정보를 확인할 수 있습니다</a:t>
            </a:r>
            <a:r>
              <a:rPr lang="en-US" altLang="ko-KR" sz="1200" dirty="0">
                <a:latin typeface="+mn-ea"/>
              </a:rPr>
              <a:t>.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+mn-ea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3-1)</a:t>
            </a:r>
            <a:r>
              <a:rPr lang="ko-KR" altLang="en-US" sz="1400" b="1" dirty="0">
                <a:latin typeface="+mn-ea"/>
              </a:rPr>
              <a:t>수신함 </a:t>
            </a:r>
            <a:r>
              <a:rPr lang="en-US" altLang="ko-KR" sz="1400" b="1" dirty="0">
                <a:latin typeface="+mn-ea"/>
              </a:rPr>
              <a:t>- </a:t>
            </a:r>
            <a:r>
              <a:rPr lang="ko-KR" altLang="en-US" sz="1400" b="1" dirty="0">
                <a:latin typeface="+mn-ea"/>
              </a:rPr>
              <a:t>접수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문서의 상단 왼쪽에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접수</a:t>
            </a:r>
            <a:r>
              <a:rPr lang="en-US" altLang="ko-KR" sz="1200" dirty="0">
                <a:latin typeface="+mn-ea"/>
              </a:rPr>
              <a:t>’ </a:t>
            </a:r>
            <a:r>
              <a:rPr lang="ko-KR" altLang="en-US" sz="1200" dirty="0">
                <a:latin typeface="+mn-ea"/>
              </a:rPr>
              <a:t>를 통해 문서를 접수하거나 거부 할 수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접수는 각 부서의 문서접수 담당자로 지정된 사용자에게 한하여 제공되기에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문서접수 담당자 여부는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관리자에게 문의하여 주시기 바랍니다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EAE5C6-9CFC-45A0-B45E-635EE823BE45}"/>
              </a:ext>
            </a:extLst>
          </p:cNvPr>
          <p:cNvSpPr/>
          <p:nvPr/>
        </p:nvSpPr>
        <p:spPr>
          <a:xfrm>
            <a:off x="366652" y="2861436"/>
            <a:ext cx="6980126" cy="2390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23AEF96-5014-4A06-867C-86FFB80C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3698" y="3009528"/>
            <a:ext cx="6813080" cy="209431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2A61706-AE96-430B-985A-F822B11F36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7263" y="7389271"/>
            <a:ext cx="6424247" cy="2025377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2906948-04BD-4DB2-9730-E8B6900E8B68}"/>
              </a:ext>
            </a:extLst>
          </p:cNvPr>
          <p:cNvSpPr/>
          <p:nvPr/>
        </p:nvSpPr>
        <p:spPr>
          <a:xfrm>
            <a:off x="366652" y="7209693"/>
            <a:ext cx="6925470" cy="22049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2817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1140898"/>
            <a:ext cx="7364558" cy="88904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3-1)</a:t>
            </a:r>
            <a:r>
              <a:rPr lang="ko-KR" altLang="en-US" sz="1400" b="1" dirty="0">
                <a:latin typeface="+mn-ea"/>
              </a:rPr>
              <a:t>수신함 </a:t>
            </a:r>
            <a:r>
              <a:rPr lang="en-US" altLang="ko-KR" sz="1400" b="1" dirty="0">
                <a:latin typeface="+mn-ea"/>
              </a:rPr>
              <a:t>- </a:t>
            </a:r>
            <a:r>
              <a:rPr lang="ko-KR" altLang="en-US" sz="1400" b="1" dirty="0">
                <a:latin typeface="+mn-ea"/>
              </a:rPr>
              <a:t>접수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수신된 문서 접수 이후 문서조회 화면 오른쪽 상단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수정기안</a:t>
            </a:r>
            <a:r>
              <a:rPr lang="en-US" altLang="ko-KR" sz="1200" dirty="0">
                <a:latin typeface="+mn-ea"/>
              </a:rPr>
              <a:t>’ </a:t>
            </a:r>
            <a:r>
              <a:rPr lang="ko-KR" altLang="en-US" sz="1200" dirty="0">
                <a:latin typeface="+mn-ea"/>
              </a:rPr>
              <a:t>을 통해 수신부서 기안을 진행 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+mn-ea"/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+mn-ea"/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+mn-ea"/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+mn-ea"/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+mn-ea"/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+mn-ea"/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수정기안 작성 화면에서 수신부서의 결재라인을 지정합니다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발신부서의 내용을 그대로 복사되기 때문에 이대로 상신해도 되지만 수신부서에서 내용을 새롭게 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입력하더라도 발신부서의 문서는 수정기안 이 후 조회 조회 화면에 왼쪽 상단에 제공된                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ko-KR" altLang="en-US" sz="1200" dirty="0">
                <a:latin typeface="+mn-ea"/>
              </a:rPr>
              <a:t>    버튼을 통해 발신부서의 기안 완료된 문서 조회가 가능합니다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ko-KR" altLang="en-US" sz="1200" dirty="0">
                <a:latin typeface="+mn-ea"/>
              </a:rPr>
              <a:t> </a:t>
            </a:r>
            <a:endParaRPr lang="en-US" altLang="ko-KR" sz="1200" b="1" dirty="0">
              <a:latin typeface="+mn-ea"/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+mn-ea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EAE5C6-9CFC-45A0-B45E-635EE823BE45}"/>
              </a:ext>
            </a:extLst>
          </p:cNvPr>
          <p:cNvSpPr/>
          <p:nvPr/>
        </p:nvSpPr>
        <p:spPr>
          <a:xfrm>
            <a:off x="588565" y="2075996"/>
            <a:ext cx="6595270" cy="15212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23AEF96-5014-4A06-867C-86FFB80C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9082" y="2133704"/>
            <a:ext cx="6293000" cy="141748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2906948-04BD-4DB2-9730-E8B6900E8B68}"/>
              </a:ext>
            </a:extLst>
          </p:cNvPr>
          <p:cNvSpPr/>
          <p:nvPr/>
        </p:nvSpPr>
        <p:spPr>
          <a:xfrm>
            <a:off x="739081" y="5029201"/>
            <a:ext cx="6293001" cy="45747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07479F3-AA7E-4253-B81E-862952A413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0474" y="5117842"/>
            <a:ext cx="5710213" cy="448614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2FA2EC4-0757-4516-8AA9-F71E79E50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061" y="4379206"/>
            <a:ext cx="1066801" cy="28003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781E693-0585-4283-801B-743B6E490AC1}"/>
              </a:ext>
            </a:extLst>
          </p:cNvPr>
          <p:cNvSpPr/>
          <p:nvPr/>
        </p:nvSpPr>
        <p:spPr>
          <a:xfrm>
            <a:off x="6501061" y="4379205"/>
            <a:ext cx="1114576" cy="2800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5537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1140898"/>
            <a:ext cx="7364558" cy="1521246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3-2)</a:t>
            </a:r>
            <a:r>
              <a:rPr lang="ko-KR" altLang="en-US" sz="1400" b="1" dirty="0">
                <a:latin typeface="+mn-ea"/>
              </a:rPr>
              <a:t>수신함 </a:t>
            </a:r>
            <a:r>
              <a:rPr lang="en-US" altLang="ko-KR" sz="1400" b="1" dirty="0">
                <a:latin typeface="+mn-ea"/>
              </a:rPr>
              <a:t>- </a:t>
            </a:r>
            <a:r>
              <a:rPr lang="ko-KR" altLang="en-US" sz="1400" b="1" dirty="0">
                <a:latin typeface="+mn-ea"/>
              </a:rPr>
              <a:t>거부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수신된 문서에 대하여 수신부서의 문서 담당자가 접수를 거부할 수 있습니다</a:t>
            </a:r>
            <a:r>
              <a:rPr lang="en-US" altLang="ko-KR" sz="1200" dirty="0">
                <a:latin typeface="+mn-ea"/>
              </a:rPr>
              <a:t>.</a:t>
            </a:r>
            <a:r>
              <a:rPr lang="ko-KR" altLang="en-US" sz="1200" dirty="0">
                <a:latin typeface="+mn-ea"/>
              </a:rPr>
              <a:t> </a:t>
            </a: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접수 거부시 수신함 목록 리스트에서 사라지게 되며 발신부서의 발신함에서는 거부한 수신부서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대상으로 상황에 따라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재전송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 이 가능 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4)</a:t>
            </a:r>
            <a:r>
              <a:rPr lang="ko-KR" altLang="en-US" sz="1400" b="1" dirty="0">
                <a:latin typeface="+mn-ea"/>
              </a:rPr>
              <a:t>공문함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자신이 소속된 부서원이 양식관리에서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대외문서사용</a:t>
            </a:r>
            <a:r>
              <a:rPr lang="en-US" altLang="ko-KR" sz="1200" dirty="0">
                <a:latin typeface="+mn-ea"/>
              </a:rPr>
              <a:t>’ </a:t>
            </a:r>
            <a:r>
              <a:rPr lang="ko-KR" altLang="en-US" sz="1200" dirty="0">
                <a:latin typeface="+mn-ea"/>
              </a:rPr>
              <a:t>옵션이 체크된 양식으로 승인 완료된 문서에 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  <a:r>
              <a:rPr lang="ko-KR" altLang="en-US" sz="1200" dirty="0">
                <a:latin typeface="+mn-ea"/>
              </a:rPr>
              <a:t>대하여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문서발송신청</a:t>
            </a:r>
            <a:r>
              <a:rPr lang="en-US" altLang="ko-KR" sz="1200" dirty="0">
                <a:latin typeface="+mn-ea"/>
              </a:rPr>
              <a:t>’ </a:t>
            </a:r>
            <a:r>
              <a:rPr lang="ko-KR" altLang="en-US" sz="1200" dirty="0">
                <a:latin typeface="+mn-ea"/>
              </a:rPr>
              <a:t>되어 변환된 공문서 리스트를 확인할 수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개인함 </a:t>
            </a:r>
            <a:r>
              <a:rPr lang="en-US" altLang="ko-KR" sz="1200" dirty="0">
                <a:latin typeface="+mn-ea"/>
              </a:rPr>
              <a:t>-&gt; </a:t>
            </a:r>
            <a:r>
              <a:rPr lang="ko-KR" altLang="en-US" sz="1200" dirty="0">
                <a:latin typeface="+mn-ea"/>
              </a:rPr>
              <a:t>공문함과 마찬가지로 기안자 이외 문서를 조회할 수 있는 부서원들은 변환된 공문</a:t>
            </a: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 </a:t>
            </a:r>
            <a:r>
              <a:rPr lang="ko-KR" altLang="en-US" sz="1200" dirty="0">
                <a:latin typeface="+mn-ea"/>
              </a:rPr>
              <a:t>조회 및 승인이 가능하며 공문승인을 통해 공문에 대한 직인이 날인됩니다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+mn-ea"/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+mn-ea"/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+mn-ea"/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+mn-ea"/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+mn-ea"/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+mn-ea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ko-KR" altLang="en-US" sz="1200" dirty="0">
                <a:latin typeface="+mn-ea"/>
              </a:rPr>
              <a:t> </a:t>
            </a:r>
            <a:endParaRPr lang="en-US" altLang="ko-KR" sz="1200" b="1" dirty="0">
              <a:latin typeface="+mn-ea"/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b="1" dirty="0">
              <a:latin typeface="+mn-ea"/>
              <a:ea typeface="나눔고딕" panose="020D0604000000000000" pitchFamily="50" charset="-127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endParaRPr lang="en-US" altLang="ko-KR" sz="1400" b="1" dirty="0">
              <a:latin typeface="+mn-ea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EAE5C6-9CFC-45A0-B45E-635EE823BE45}"/>
              </a:ext>
            </a:extLst>
          </p:cNvPr>
          <p:cNvSpPr/>
          <p:nvPr/>
        </p:nvSpPr>
        <p:spPr>
          <a:xfrm>
            <a:off x="375666" y="2568361"/>
            <a:ext cx="6999204" cy="23605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23AEF96-5014-4A06-867C-86FFB80C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6832" y="2610899"/>
            <a:ext cx="6833200" cy="187986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027949D-BF76-49E9-9C64-3E4609EAE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13" y="6627663"/>
            <a:ext cx="6928038" cy="2901293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75D7354E-84D8-44CA-91E8-B44D17B82DA4}"/>
              </a:ext>
            </a:extLst>
          </p:cNvPr>
          <p:cNvSpPr/>
          <p:nvPr/>
        </p:nvSpPr>
        <p:spPr>
          <a:xfrm>
            <a:off x="385980" y="6621119"/>
            <a:ext cx="6987007" cy="29918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4927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1140897"/>
            <a:ext cx="7364558" cy="135791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400" b="1" dirty="0">
                <a:latin typeface="+mn-ea"/>
              </a:rPr>
              <a:t>4-1)</a:t>
            </a:r>
            <a:r>
              <a:rPr lang="ko-KR" altLang="en-US" sz="1400" b="1" dirty="0">
                <a:latin typeface="+mn-ea"/>
              </a:rPr>
              <a:t>공문함 </a:t>
            </a:r>
            <a:r>
              <a:rPr lang="en-US" altLang="ko-KR" sz="1400" b="1" dirty="0">
                <a:latin typeface="+mn-ea"/>
              </a:rPr>
              <a:t>– </a:t>
            </a:r>
            <a:r>
              <a:rPr lang="ko-KR" altLang="en-US" sz="1400" b="1" dirty="0">
                <a:latin typeface="+mn-ea"/>
              </a:rPr>
              <a:t>공문서 조회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소속된 부서원들이 문서발송 신청을 통해 변환된 공문은 부서함의 </a:t>
            </a:r>
            <a:r>
              <a:rPr lang="ko-KR" altLang="en-US" sz="1200" dirty="0" err="1">
                <a:latin typeface="+mn-ea"/>
              </a:rPr>
              <a:t>공문함</a:t>
            </a:r>
            <a:r>
              <a:rPr lang="ko-KR" altLang="en-US" sz="1200" dirty="0">
                <a:latin typeface="+mn-ea"/>
              </a:rPr>
              <a:t> 에서 공문을 조회합니다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+mn-ea"/>
              </a:rPr>
              <a:t>수신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참조 등의 정보는 기안시에 입력된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대외문서작성</a:t>
            </a:r>
            <a:r>
              <a:rPr lang="en-US" altLang="ko-KR" sz="1200" dirty="0">
                <a:latin typeface="+mn-ea"/>
              </a:rPr>
              <a:t>’ </a:t>
            </a:r>
            <a:r>
              <a:rPr lang="ko-KR" altLang="en-US" sz="1200" dirty="0">
                <a:latin typeface="+mn-ea"/>
              </a:rPr>
              <a:t>팝업에 입력된 정보가 제공되며 기타 공문서의 상단의 </a:t>
            </a:r>
            <a:r>
              <a:rPr lang="en-US" altLang="ko-KR" sz="1200" dirty="0">
                <a:latin typeface="+mn-ea"/>
              </a:rPr>
              <a:t>‘</a:t>
            </a:r>
            <a:r>
              <a:rPr lang="ko-KR" altLang="en-US" sz="1200" dirty="0">
                <a:latin typeface="+mn-ea"/>
              </a:rPr>
              <a:t>공문 슬로건</a:t>
            </a:r>
            <a:r>
              <a:rPr lang="en-US" altLang="ko-KR" sz="1200" dirty="0">
                <a:latin typeface="+mn-ea"/>
              </a:rPr>
              <a:t>’</a:t>
            </a:r>
            <a:r>
              <a:rPr lang="ko-KR" altLang="en-US" sz="1200" dirty="0">
                <a:latin typeface="+mn-ea"/>
              </a:rPr>
              <a:t> 문구는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관리자가 관리메뉴에서 지정한 문구가 표시되며 원하는 문구로 설정이 가능 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>
              <a:lnSpc>
                <a:spcPct val="100000"/>
              </a:lnSpc>
              <a:buSzPct val="110000"/>
              <a:buFont typeface="Wingdings" panose="05000000000000000000" pitchFamily="2" charset="2"/>
              <a:buChar char="§"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endParaRPr lang="en-US" altLang="ko-KR" sz="1200" dirty="0">
              <a:latin typeface="+mn-ea"/>
            </a:endParaRPr>
          </a:p>
          <a:p>
            <a:pPr marL="0" indent="0">
              <a:lnSpc>
                <a:spcPct val="100000"/>
              </a:lnSpc>
              <a:buSzPct val="110000"/>
              <a:buNone/>
            </a:pPr>
            <a:r>
              <a:rPr lang="en-US" altLang="ko-KR" sz="1200" dirty="0">
                <a:latin typeface="+mn-ea"/>
              </a:rPr>
              <a:t>    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353C6B6-5204-4A94-ACC0-143DF101C82E}"/>
              </a:ext>
            </a:extLst>
          </p:cNvPr>
          <p:cNvSpPr/>
          <p:nvPr/>
        </p:nvSpPr>
        <p:spPr>
          <a:xfrm>
            <a:off x="1148186" y="3271716"/>
            <a:ext cx="5381486" cy="56748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DC5A562-44BD-4607-9909-181CD3CD1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253" y="3518172"/>
            <a:ext cx="4794657" cy="539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8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5C5A21C-D265-4D2E-8886-61537E16A9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7112" y="1559170"/>
            <a:ext cx="6266672" cy="4261274"/>
          </a:xfrm>
          <a:prstGeom prst="rect">
            <a:avLst/>
          </a:prstGeom>
        </p:spPr>
      </p:pic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기안작성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3" y="1140898"/>
            <a:ext cx="7364558" cy="701349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기안작성 페이지에서 원하는 양식을 선택하면 아래와 같은 기안작성 창이 제공됩니다</a:t>
            </a:r>
            <a:r>
              <a:rPr lang="en-US" altLang="ko-KR" sz="1200" dirty="0"/>
              <a:t>.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CEAE5C6-9CFC-45A0-B45E-635EE823BE45}"/>
              </a:ext>
            </a:extLst>
          </p:cNvPr>
          <p:cNvSpPr/>
          <p:nvPr/>
        </p:nvSpPr>
        <p:spPr>
          <a:xfrm>
            <a:off x="480647" y="1488830"/>
            <a:ext cx="6834554" cy="4431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부제목 2">
            <a:extLst>
              <a:ext uri="{FF2B5EF4-FFF2-40B4-BE49-F238E27FC236}">
                <a16:creationId xmlns:a16="http://schemas.microsoft.com/office/drawing/2014/main" id="{C89486AE-145E-40AE-A463-87F42C7946F4}"/>
              </a:ext>
            </a:extLst>
          </p:cNvPr>
          <p:cNvSpPr txBox="1">
            <a:spLocks/>
          </p:cNvSpPr>
          <p:nvPr/>
        </p:nvSpPr>
        <p:spPr>
          <a:xfrm>
            <a:off x="425621" y="5839211"/>
            <a:ext cx="6503137" cy="71499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endParaRPr lang="en-US" altLang="ko-KR" sz="1200" dirty="0"/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DDB03634-B381-4325-9DC3-5A9FA8EEF97A}"/>
              </a:ext>
            </a:extLst>
          </p:cNvPr>
          <p:cNvSpPr txBox="1">
            <a:spLocks/>
          </p:cNvSpPr>
          <p:nvPr/>
        </p:nvSpPr>
        <p:spPr>
          <a:xfrm>
            <a:off x="203304" y="5895078"/>
            <a:ext cx="6947773" cy="701349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기안작성을 누르게 되면 다음과 같은 </a:t>
            </a:r>
            <a:r>
              <a:rPr lang="en-US" altLang="ko-KR" sz="1200" dirty="0"/>
              <a:t>[</a:t>
            </a:r>
            <a:r>
              <a:rPr lang="ko-KR" altLang="en-US" sz="1200" dirty="0"/>
              <a:t>양식 선택</a:t>
            </a:r>
            <a:r>
              <a:rPr lang="en-US" altLang="ko-KR" sz="1200" dirty="0"/>
              <a:t>]</a:t>
            </a:r>
            <a:r>
              <a:rPr lang="ko-KR" altLang="en-US" sz="1200" dirty="0"/>
              <a:t>에서 원하는 양식을 선택하면 작성화면 본문에 해당되는 양식이 제공됩니다</a:t>
            </a:r>
            <a:r>
              <a:rPr lang="en-US" altLang="ko-KR" sz="1200" dirty="0"/>
              <a:t>.</a:t>
            </a: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AA20487F-30BD-4514-9754-B6293FA408C1}"/>
              </a:ext>
            </a:extLst>
          </p:cNvPr>
          <p:cNvSpPr txBox="1">
            <a:spLocks/>
          </p:cNvSpPr>
          <p:nvPr/>
        </p:nvSpPr>
        <p:spPr>
          <a:xfrm>
            <a:off x="203304" y="6536088"/>
            <a:ext cx="7364559" cy="314769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+mn-ea"/>
              </a:rPr>
              <a:t>1)</a:t>
            </a:r>
            <a:r>
              <a:rPr lang="ko-KR" altLang="en-US" sz="1400" b="1" dirty="0">
                <a:latin typeface="+mn-ea"/>
              </a:rPr>
              <a:t>제목 </a:t>
            </a:r>
            <a:r>
              <a:rPr lang="en-US" altLang="ko-KR" sz="1400" b="1" dirty="0">
                <a:latin typeface="+mn-ea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상신할 문서의 제목을 입력 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ko-KR" altLang="en-US" sz="1400" b="1" dirty="0">
                <a:latin typeface="+mn-ea"/>
              </a:rPr>
              <a:t> </a:t>
            </a:r>
            <a:r>
              <a:rPr lang="en-US" altLang="ko-KR" sz="1400" b="1" dirty="0">
                <a:latin typeface="+mn-ea"/>
              </a:rPr>
              <a:t>2)</a:t>
            </a:r>
            <a:r>
              <a:rPr lang="ko-KR" altLang="en-US" sz="1400" b="1" dirty="0">
                <a:latin typeface="+mn-ea"/>
              </a:rPr>
              <a:t>결재자 지정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결재를 받고자 하는 순서 그대로 결재자</a:t>
            </a:r>
            <a:r>
              <a:rPr lang="en-US" altLang="ko-KR" sz="1200" dirty="0"/>
              <a:t>(</a:t>
            </a:r>
            <a:r>
              <a:rPr lang="ko-KR" altLang="en-US" sz="1200" dirty="0"/>
              <a:t>합의자</a:t>
            </a:r>
            <a:r>
              <a:rPr lang="en-US" altLang="ko-KR" sz="1200" dirty="0"/>
              <a:t>)</a:t>
            </a:r>
            <a:r>
              <a:rPr lang="ko-KR" altLang="en-US" sz="1200" dirty="0"/>
              <a:t>를 지정하며</a:t>
            </a:r>
            <a:r>
              <a:rPr lang="en-US" altLang="ko-KR" sz="1200" dirty="0"/>
              <a:t>, </a:t>
            </a:r>
            <a:r>
              <a:rPr lang="ko-KR" altLang="en-US" sz="1200" dirty="0"/>
              <a:t>기안자는 포함시키지 않습니다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ü"/>
            </a:pPr>
            <a:r>
              <a:rPr lang="en-US" altLang="ko-KR" sz="1200" dirty="0"/>
              <a:t>                   </a:t>
            </a:r>
            <a:r>
              <a:rPr lang="ko-KR" altLang="en-US" sz="1200" dirty="0"/>
              <a:t>‘</a:t>
            </a:r>
            <a:r>
              <a:rPr lang="en-US" altLang="ko-KR" sz="1200" dirty="0"/>
              <a:t> </a:t>
            </a:r>
            <a:r>
              <a:rPr lang="ko-KR" altLang="en-US" sz="1200" dirty="0"/>
              <a:t>에 체크를 하면</a:t>
            </a:r>
            <a:r>
              <a:rPr lang="en-US" altLang="ko-KR" sz="1200" dirty="0"/>
              <a:t>, </a:t>
            </a:r>
            <a:r>
              <a:rPr lang="ko-KR" altLang="en-US" sz="1200" dirty="0"/>
              <a:t>기안자의 결재 서명이 결재칸의 첫 칸에 표시가 됩니다</a:t>
            </a:r>
            <a:r>
              <a:rPr lang="en-US" altLang="ko-KR" sz="1200" dirty="0"/>
              <a:t>.</a:t>
            </a:r>
            <a:r>
              <a:rPr lang="ko-KR" altLang="en-US" sz="1200" dirty="0"/>
              <a:t> </a:t>
            </a:r>
            <a:endParaRPr lang="en-US" altLang="ko-KR" sz="1200" dirty="0"/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결재선을 지정하는 방법은 모두 </a:t>
            </a:r>
            <a:r>
              <a:rPr lang="en-US" altLang="ko-KR" sz="1200" dirty="0"/>
              <a:t>3</a:t>
            </a:r>
            <a:r>
              <a:rPr lang="ko-KR" altLang="en-US" sz="1200" dirty="0"/>
              <a:t>가지 입니다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(1) </a:t>
            </a:r>
            <a:r>
              <a:rPr lang="ko-KR" altLang="en-US" sz="1200" dirty="0"/>
              <a:t>직접이름을 입력하여 지정하는 방식</a:t>
            </a: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- </a:t>
            </a:r>
            <a:r>
              <a:rPr lang="ko-KR" altLang="en-US" sz="1200" dirty="0"/>
              <a:t>직접 결재자 이름을 직접 입력하고 </a:t>
            </a:r>
            <a:r>
              <a:rPr lang="en-US" altLang="ko-KR" sz="1200" dirty="0"/>
              <a:t>enter </a:t>
            </a:r>
            <a:r>
              <a:rPr lang="ko-KR" altLang="en-US" sz="1200" dirty="0"/>
              <a:t>키를 누릅니다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(</a:t>
            </a:r>
            <a:r>
              <a:rPr lang="ko-KR" altLang="en-US" sz="1200" dirty="0"/>
              <a:t>이렇게 지정한 사용자의 결재 유형은 </a:t>
            </a:r>
            <a:r>
              <a:rPr lang="en-US" altLang="ko-KR" sz="1200" dirty="0"/>
              <a:t>(</a:t>
            </a:r>
            <a:r>
              <a:rPr lang="ko-KR" altLang="en-US" sz="1200" dirty="0"/>
              <a:t>자동</a:t>
            </a:r>
            <a:r>
              <a:rPr lang="en-US" altLang="ko-KR" sz="1200" dirty="0"/>
              <a:t>) </a:t>
            </a:r>
            <a:r>
              <a:rPr lang="ko-KR" altLang="en-US" sz="1200" dirty="0"/>
              <a:t>결재자가 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- </a:t>
            </a:r>
            <a:r>
              <a:rPr lang="ko-KR" altLang="en-US" sz="1200" dirty="0"/>
              <a:t>이름 앞뒤에 괄호를 넣어 입력하면 합의자가 됩니다</a:t>
            </a:r>
            <a:r>
              <a:rPr lang="en-US" altLang="ko-KR" sz="1200" dirty="0"/>
              <a:t>. </a:t>
            </a:r>
            <a:r>
              <a:rPr lang="ko-KR" altLang="en-US" sz="1200" dirty="0"/>
              <a:t>예를 들면</a:t>
            </a:r>
            <a:r>
              <a:rPr lang="en-US" altLang="ko-KR" sz="1200" dirty="0"/>
              <a:t>, (</a:t>
            </a:r>
            <a:r>
              <a:rPr lang="ko-KR" altLang="en-US" sz="1200" dirty="0"/>
              <a:t>홍길동</a:t>
            </a:r>
            <a:r>
              <a:rPr lang="en-US" altLang="ko-KR" sz="1200" dirty="0"/>
              <a:t>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D312A38-3B6F-4FFC-BAD8-9D35EB9749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4263" y="7768346"/>
            <a:ext cx="1047749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8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기안작성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AA20487F-30BD-4514-9754-B6293FA408C1}"/>
              </a:ext>
            </a:extLst>
          </p:cNvPr>
          <p:cNvSpPr txBox="1">
            <a:spLocks/>
          </p:cNvSpPr>
          <p:nvPr/>
        </p:nvSpPr>
        <p:spPr>
          <a:xfrm>
            <a:off x="203304" y="1213807"/>
            <a:ext cx="7364559" cy="152939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(2) </a:t>
            </a:r>
            <a:r>
              <a:rPr lang="ko-KR" altLang="en-US" sz="1200" dirty="0"/>
              <a:t>조직도 창을 통하여 결재선을 지정하는 방식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- </a:t>
            </a:r>
            <a:r>
              <a:rPr lang="ko-KR" altLang="en-US" sz="1200" dirty="0"/>
              <a:t>다음과 같이 조직도 창을 통하여 결재선을 지정할 수 있습니다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-</a:t>
            </a:r>
            <a:r>
              <a:rPr lang="ko-KR" altLang="en-US" sz="1200" dirty="0"/>
              <a:t> 기본은 본인이 소속된 부서가 표시되며 </a:t>
            </a:r>
            <a:r>
              <a:rPr lang="en-US" altLang="ko-KR" sz="1200" dirty="0"/>
              <a:t>+ </a:t>
            </a:r>
            <a:r>
              <a:rPr lang="ko-KR" altLang="en-US" sz="1200" dirty="0"/>
              <a:t>를 클릭하여 부서를 하나씩 펼쳐서 결재선에 </a:t>
            </a: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  </a:t>
            </a:r>
            <a:r>
              <a:rPr lang="ko-KR" altLang="en-US" sz="1200" dirty="0"/>
              <a:t>포함될 사용자를 선택할 수 있도록 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CB4D39B-50D7-4487-AC7F-A234B909EB38}"/>
              </a:ext>
            </a:extLst>
          </p:cNvPr>
          <p:cNvSpPr/>
          <p:nvPr/>
        </p:nvSpPr>
        <p:spPr>
          <a:xfrm>
            <a:off x="1101970" y="2528599"/>
            <a:ext cx="5703588" cy="3645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324BFA-E348-4DCC-A834-463E47795677}"/>
              </a:ext>
            </a:extLst>
          </p:cNvPr>
          <p:cNvSpPr/>
          <p:nvPr/>
        </p:nvSpPr>
        <p:spPr>
          <a:xfrm>
            <a:off x="3428516" y="3991682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ECD17B2-CBA0-4D54-AC3F-D47968B53838}"/>
              </a:ext>
            </a:extLst>
          </p:cNvPr>
          <p:cNvSpPr/>
          <p:nvPr/>
        </p:nvSpPr>
        <p:spPr>
          <a:xfrm>
            <a:off x="3111097" y="4271244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5FF4ABD-F61A-45AB-B4FC-C77377F7D26C}"/>
              </a:ext>
            </a:extLst>
          </p:cNvPr>
          <p:cNvSpPr/>
          <p:nvPr/>
        </p:nvSpPr>
        <p:spPr>
          <a:xfrm>
            <a:off x="3076152" y="4527529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13A0896-68D7-4D73-A1AF-CE8538E1142B}"/>
              </a:ext>
            </a:extLst>
          </p:cNvPr>
          <p:cNvSpPr/>
          <p:nvPr/>
        </p:nvSpPr>
        <p:spPr>
          <a:xfrm>
            <a:off x="3111097" y="4552641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3491D7B-35EC-42AD-B140-8327421A2A40}"/>
              </a:ext>
            </a:extLst>
          </p:cNvPr>
          <p:cNvSpPr/>
          <p:nvPr/>
        </p:nvSpPr>
        <p:spPr>
          <a:xfrm>
            <a:off x="3089819" y="4541223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38AEA0F-5523-485E-B475-7B0C7C0650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73899" y="2586820"/>
            <a:ext cx="5203167" cy="3587607"/>
          </a:xfrm>
          <a:prstGeom prst="rect">
            <a:avLst/>
          </a:prstGeom>
        </p:spPr>
      </p:pic>
      <p:sp>
        <p:nvSpPr>
          <p:cNvPr id="18" name="부제목 2">
            <a:extLst>
              <a:ext uri="{FF2B5EF4-FFF2-40B4-BE49-F238E27FC236}">
                <a16:creationId xmlns:a16="http://schemas.microsoft.com/office/drawing/2014/main" id="{E362AF97-B50C-4C87-9A54-504FB03E4DAF}"/>
              </a:ext>
            </a:extLst>
          </p:cNvPr>
          <p:cNvSpPr txBox="1">
            <a:spLocks/>
          </p:cNvSpPr>
          <p:nvPr/>
        </p:nvSpPr>
        <p:spPr>
          <a:xfrm>
            <a:off x="185090" y="6296157"/>
            <a:ext cx="7364559" cy="109355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- </a:t>
            </a:r>
            <a:r>
              <a:rPr lang="ko-KR" altLang="en-US" sz="1200" dirty="0"/>
              <a:t>결재선에 포함될 사람을 선택하고</a:t>
            </a:r>
            <a:r>
              <a:rPr lang="en-US" altLang="ko-KR" sz="1200" dirty="0"/>
              <a:t> [</a:t>
            </a:r>
            <a:r>
              <a:rPr lang="ko-KR" altLang="en-US" sz="1200" dirty="0"/>
              <a:t>결재</a:t>
            </a:r>
            <a:r>
              <a:rPr lang="en-US" altLang="ko-KR" sz="1200" dirty="0"/>
              <a:t>],[</a:t>
            </a:r>
            <a:r>
              <a:rPr lang="ko-KR" altLang="en-US" sz="1200" dirty="0"/>
              <a:t>합의</a:t>
            </a:r>
            <a:r>
              <a:rPr lang="en-US" altLang="ko-KR" sz="1200" dirty="0"/>
              <a:t>],[</a:t>
            </a:r>
            <a:r>
              <a:rPr lang="ko-KR" altLang="en-US" sz="1200" dirty="0"/>
              <a:t>전결</a:t>
            </a:r>
            <a:r>
              <a:rPr lang="en-US" altLang="ko-KR" sz="1200" dirty="0"/>
              <a:t>],[</a:t>
            </a:r>
            <a:r>
              <a:rPr lang="ko-KR" altLang="en-US" sz="1200" dirty="0"/>
              <a:t>후결</a:t>
            </a:r>
            <a:r>
              <a:rPr lang="en-US" altLang="ko-KR" sz="1200" dirty="0"/>
              <a:t>] </a:t>
            </a:r>
            <a:r>
              <a:rPr lang="ko-KR" altLang="en-US" sz="1200" dirty="0"/>
              <a:t>버튼으로 결재선에 추가합니다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- </a:t>
            </a:r>
            <a:r>
              <a:rPr lang="ko-KR" altLang="en-US" sz="1200" dirty="0"/>
              <a:t>결재자의 순서를 변경하기 위해서는 오른쪽  상단의           버튼을 활용합니다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- </a:t>
            </a:r>
            <a:r>
              <a:rPr lang="ko-KR" altLang="en-US" sz="1200" dirty="0"/>
              <a:t>삭제 버튼으로 결재선에 추가된 사용자를 선택하여 삭제 할 수 있습니다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AA505D9-21AA-4BC7-9D84-B9D7D95115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14346" y="7533790"/>
            <a:ext cx="2343707" cy="2007775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4BE215C0-E35F-4D32-A131-C57FB96FA597}"/>
              </a:ext>
            </a:extLst>
          </p:cNvPr>
          <p:cNvSpPr/>
          <p:nvPr/>
        </p:nvSpPr>
        <p:spPr>
          <a:xfrm>
            <a:off x="2632216" y="7329689"/>
            <a:ext cx="2507967" cy="2333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067884B-151D-4959-AD5C-8D10C3F18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781" y="6644421"/>
            <a:ext cx="5238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기안작성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AA20487F-30BD-4514-9754-B6293FA408C1}"/>
              </a:ext>
            </a:extLst>
          </p:cNvPr>
          <p:cNvSpPr txBox="1">
            <a:spLocks/>
          </p:cNvSpPr>
          <p:nvPr/>
        </p:nvSpPr>
        <p:spPr>
          <a:xfrm>
            <a:off x="203304" y="1213807"/>
            <a:ext cx="7364559" cy="859840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- </a:t>
            </a:r>
            <a:r>
              <a:rPr lang="ko-KR" altLang="en-US" sz="1200" dirty="0"/>
              <a:t>결재 </a:t>
            </a:r>
            <a:r>
              <a:rPr lang="en-US" altLang="ko-KR" sz="1200" dirty="0"/>
              <a:t>: </a:t>
            </a:r>
            <a:r>
              <a:rPr lang="ko-KR" altLang="en-US" sz="1200" dirty="0"/>
              <a:t>결재문서의 상단</a:t>
            </a:r>
            <a:r>
              <a:rPr lang="en-US" altLang="ko-KR" sz="1200" dirty="0"/>
              <a:t>(2</a:t>
            </a:r>
            <a:r>
              <a:rPr lang="ko-KR" altLang="en-US" sz="1200" dirty="0"/>
              <a:t>개의</a:t>
            </a:r>
            <a:r>
              <a:rPr lang="en-US" altLang="ko-KR" sz="1200" dirty="0"/>
              <a:t>) </a:t>
            </a:r>
            <a:r>
              <a:rPr lang="ko-KR" altLang="en-US" sz="1200" dirty="0"/>
              <a:t>결재라인에서 위 결재를 사용하는 결재자로서</a:t>
            </a:r>
            <a:r>
              <a:rPr lang="en-US" altLang="ko-KR" sz="1200" dirty="0"/>
              <a:t>, </a:t>
            </a:r>
            <a:r>
              <a:rPr lang="ko-KR" altLang="en-US" sz="1200" dirty="0"/>
              <a:t>주로 소속부서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       </a:t>
            </a:r>
            <a:r>
              <a:rPr lang="ko-KR" altLang="en-US" sz="1200" dirty="0"/>
              <a:t>의 결재자들이 이에 해당 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-</a:t>
            </a:r>
            <a:r>
              <a:rPr lang="ko-KR" altLang="en-US" sz="1200" dirty="0"/>
              <a:t> 합의 </a:t>
            </a:r>
            <a:r>
              <a:rPr lang="en-US" altLang="ko-KR" sz="1200" dirty="0"/>
              <a:t>: </a:t>
            </a:r>
            <a:r>
              <a:rPr lang="ko-KR" altLang="en-US" sz="1200" dirty="0"/>
              <a:t>결재문서의 상단 </a:t>
            </a:r>
            <a:r>
              <a:rPr lang="en-US" altLang="ko-KR" sz="1200" dirty="0"/>
              <a:t>(2 </a:t>
            </a:r>
            <a:r>
              <a:rPr lang="ko-KR" altLang="en-US" sz="1200" dirty="0"/>
              <a:t>개의</a:t>
            </a:r>
            <a:r>
              <a:rPr lang="en-US" altLang="ko-KR" sz="1200" dirty="0"/>
              <a:t>) </a:t>
            </a:r>
            <a:r>
              <a:rPr lang="ko-KR" altLang="en-US" sz="1200" dirty="0"/>
              <a:t>결재라인에서 아래 합의를 사용하는 결재자로서</a:t>
            </a:r>
            <a:r>
              <a:rPr lang="en-US" altLang="ko-KR" sz="1200" dirty="0"/>
              <a:t>, </a:t>
            </a:r>
            <a:r>
              <a:rPr lang="ko-KR" altLang="en-US" sz="1200" dirty="0"/>
              <a:t>주로 소속부서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      </a:t>
            </a:r>
            <a:r>
              <a:rPr lang="ko-KR" altLang="en-US" sz="1200" dirty="0"/>
              <a:t>가 아닌 다른 부서의 결재자들이 이에 해당됩니다</a:t>
            </a:r>
            <a:r>
              <a:rPr lang="en-US" altLang="ko-KR" sz="1200" dirty="0"/>
              <a:t>. (</a:t>
            </a:r>
            <a:r>
              <a:rPr lang="ko-KR" altLang="en-US" sz="1200" dirty="0"/>
              <a:t>결재자와 동일한 기능 제공</a:t>
            </a:r>
            <a:r>
              <a:rPr lang="en-US" altLang="ko-KR" sz="1200" dirty="0"/>
              <a:t>)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- </a:t>
            </a:r>
            <a:r>
              <a:rPr lang="ko-KR" altLang="en-US" sz="1200" dirty="0"/>
              <a:t>전결 </a:t>
            </a:r>
            <a:r>
              <a:rPr lang="en-US" altLang="ko-KR" sz="1200" dirty="0"/>
              <a:t>: </a:t>
            </a:r>
            <a:r>
              <a:rPr lang="ko-KR" altLang="en-US" sz="1200" dirty="0"/>
              <a:t>결재자중에서 사내 위임전결 규정에 따라서 최종 결재자를 대신해서 전결을 처리할 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      </a:t>
            </a:r>
            <a:r>
              <a:rPr lang="ko-KR" altLang="en-US" sz="1200" dirty="0"/>
              <a:t>결재자를 의미합니다</a:t>
            </a:r>
            <a:r>
              <a:rPr lang="en-US" altLang="ko-KR" sz="1200" dirty="0"/>
              <a:t>. 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      * </a:t>
            </a:r>
            <a:r>
              <a:rPr lang="ko-KR" altLang="en-US" sz="1200" dirty="0"/>
              <a:t>전결기능은 각 양식별 아래와 같이  </a:t>
            </a:r>
            <a:r>
              <a:rPr lang="en-US" altLang="ko-KR" sz="1200" dirty="0"/>
              <a:t>‘</a:t>
            </a:r>
            <a:r>
              <a:rPr lang="ko-KR" altLang="en-US" sz="1200" dirty="0"/>
              <a:t>전결사용</a:t>
            </a:r>
            <a:r>
              <a:rPr lang="en-US" altLang="ko-KR" sz="1200" dirty="0"/>
              <a:t>’ </a:t>
            </a:r>
            <a:r>
              <a:rPr lang="ko-KR" altLang="en-US" sz="1200" dirty="0"/>
              <a:t>옵션을 허용해야 사용이 가능 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        (</a:t>
            </a:r>
            <a:r>
              <a:rPr lang="ko-KR" altLang="en-US" sz="1200" dirty="0"/>
              <a:t>전결 설정은 관리자에게 문의해 주시기 바랍니다</a:t>
            </a:r>
            <a:r>
              <a:rPr lang="en-US" altLang="ko-KR" sz="1200" dirty="0"/>
              <a:t>.)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DBC7472-A6DF-4D56-965B-18B8D0F87A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7363" y="3306272"/>
            <a:ext cx="6377674" cy="2307008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1DA95E0A-A916-481D-A3AC-8E449D1F44E3}"/>
              </a:ext>
            </a:extLst>
          </p:cNvPr>
          <p:cNvSpPr/>
          <p:nvPr/>
        </p:nvSpPr>
        <p:spPr>
          <a:xfrm>
            <a:off x="697363" y="3149979"/>
            <a:ext cx="6401234" cy="25535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A033FE9-742D-4935-BF6A-FBD8E69FF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82" y="7625861"/>
            <a:ext cx="4953000" cy="6858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8FC96F00-0C37-483E-9112-2A29C3646984}"/>
              </a:ext>
            </a:extLst>
          </p:cNvPr>
          <p:cNvSpPr/>
          <p:nvPr/>
        </p:nvSpPr>
        <p:spPr>
          <a:xfrm>
            <a:off x="1406335" y="7617303"/>
            <a:ext cx="4990916" cy="6943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386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기안작성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AA20487F-30BD-4514-9754-B6293FA408C1}"/>
              </a:ext>
            </a:extLst>
          </p:cNvPr>
          <p:cNvSpPr txBox="1">
            <a:spLocks/>
          </p:cNvSpPr>
          <p:nvPr/>
        </p:nvSpPr>
        <p:spPr>
          <a:xfrm>
            <a:off x="203304" y="1213807"/>
            <a:ext cx="7364559" cy="8598408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- </a:t>
            </a:r>
            <a:r>
              <a:rPr lang="ko-KR" altLang="en-US" sz="1200" dirty="0"/>
              <a:t>후결 </a:t>
            </a:r>
            <a:r>
              <a:rPr lang="en-US" altLang="ko-KR" sz="1200" dirty="0"/>
              <a:t>:  </a:t>
            </a:r>
            <a:r>
              <a:rPr lang="ko-KR" altLang="en-US" sz="1200" dirty="0"/>
              <a:t>후결은 전자결재 </a:t>
            </a:r>
            <a:r>
              <a:rPr lang="en-US" altLang="ko-KR" sz="1200" dirty="0"/>
              <a:t>‘</a:t>
            </a:r>
            <a:r>
              <a:rPr lang="ko-KR" altLang="en-US" sz="1200" dirty="0"/>
              <a:t>환경설정 </a:t>
            </a:r>
            <a:r>
              <a:rPr lang="en-US" altLang="ko-KR" sz="1200" dirty="0"/>
              <a:t>-&gt; </a:t>
            </a:r>
            <a:r>
              <a:rPr lang="ko-KR" altLang="en-US" sz="1200" dirty="0"/>
              <a:t>부재설정</a:t>
            </a:r>
            <a:r>
              <a:rPr lang="en-US" altLang="ko-KR" sz="1200" dirty="0"/>
              <a:t>’</a:t>
            </a:r>
            <a:r>
              <a:rPr lang="ko-KR" altLang="en-US" sz="1200" dirty="0"/>
              <a:t> 옵션의 </a:t>
            </a:r>
            <a:r>
              <a:rPr lang="en-US" altLang="ko-KR" sz="1200" dirty="0"/>
              <a:t>‘</a:t>
            </a:r>
            <a:r>
              <a:rPr lang="ko-KR" altLang="en-US" sz="1200" dirty="0"/>
              <a:t>후결</a:t>
            </a:r>
            <a:r>
              <a:rPr lang="en-US" altLang="ko-KR" sz="1200" dirty="0"/>
              <a:t>’ </a:t>
            </a:r>
            <a:r>
              <a:rPr lang="ko-KR" altLang="en-US" sz="1200" dirty="0"/>
              <a:t>로 설정시 결재 순서가 되면 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       </a:t>
            </a:r>
            <a:r>
              <a:rPr lang="ko-KR" altLang="en-US" sz="1200" dirty="0"/>
              <a:t>자동으로 다음 결재자에게 결재권이 넘어가도록 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       </a:t>
            </a:r>
            <a:r>
              <a:rPr lang="ko-KR" altLang="en-US" sz="1200" dirty="0"/>
              <a:t>이렇게 부재설정의  </a:t>
            </a:r>
            <a:r>
              <a:rPr lang="en-US" altLang="ko-KR" sz="1200" dirty="0"/>
              <a:t>‘</a:t>
            </a:r>
            <a:r>
              <a:rPr lang="ko-KR" altLang="en-US" sz="1200" dirty="0"/>
              <a:t>후결</a:t>
            </a:r>
            <a:r>
              <a:rPr lang="en-US" altLang="ko-KR" sz="1200" dirty="0"/>
              <a:t>’</a:t>
            </a:r>
            <a:r>
              <a:rPr lang="ko-KR" altLang="en-US" sz="1200" dirty="0"/>
              <a:t>로 지정된 결재자는 아래 조건에 따라 </a:t>
            </a:r>
            <a:r>
              <a:rPr lang="en-US" altLang="ko-KR" sz="1200" dirty="0"/>
              <a:t>‘</a:t>
            </a:r>
            <a:r>
              <a:rPr lang="ko-KR" altLang="en-US" sz="1200" dirty="0"/>
              <a:t>확인</a:t>
            </a:r>
            <a:r>
              <a:rPr lang="en-US" altLang="ko-KR" sz="1200" dirty="0"/>
              <a:t>’ </a:t>
            </a:r>
            <a:r>
              <a:rPr lang="ko-KR" altLang="en-US" sz="1200" dirty="0"/>
              <a:t>및 </a:t>
            </a:r>
            <a:r>
              <a:rPr lang="en-US" altLang="ko-KR" sz="1200" dirty="0"/>
              <a:t>‘</a:t>
            </a:r>
            <a:r>
              <a:rPr lang="ko-KR" altLang="en-US" sz="1200" dirty="0"/>
              <a:t>승인</a:t>
            </a:r>
            <a:r>
              <a:rPr lang="en-US" altLang="ko-KR" sz="1200" dirty="0"/>
              <a:t>/</a:t>
            </a:r>
            <a:r>
              <a:rPr lang="ko-KR" altLang="en-US" sz="1200" dirty="0"/>
              <a:t>반려</a:t>
            </a:r>
            <a:r>
              <a:rPr lang="en-US" altLang="ko-KR" sz="1200" dirty="0"/>
              <a:t>’</a:t>
            </a:r>
            <a:r>
              <a:rPr lang="ko-KR" altLang="en-US" sz="1200" dirty="0"/>
              <a:t> 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       </a:t>
            </a:r>
            <a:r>
              <a:rPr lang="ko-KR" altLang="en-US" sz="1200" dirty="0"/>
              <a:t>가 가능합니다</a:t>
            </a:r>
            <a:r>
              <a:rPr lang="en-US" altLang="ko-KR" sz="1200" dirty="0"/>
              <a:t>. 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>
                <a:solidFill>
                  <a:srgbClr val="2175C8"/>
                </a:solidFill>
              </a:rPr>
              <a:t>          1)</a:t>
            </a:r>
            <a:r>
              <a:rPr lang="ko-KR" altLang="en-US" sz="1200" dirty="0">
                <a:solidFill>
                  <a:srgbClr val="2175C8"/>
                </a:solidFill>
              </a:rPr>
              <a:t>결재자가 후결자를 제외하고 모두 결재가 완료된 경우 </a:t>
            </a:r>
            <a:r>
              <a:rPr lang="ko-KR" altLang="en-US" sz="1200" dirty="0" err="1">
                <a:solidFill>
                  <a:srgbClr val="2175C8"/>
                </a:solidFill>
              </a:rPr>
              <a:t>후결자는</a:t>
            </a:r>
            <a:r>
              <a:rPr lang="ko-KR" altLang="en-US" sz="1200" dirty="0">
                <a:solidFill>
                  <a:srgbClr val="2175C8"/>
                </a:solidFill>
              </a:rPr>
              <a:t> 후결함에서 확인</a:t>
            </a:r>
            <a:r>
              <a:rPr lang="en-US" altLang="ko-KR" sz="1200" dirty="0">
                <a:solidFill>
                  <a:srgbClr val="2175C8"/>
                </a:solidFill>
              </a:rPr>
              <a:t>’ </a:t>
            </a:r>
            <a:r>
              <a:rPr lang="ko-KR" altLang="en-US" sz="1200" dirty="0">
                <a:solidFill>
                  <a:srgbClr val="2175C8"/>
                </a:solidFill>
              </a:rPr>
              <a:t>만</a:t>
            </a:r>
            <a:r>
              <a:rPr lang="en-US" altLang="ko-KR" sz="1200" dirty="0">
                <a:solidFill>
                  <a:srgbClr val="2175C8"/>
                </a:solidFill>
              </a:rPr>
              <a:t> 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>
                <a:solidFill>
                  <a:srgbClr val="2175C8"/>
                </a:solidFill>
              </a:rPr>
              <a:t>            </a:t>
            </a:r>
            <a:r>
              <a:rPr lang="ko-KR" altLang="en-US" sz="1200" dirty="0">
                <a:solidFill>
                  <a:srgbClr val="2175C8"/>
                </a:solidFill>
              </a:rPr>
              <a:t>가능</a:t>
            </a:r>
            <a:endParaRPr lang="en-US" altLang="ko-KR" sz="1200" dirty="0">
              <a:solidFill>
                <a:srgbClr val="2175C8"/>
              </a:solidFill>
            </a:endParaRP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>
                <a:solidFill>
                  <a:srgbClr val="2175C8"/>
                </a:solidFill>
              </a:rPr>
              <a:t>          2)</a:t>
            </a:r>
            <a:r>
              <a:rPr lang="ko-KR" altLang="en-US" sz="1200" dirty="0">
                <a:solidFill>
                  <a:srgbClr val="2175C8"/>
                </a:solidFill>
              </a:rPr>
              <a:t>결재가 진행중인 문서에 대하여 </a:t>
            </a:r>
            <a:r>
              <a:rPr lang="ko-KR" altLang="en-US" sz="1200" dirty="0" err="1">
                <a:solidFill>
                  <a:srgbClr val="2175C8"/>
                </a:solidFill>
              </a:rPr>
              <a:t>후결자는</a:t>
            </a:r>
            <a:r>
              <a:rPr lang="ko-KR" altLang="en-US" sz="1200" dirty="0">
                <a:solidFill>
                  <a:srgbClr val="2175C8"/>
                </a:solidFill>
              </a:rPr>
              <a:t> </a:t>
            </a:r>
            <a:r>
              <a:rPr lang="en-US" altLang="ko-KR" sz="1200" dirty="0">
                <a:solidFill>
                  <a:srgbClr val="2175C8"/>
                </a:solidFill>
              </a:rPr>
              <a:t>‘</a:t>
            </a:r>
            <a:r>
              <a:rPr lang="ko-KR" altLang="en-US" sz="1200" dirty="0">
                <a:solidFill>
                  <a:srgbClr val="2175C8"/>
                </a:solidFill>
              </a:rPr>
              <a:t>요청</a:t>
            </a:r>
            <a:r>
              <a:rPr lang="en-US" altLang="ko-KR" sz="1200" dirty="0">
                <a:solidFill>
                  <a:srgbClr val="2175C8"/>
                </a:solidFill>
              </a:rPr>
              <a:t>(</a:t>
            </a:r>
            <a:r>
              <a:rPr lang="ko-KR" altLang="en-US" sz="1200" dirty="0">
                <a:solidFill>
                  <a:srgbClr val="2175C8"/>
                </a:solidFill>
              </a:rPr>
              <a:t>결재하기</a:t>
            </a:r>
            <a:r>
              <a:rPr lang="en-US" altLang="ko-KR" sz="1200" dirty="0">
                <a:solidFill>
                  <a:srgbClr val="2175C8"/>
                </a:solidFill>
              </a:rPr>
              <a:t>)’ </a:t>
            </a:r>
            <a:r>
              <a:rPr lang="ko-KR" altLang="en-US" sz="1200" dirty="0">
                <a:solidFill>
                  <a:srgbClr val="2175C8"/>
                </a:solidFill>
              </a:rPr>
              <a:t>과 후결함 에서 </a:t>
            </a:r>
            <a:r>
              <a:rPr lang="en-US" altLang="ko-KR" sz="1200" dirty="0">
                <a:solidFill>
                  <a:srgbClr val="2175C8"/>
                </a:solidFill>
              </a:rPr>
              <a:t> ‘</a:t>
            </a:r>
            <a:r>
              <a:rPr lang="ko-KR" altLang="en-US" sz="1200" dirty="0">
                <a:solidFill>
                  <a:srgbClr val="2175C8"/>
                </a:solidFill>
              </a:rPr>
              <a:t>승인</a:t>
            </a:r>
            <a:r>
              <a:rPr lang="en-US" altLang="ko-KR" sz="1200" dirty="0">
                <a:solidFill>
                  <a:srgbClr val="2175C8"/>
                </a:solidFill>
              </a:rPr>
              <a:t>/</a:t>
            </a:r>
            <a:r>
              <a:rPr lang="ko-KR" altLang="en-US" sz="1200" dirty="0">
                <a:solidFill>
                  <a:srgbClr val="2175C8"/>
                </a:solidFill>
              </a:rPr>
              <a:t>반려</a:t>
            </a:r>
            <a:r>
              <a:rPr lang="en-US" altLang="ko-KR" sz="1200" dirty="0">
                <a:solidFill>
                  <a:srgbClr val="2175C8"/>
                </a:solidFill>
              </a:rPr>
              <a:t>’ 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>
                <a:solidFill>
                  <a:srgbClr val="2175C8"/>
                </a:solidFill>
              </a:rPr>
              <a:t>            </a:t>
            </a:r>
            <a:r>
              <a:rPr lang="ko-KR" altLang="en-US" sz="1200" dirty="0">
                <a:solidFill>
                  <a:srgbClr val="2175C8"/>
                </a:solidFill>
              </a:rPr>
              <a:t>등의 결재처리 가능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	 (</a:t>
            </a:r>
            <a:r>
              <a:rPr lang="ko-KR" altLang="en-US" sz="1200" dirty="0"/>
              <a:t>단</a:t>
            </a:r>
            <a:r>
              <a:rPr lang="en-US" altLang="ko-KR" sz="1200" dirty="0"/>
              <a:t>, </a:t>
            </a:r>
            <a:r>
              <a:rPr lang="ko-KR" altLang="en-US" sz="1200" dirty="0"/>
              <a:t>결재가 진행중인 결재문서 대상으로 </a:t>
            </a:r>
            <a:r>
              <a:rPr lang="en-US" altLang="ko-KR" sz="1200" dirty="0"/>
              <a:t>‘</a:t>
            </a:r>
            <a:r>
              <a:rPr lang="ko-KR" altLang="en-US" sz="1200" dirty="0"/>
              <a:t>요청</a:t>
            </a:r>
            <a:r>
              <a:rPr lang="en-US" altLang="ko-KR" sz="1200" dirty="0"/>
              <a:t>(</a:t>
            </a:r>
            <a:r>
              <a:rPr lang="ko-KR" altLang="en-US" sz="1200" dirty="0"/>
              <a:t>결재하기</a:t>
            </a:r>
            <a:r>
              <a:rPr lang="en-US" altLang="ko-KR" sz="1200" dirty="0"/>
              <a:t>)’ </a:t>
            </a:r>
            <a:r>
              <a:rPr lang="ko-KR" altLang="en-US" sz="1200" dirty="0"/>
              <a:t>에서 </a:t>
            </a:r>
            <a:r>
              <a:rPr lang="en-US" altLang="ko-KR" sz="1200" dirty="0"/>
              <a:t>‘</a:t>
            </a:r>
            <a:r>
              <a:rPr lang="ko-KR" altLang="en-US" sz="1200" dirty="0"/>
              <a:t>승인</a:t>
            </a:r>
            <a:r>
              <a:rPr lang="en-US" altLang="ko-KR" sz="1200" dirty="0"/>
              <a:t>’</a:t>
            </a:r>
            <a:r>
              <a:rPr lang="ko-KR" altLang="en-US" sz="1200" dirty="0"/>
              <a:t> 처리한 문서의</a:t>
            </a:r>
            <a:r>
              <a:rPr lang="en-US" altLang="ko-KR" sz="1200" dirty="0"/>
              <a:t> </a:t>
            </a:r>
            <a:r>
              <a:rPr lang="ko-KR" altLang="en-US" sz="1200" dirty="0"/>
              <a:t>조회는  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     </a:t>
            </a:r>
            <a:r>
              <a:rPr lang="ko-KR" altLang="en-US" sz="1200" dirty="0" err="1"/>
              <a:t>후결자가</a:t>
            </a:r>
            <a:r>
              <a:rPr lang="ko-KR" altLang="en-US" sz="1200" dirty="0"/>
              <a:t> 결재를 승인처리한 문서로서 </a:t>
            </a:r>
            <a:r>
              <a:rPr lang="en-US" altLang="ko-KR" sz="1200" dirty="0"/>
              <a:t>‘</a:t>
            </a:r>
            <a:r>
              <a:rPr lang="ko-KR" altLang="en-US" sz="1200" dirty="0"/>
              <a:t>결재 </a:t>
            </a:r>
            <a:r>
              <a:rPr lang="en-US" altLang="ko-KR" sz="1200" dirty="0"/>
              <a:t>-&gt; </a:t>
            </a:r>
            <a:r>
              <a:rPr lang="ko-KR" altLang="en-US" sz="1200" dirty="0"/>
              <a:t>처리함 </a:t>
            </a:r>
            <a:r>
              <a:rPr lang="en-US" altLang="ko-KR" sz="1200" dirty="0"/>
              <a:t>-&gt; </a:t>
            </a:r>
            <a:r>
              <a:rPr lang="ko-KR" altLang="en-US" sz="1200" dirty="0"/>
              <a:t>결재함</a:t>
            </a:r>
            <a:r>
              <a:rPr lang="en-US" altLang="ko-KR" sz="1200" dirty="0"/>
              <a:t>’ </a:t>
            </a:r>
            <a:r>
              <a:rPr lang="ko-KR" altLang="en-US" sz="1200" dirty="0"/>
              <a:t>에서</a:t>
            </a:r>
            <a:r>
              <a:rPr lang="en-US" altLang="ko-KR" sz="1200" dirty="0"/>
              <a:t> </a:t>
            </a:r>
            <a:r>
              <a:rPr lang="ko-KR" altLang="en-US" sz="1200" dirty="0"/>
              <a:t>확인</a:t>
            </a:r>
            <a:r>
              <a:rPr lang="en-US" altLang="ko-KR" sz="1200" dirty="0"/>
              <a:t>)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DA95E0A-A916-481D-A3AC-8E449D1F44E3}"/>
              </a:ext>
            </a:extLst>
          </p:cNvPr>
          <p:cNvSpPr/>
          <p:nvPr/>
        </p:nvSpPr>
        <p:spPr>
          <a:xfrm>
            <a:off x="2190875" y="5357444"/>
            <a:ext cx="3565156" cy="30948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53BBF9A-05E1-49E0-AA1E-90F8CC2C3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88" y="5462951"/>
            <a:ext cx="3307866" cy="297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0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기안작성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AA20487F-30BD-4514-9754-B6293FA408C1}"/>
              </a:ext>
            </a:extLst>
          </p:cNvPr>
          <p:cNvSpPr txBox="1">
            <a:spLocks/>
          </p:cNvSpPr>
          <p:nvPr/>
        </p:nvSpPr>
        <p:spPr>
          <a:xfrm>
            <a:off x="203304" y="1213806"/>
            <a:ext cx="7364559" cy="7672285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(3) </a:t>
            </a:r>
            <a:r>
              <a:rPr lang="ko-KR" altLang="en-US" sz="1200" dirty="0"/>
              <a:t>사전에 지정해둔 결재선 정보로 지정하는 방식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- </a:t>
            </a:r>
            <a:r>
              <a:rPr lang="ko-KR" altLang="en-US" sz="1200" dirty="0"/>
              <a:t>조직도 창에서 </a:t>
            </a:r>
            <a:r>
              <a:rPr lang="en-US" altLang="ko-KR" sz="1200" dirty="0"/>
              <a:t>[</a:t>
            </a:r>
            <a:r>
              <a:rPr lang="ko-KR" altLang="en-US" sz="1200" dirty="0"/>
              <a:t>결재선</a:t>
            </a:r>
            <a:r>
              <a:rPr lang="en-US" altLang="ko-KR" sz="1200" dirty="0"/>
              <a:t>] </a:t>
            </a:r>
            <a:r>
              <a:rPr lang="ko-KR" altLang="en-US" sz="1200" dirty="0"/>
              <a:t>버튼을 클릭하면 조직도가 아닌 환경설정에서 사전에 지정해 둔 결재선</a:t>
            </a:r>
            <a:endParaRPr lang="en-US" altLang="ko-KR" sz="1200" dirty="0"/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정보를 통해 지정할 수 있습니다</a:t>
            </a:r>
            <a:r>
              <a:rPr lang="en-US" altLang="ko-KR" sz="1200" dirty="0"/>
              <a:t>. [</a:t>
            </a:r>
            <a:r>
              <a:rPr lang="ko-KR" altLang="en-US" sz="1200" dirty="0"/>
              <a:t>설정</a:t>
            </a:r>
            <a:r>
              <a:rPr lang="en-US" altLang="ko-KR" sz="1200" dirty="0"/>
              <a:t>(</a:t>
            </a:r>
            <a:r>
              <a:rPr lang="ko-KR" altLang="en-US" sz="1200" dirty="0"/>
              <a:t>전자결재 환경설정</a:t>
            </a:r>
            <a:r>
              <a:rPr lang="en-US" altLang="ko-KR" sz="1200" dirty="0"/>
              <a:t>)</a:t>
            </a:r>
            <a:r>
              <a:rPr lang="ko-KR" altLang="en-US" sz="1200" dirty="0"/>
              <a:t> </a:t>
            </a:r>
            <a:r>
              <a:rPr lang="en-US" altLang="ko-KR" sz="1200" dirty="0"/>
              <a:t>/ </a:t>
            </a:r>
            <a:r>
              <a:rPr lang="ko-KR" altLang="en-US" sz="1200" dirty="0"/>
              <a:t>결재선</a:t>
            </a:r>
            <a:r>
              <a:rPr lang="en-US" altLang="ko-KR" sz="1200" dirty="0"/>
              <a:t>]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- </a:t>
            </a:r>
            <a:r>
              <a:rPr lang="ko-KR" altLang="en-US" sz="1200" dirty="0"/>
              <a:t>개인 </a:t>
            </a:r>
            <a:r>
              <a:rPr lang="en-US" altLang="ko-KR" sz="1200" dirty="0"/>
              <a:t>: </a:t>
            </a:r>
            <a:r>
              <a:rPr lang="ko-KR" altLang="en-US" sz="1200" dirty="0"/>
              <a:t>자신이 환경설정에서 사전에 지정한 결재선 정보를 제공합니다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       (‘</a:t>
            </a:r>
            <a:r>
              <a:rPr lang="ko-KR" altLang="en-US" sz="1200" dirty="0"/>
              <a:t>설정 </a:t>
            </a:r>
            <a:r>
              <a:rPr lang="en-US" altLang="ko-KR" sz="1200" dirty="0"/>
              <a:t>/ </a:t>
            </a:r>
            <a:r>
              <a:rPr lang="ko-KR" altLang="en-US" sz="1200" dirty="0"/>
              <a:t>결재선’ 에서 사전 설정이 가능합니다</a:t>
            </a:r>
            <a:r>
              <a:rPr lang="en-US" altLang="ko-KR" sz="1200" dirty="0"/>
              <a:t>.)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- </a:t>
            </a:r>
            <a:r>
              <a:rPr lang="ko-KR" altLang="en-US" sz="1200" dirty="0"/>
              <a:t>공용 </a:t>
            </a:r>
            <a:r>
              <a:rPr lang="en-US" altLang="ko-KR" sz="1200" dirty="0"/>
              <a:t>: </a:t>
            </a:r>
            <a:r>
              <a:rPr lang="ko-KR" altLang="en-US" sz="1200" dirty="0"/>
              <a:t>관리자가 관리 기능에서 사내 공용으로 사용하도록 지정한 결재선 정보를 제공합니다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-</a:t>
            </a:r>
            <a:r>
              <a:rPr lang="ko-KR" altLang="en-US" sz="1200" dirty="0"/>
              <a:t> </a:t>
            </a:r>
            <a:r>
              <a:rPr lang="en-US" altLang="ko-KR" sz="1200" dirty="0"/>
              <a:t>[</a:t>
            </a:r>
            <a:r>
              <a:rPr lang="ko-KR" altLang="en-US" sz="1200" dirty="0"/>
              <a:t>결재선</a:t>
            </a:r>
            <a:r>
              <a:rPr lang="en-US" altLang="ko-KR" sz="1200" dirty="0"/>
              <a:t>] </a:t>
            </a:r>
            <a:r>
              <a:rPr lang="ko-KR" altLang="en-US" sz="1200" dirty="0"/>
              <a:t>버튼을 통해 사전 저장해 둔 결재선을 선택시 선택된 결재선이 지정됩니다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(4) </a:t>
            </a:r>
            <a:r>
              <a:rPr lang="ko-KR" altLang="en-US" sz="1200" dirty="0"/>
              <a:t>결재순서</a:t>
            </a:r>
            <a:r>
              <a:rPr lang="en-US" altLang="ko-KR" sz="1200" dirty="0"/>
              <a:t>(</a:t>
            </a:r>
            <a:r>
              <a:rPr lang="ko-KR" altLang="en-US" sz="1200" dirty="0"/>
              <a:t>순차진행</a:t>
            </a:r>
            <a:r>
              <a:rPr lang="en-US" altLang="ko-KR" sz="1200" dirty="0"/>
              <a:t>, </a:t>
            </a:r>
            <a:r>
              <a:rPr lang="ko-KR" altLang="en-US" sz="1200" dirty="0"/>
              <a:t>무순위결재</a:t>
            </a:r>
            <a:r>
              <a:rPr lang="en-US" altLang="ko-KR" sz="1200" dirty="0"/>
              <a:t>, </a:t>
            </a:r>
            <a:r>
              <a:rPr lang="ko-KR" altLang="en-US" sz="1200" dirty="0"/>
              <a:t>합의 후 결재</a:t>
            </a:r>
            <a:r>
              <a:rPr lang="en-US" altLang="ko-KR" sz="1200" dirty="0"/>
              <a:t>)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-</a:t>
            </a:r>
            <a:r>
              <a:rPr lang="ko-KR" altLang="en-US" sz="1200" dirty="0"/>
              <a:t> 결재순서 및 처리 방식을 지정할 수 있습니다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00000"/>
              </a:lnSpc>
              <a:buSzPct val="110000"/>
              <a:buNone/>
            </a:pPr>
            <a:r>
              <a:rPr lang="en-US" altLang="ko-KR" sz="1200" dirty="0"/>
              <a:t>  1) </a:t>
            </a:r>
            <a:r>
              <a:rPr lang="ko-KR" altLang="en-US" sz="1200" dirty="0"/>
              <a:t>순차진행 </a:t>
            </a:r>
            <a:r>
              <a:rPr lang="en-US" altLang="ko-KR" sz="1200" dirty="0"/>
              <a:t>: </a:t>
            </a:r>
            <a:r>
              <a:rPr lang="ko-KR" altLang="en-US" sz="1200" dirty="0"/>
              <a:t>결재 라인의 지정된 순서대로 진행됩니다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</a:t>
            </a:r>
            <a:r>
              <a:rPr lang="ko-KR" altLang="en-US" sz="1200" dirty="0"/>
              <a:t> 예</a:t>
            </a:r>
            <a:r>
              <a:rPr lang="en-US" altLang="ko-KR" sz="1200" dirty="0"/>
              <a:t>) A -&gt; B -&gt; (C) -&gt; (D) -&gt; E </a:t>
            </a:r>
            <a:r>
              <a:rPr lang="ko-KR" altLang="en-US" sz="1200" dirty="0"/>
              <a:t>의 경우 </a:t>
            </a:r>
            <a:r>
              <a:rPr lang="en-US" altLang="ko-KR" sz="1200" dirty="0"/>
              <a:t>-------(  ) </a:t>
            </a:r>
            <a:r>
              <a:rPr lang="ko-KR" altLang="en-US" sz="1200" dirty="0"/>
              <a:t>합의자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  </a:t>
            </a:r>
            <a:r>
              <a:rPr lang="ko-KR" altLang="en-US" sz="1200" dirty="0"/>
              <a:t>결재 순서는 </a:t>
            </a:r>
            <a:r>
              <a:rPr lang="en-US" altLang="ko-KR" sz="1200" dirty="0"/>
              <a:t>A,.B,C,D,E </a:t>
            </a:r>
            <a:r>
              <a:rPr lang="ko-KR" altLang="en-US" sz="1200" dirty="0"/>
              <a:t>순서대로 진행됩니다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2) </a:t>
            </a:r>
            <a:r>
              <a:rPr lang="ko-KR" altLang="en-US" sz="1200" dirty="0"/>
              <a:t>무순위결재 </a:t>
            </a:r>
            <a:r>
              <a:rPr lang="en-US" altLang="ko-KR" sz="1200" dirty="0"/>
              <a:t>: </a:t>
            </a:r>
            <a:r>
              <a:rPr lang="ko-KR" altLang="en-US" sz="1200" dirty="0"/>
              <a:t>결재 라인의 지정된 순서 상관없이 진행됩니다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3) </a:t>
            </a:r>
            <a:r>
              <a:rPr lang="ko-KR" altLang="en-US" sz="1200" dirty="0"/>
              <a:t>합의 후 결재 </a:t>
            </a:r>
            <a:r>
              <a:rPr lang="en-US" altLang="ko-KR" sz="1200" dirty="0"/>
              <a:t>: </a:t>
            </a:r>
            <a:r>
              <a:rPr lang="ko-KR" altLang="en-US" sz="1200" dirty="0"/>
              <a:t>합의자만 순서상관없이 일괄 결재라인 맨 앞에 진행됩니다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예</a:t>
            </a:r>
            <a:r>
              <a:rPr lang="en-US" altLang="ko-KR" sz="1200" dirty="0"/>
              <a:t>) A -&gt; B -&gt; (C) -&gt; (D) -&gt; E </a:t>
            </a:r>
            <a:r>
              <a:rPr lang="ko-KR" altLang="en-US" sz="1200" dirty="0"/>
              <a:t>의 경우 </a:t>
            </a:r>
            <a:r>
              <a:rPr lang="en-US" altLang="ko-KR" sz="1200" dirty="0"/>
              <a:t>-------(  ) </a:t>
            </a:r>
            <a:r>
              <a:rPr lang="ko-KR" altLang="en-US" sz="1200" dirty="0"/>
              <a:t>합의자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   </a:t>
            </a:r>
            <a:r>
              <a:rPr lang="ko-KR" altLang="en-US" sz="1200" dirty="0"/>
              <a:t>결재순서는 </a:t>
            </a:r>
            <a:r>
              <a:rPr lang="en-US" altLang="ko-KR" sz="1200" dirty="0"/>
              <a:t>(C),(D) -&gt; A -&gt; B -&gt; E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endParaRPr lang="en-US" altLang="ko-KR" sz="12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C9CF814-6408-44CA-9400-F9718741A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463" y="8288216"/>
            <a:ext cx="2322858" cy="1417676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98802239-2417-4641-8900-56FECD6BFC8C}"/>
              </a:ext>
            </a:extLst>
          </p:cNvPr>
          <p:cNvSpPr/>
          <p:nvPr/>
        </p:nvSpPr>
        <p:spPr>
          <a:xfrm>
            <a:off x="4814054" y="8201725"/>
            <a:ext cx="2322858" cy="15041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2A48DD3-ECB7-4F2E-BB3A-FF3E94AF0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441" y="3606859"/>
            <a:ext cx="4839394" cy="212035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2EC2F9FA-DD7E-4E72-A888-E09DBF8D7CF8}"/>
              </a:ext>
            </a:extLst>
          </p:cNvPr>
          <p:cNvSpPr/>
          <p:nvPr/>
        </p:nvSpPr>
        <p:spPr>
          <a:xfrm>
            <a:off x="1274358" y="3576585"/>
            <a:ext cx="5138165" cy="2195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457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246F1EA-F41F-4282-ACEB-37CC73D262FB}"/>
              </a:ext>
            </a:extLst>
          </p:cNvPr>
          <p:cNvSpPr/>
          <p:nvPr/>
        </p:nvSpPr>
        <p:spPr>
          <a:xfrm>
            <a:off x="422031" y="3751386"/>
            <a:ext cx="6904892" cy="2084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기안작성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F5D2A95-52E9-437D-A833-F7E1CE0AE751}"/>
              </a:ext>
            </a:extLst>
          </p:cNvPr>
          <p:cNvSpPr/>
          <p:nvPr/>
        </p:nvSpPr>
        <p:spPr>
          <a:xfrm>
            <a:off x="3733932" y="5102430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6C5FB3E-9205-448D-985B-DC2C0889ADC1}"/>
              </a:ext>
            </a:extLst>
          </p:cNvPr>
          <p:cNvSpPr/>
          <p:nvPr/>
        </p:nvSpPr>
        <p:spPr>
          <a:xfrm>
            <a:off x="3416513" y="5381992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301C058-B461-4602-8FC3-46F2D017B29C}"/>
              </a:ext>
            </a:extLst>
          </p:cNvPr>
          <p:cNvSpPr/>
          <p:nvPr/>
        </p:nvSpPr>
        <p:spPr>
          <a:xfrm>
            <a:off x="3381568" y="5638277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6C1FCA9-3374-44C8-9F25-21DC6680BD19}"/>
              </a:ext>
            </a:extLst>
          </p:cNvPr>
          <p:cNvSpPr/>
          <p:nvPr/>
        </p:nvSpPr>
        <p:spPr>
          <a:xfrm>
            <a:off x="3416513" y="5663389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F058F8D-99D7-4133-A31B-AD748733ABE8}"/>
              </a:ext>
            </a:extLst>
          </p:cNvPr>
          <p:cNvSpPr/>
          <p:nvPr/>
        </p:nvSpPr>
        <p:spPr>
          <a:xfrm>
            <a:off x="3395235" y="5651971"/>
            <a:ext cx="78626" cy="8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B053DEC7-2231-4C89-BFBE-FB831D434F9C}"/>
              </a:ext>
            </a:extLst>
          </p:cNvPr>
          <p:cNvSpPr txBox="1">
            <a:spLocks/>
          </p:cNvSpPr>
          <p:nvPr/>
        </p:nvSpPr>
        <p:spPr>
          <a:xfrm>
            <a:off x="203304" y="1231804"/>
            <a:ext cx="7364559" cy="263681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+mn-ea"/>
              </a:rPr>
              <a:t>3)</a:t>
            </a:r>
            <a:r>
              <a:rPr lang="ko-KR" altLang="en-US" sz="1400" b="1" dirty="0">
                <a:latin typeface="+mn-ea"/>
              </a:rPr>
              <a:t>파일첨부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본 결재문서와 관련된 첨부 파일을 첨부합니다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파일 첨부 방식은 아래와 같이                     </a:t>
            </a:r>
            <a:r>
              <a:rPr lang="en-US" altLang="ko-KR" sz="1200" dirty="0"/>
              <a:t>+ </a:t>
            </a:r>
            <a:r>
              <a:rPr lang="ko-KR" altLang="en-US" sz="1200" dirty="0"/>
              <a:t>버튼으로  </a:t>
            </a:r>
            <a:r>
              <a:rPr lang="en-US" altLang="ko-KR" sz="1200" dirty="0"/>
              <a:t>‘</a:t>
            </a:r>
            <a:r>
              <a:rPr lang="ko-KR" altLang="en-US" sz="1200" dirty="0"/>
              <a:t>마우스로 파일을 끌어오십시오＇ 영역에 마우스로 파일을 끌어서 </a:t>
            </a:r>
            <a:r>
              <a:rPr lang="en-US" altLang="ko-KR" sz="1200" dirty="0"/>
              <a:t> (drag &amp; drop) </a:t>
            </a:r>
            <a:r>
              <a:rPr lang="ko-KR" altLang="en-US" sz="1200" dirty="0"/>
              <a:t>첨부가 가능합니다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altLang="ko-KR" sz="1200" dirty="0"/>
              <a:t>[</a:t>
            </a:r>
            <a:r>
              <a:rPr lang="ko-KR" altLang="en-US" sz="1200" dirty="0"/>
              <a:t>업로드</a:t>
            </a:r>
            <a:r>
              <a:rPr lang="en-US" altLang="ko-KR" sz="1200" dirty="0"/>
              <a:t>] </a:t>
            </a:r>
            <a:r>
              <a:rPr lang="ko-KR" altLang="en-US" sz="1200" dirty="0"/>
              <a:t>버튼을 통해 직접 </a:t>
            </a:r>
            <a:r>
              <a:rPr lang="en-US" altLang="ko-KR" sz="1200" dirty="0"/>
              <a:t>PC</a:t>
            </a:r>
            <a:r>
              <a:rPr lang="ko-KR" altLang="en-US" sz="1200" dirty="0"/>
              <a:t>의 파일을 탐색기에서 선택 후 첨부가 가능 합니다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en-US" altLang="ko-KR" sz="1200" dirty="0"/>
              <a:t>[</a:t>
            </a:r>
            <a:r>
              <a:rPr lang="ko-KR" altLang="en-US" sz="1200" dirty="0"/>
              <a:t>파일함</a:t>
            </a:r>
            <a:r>
              <a:rPr lang="en-US" altLang="ko-KR" sz="1200" dirty="0"/>
              <a:t>] </a:t>
            </a:r>
            <a:r>
              <a:rPr lang="ko-KR" altLang="en-US" sz="1200" dirty="0"/>
              <a:t>버튼을 통해 </a:t>
            </a:r>
            <a:r>
              <a:rPr lang="en-US" altLang="ko-KR" sz="1200" dirty="0"/>
              <a:t>PC</a:t>
            </a:r>
            <a:r>
              <a:rPr lang="ko-KR" altLang="en-US" sz="1200" dirty="0"/>
              <a:t>가 아닌 미리 파일함</a:t>
            </a:r>
            <a:r>
              <a:rPr lang="en-US" altLang="ko-KR" sz="1200" dirty="0"/>
              <a:t>(</a:t>
            </a:r>
            <a:r>
              <a:rPr lang="ko-KR" altLang="en-US" sz="1200" dirty="0"/>
              <a:t>개임함</a:t>
            </a:r>
            <a:r>
              <a:rPr lang="en-US" altLang="ko-KR" sz="1200" dirty="0"/>
              <a:t>/</a:t>
            </a:r>
            <a:r>
              <a:rPr lang="ko-KR" altLang="en-US" sz="1200" dirty="0"/>
              <a:t>공유함</a:t>
            </a:r>
            <a:r>
              <a:rPr lang="en-US" altLang="ko-KR" sz="1200" dirty="0"/>
              <a:t>) </a:t>
            </a:r>
            <a:r>
              <a:rPr lang="ko-KR" altLang="en-US" sz="1200" dirty="0"/>
              <a:t>에 업로드한</a:t>
            </a:r>
            <a:r>
              <a:rPr lang="en-US" altLang="ko-KR" sz="1200" dirty="0"/>
              <a:t> </a:t>
            </a:r>
            <a:r>
              <a:rPr lang="ko-KR" altLang="en-US" sz="1200" dirty="0"/>
              <a:t>파일 첨부가 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</a:t>
            </a:r>
            <a:r>
              <a:rPr lang="ko-KR" altLang="en-US" sz="1200" dirty="0"/>
              <a:t>가능 합니다</a:t>
            </a:r>
            <a:r>
              <a:rPr lang="en-US" altLang="ko-KR" sz="1200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11ED1D8-9489-4BD9-8EEF-8FFD24683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938" y="2002250"/>
            <a:ext cx="1133475" cy="2857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ADB874D-A746-4359-96E2-77A9662CC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79" y="3855113"/>
            <a:ext cx="6610350" cy="1914525"/>
          </a:xfrm>
          <a:prstGeom prst="rect">
            <a:avLst/>
          </a:prstGeom>
        </p:spPr>
      </p:pic>
      <p:sp>
        <p:nvSpPr>
          <p:cNvPr id="17" name="부제목 2">
            <a:extLst>
              <a:ext uri="{FF2B5EF4-FFF2-40B4-BE49-F238E27FC236}">
                <a16:creationId xmlns:a16="http://schemas.microsoft.com/office/drawing/2014/main" id="{FDF99BB8-FABC-4C05-A095-C3095307C6E8}"/>
              </a:ext>
            </a:extLst>
          </p:cNvPr>
          <p:cNvSpPr txBox="1">
            <a:spLocks/>
          </p:cNvSpPr>
          <p:nvPr/>
        </p:nvSpPr>
        <p:spPr>
          <a:xfrm>
            <a:off x="203921" y="6018091"/>
            <a:ext cx="7364559" cy="147096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+mn-ea"/>
              </a:rPr>
              <a:t>4)</a:t>
            </a:r>
            <a:r>
              <a:rPr lang="ko-KR" altLang="en-US" sz="1400" b="1" dirty="0">
                <a:latin typeface="+mn-ea"/>
              </a:rPr>
              <a:t>참조문서</a:t>
            </a:r>
            <a:endParaRPr lang="en-US" altLang="ko-KR" sz="1400" b="1" dirty="0">
              <a:latin typeface="+mn-ea"/>
            </a:endParaRP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본 결재문서와 관련된 과거 결재완료</a:t>
            </a:r>
            <a:r>
              <a:rPr lang="en-US" altLang="ko-KR" sz="1200" dirty="0"/>
              <a:t>(</a:t>
            </a:r>
            <a:r>
              <a:rPr lang="ko-KR" altLang="en-US" sz="1200" dirty="0"/>
              <a:t>승인</a:t>
            </a:r>
            <a:r>
              <a:rPr lang="en-US" altLang="ko-KR" sz="1200" dirty="0"/>
              <a:t>)</a:t>
            </a:r>
            <a:r>
              <a:rPr lang="ko-KR" altLang="en-US" sz="1200" dirty="0"/>
              <a:t>된 문서를 첨부 합니다</a:t>
            </a:r>
            <a:r>
              <a:rPr lang="en-US" altLang="ko-KR" sz="1200" dirty="0"/>
              <a:t>.</a:t>
            </a: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/>
              <a:t>이렇게 첨부된 문서는 결재자들이 참조문서를 조회할 수 있으며</a:t>
            </a:r>
            <a:r>
              <a:rPr lang="en-US" altLang="ko-KR" sz="1200" dirty="0"/>
              <a:t>, </a:t>
            </a:r>
            <a:r>
              <a:rPr lang="ko-KR" altLang="en-US" sz="1200" dirty="0"/>
              <a:t>이를 통하여 본 결재문서</a:t>
            </a:r>
            <a:endParaRPr lang="en-US" altLang="ko-KR" sz="1200" dirty="0"/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 </a:t>
            </a:r>
            <a:r>
              <a:rPr lang="ko-KR" altLang="en-US" sz="1200" dirty="0"/>
              <a:t>처리에 참조하게 됩니다</a:t>
            </a:r>
            <a:r>
              <a:rPr lang="en-US" altLang="ko-KR" sz="1200" dirty="0"/>
              <a:t>.</a:t>
            </a:r>
          </a:p>
          <a:p>
            <a:pPr marL="457200" lvl="1" indent="0">
              <a:lnSpc>
                <a:spcPct val="150000"/>
              </a:lnSpc>
              <a:buSzPct val="110000"/>
              <a:buNone/>
            </a:pPr>
            <a:r>
              <a:rPr lang="en-US" altLang="ko-KR" sz="1200" dirty="0"/>
              <a:t>   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9D72749-5769-404D-A6BC-1E506C68B240}"/>
              </a:ext>
            </a:extLst>
          </p:cNvPr>
          <p:cNvSpPr/>
          <p:nvPr/>
        </p:nvSpPr>
        <p:spPr>
          <a:xfrm>
            <a:off x="422031" y="7533749"/>
            <a:ext cx="6904892" cy="20068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9090604-F03D-467A-A93A-934E7F838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79" y="7626034"/>
            <a:ext cx="66103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61392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EFE3FC-FA51-4BFD-8881-385B7FC66852}">
  <ds:schemaRefs>
    <ds:schemaRef ds:uri="http://purl.org/dc/terms/"/>
    <ds:schemaRef ds:uri="876de33e-aaa5-4507-9b92-b84e676ded0d"/>
    <ds:schemaRef ds:uri="http://www.w3.org/XML/1998/namespace"/>
    <ds:schemaRef ds:uri="http://schemas.openxmlformats.org/package/2006/metadata/core-properties"/>
    <ds:schemaRef ds:uri="10dd7f8a-f247-48ee-8534-441ce336aea6"/>
    <ds:schemaRef ds:uri="9a0666c7-4cba-45e4-bb78-1ed48d50e5d1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18693</TotalTime>
  <Words>3409</Words>
  <Application>Microsoft Office PowerPoint</Application>
  <PresentationFormat>사용자 지정</PresentationFormat>
  <Paragraphs>620</Paragraphs>
  <Slides>36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3" baseType="lpstr">
      <vt:lpstr>나눔고딕</vt:lpstr>
      <vt:lpstr>나눔손글씨 펜</vt:lpstr>
      <vt:lpstr>맑은 고딕</vt:lpstr>
      <vt:lpstr>Arial</vt:lpstr>
      <vt:lpstr>Calibri</vt:lpstr>
      <vt:lpstr>Wingdings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윤 정근</cp:lastModifiedBy>
  <cp:revision>586</cp:revision>
  <dcterms:created xsi:type="dcterms:W3CDTF">2020-06-03T01:19:05Z</dcterms:created>
  <dcterms:modified xsi:type="dcterms:W3CDTF">2020-11-18T08:44:09Z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