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2"/>
  </p:notesMasterIdLst>
  <p:sldIdLst>
    <p:sldId id="256" r:id="rId5"/>
    <p:sldId id="263" r:id="rId6"/>
    <p:sldId id="304" r:id="rId7"/>
    <p:sldId id="302" r:id="rId8"/>
    <p:sldId id="265" r:id="rId9"/>
    <p:sldId id="277" r:id="rId10"/>
    <p:sldId id="295" r:id="rId11"/>
    <p:sldId id="278" r:id="rId12"/>
    <p:sldId id="284" r:id="rId13"/>
    <p:sldId id="285" r:id="rId14"/>
    <p:sldId id="286" r:id="rId15"/>
    <p:sldId id="288" r:id="rId16"/>
    <p:sldId id="287" r:id="rId17"/>
    <p:sldId id="289" r:id="rId18"/>
    <p:sldId id="296" r:id="rId19"/>
    <p:sldId id="290" r:id="rId20"/>
    <p:sldId id="291" r:id="rId21"/>
    <p:sldId id="292" r:id="rId22"/>
    <p:sldId id="297" r:id="rId23"/>
    <p:sldId id="280" r:id="rId24"/>
    <p:sldId id="298" r:id="rId25"/>
    <p:sldId id="299" r:id="rId26"/>
    <p:sldId id="300" r:id="rId27"/>
    <p:sldId id="301" r:id="rId28"/>
    <p:sldId id="276" r:id="rId29"/>
    <p:sldId id="283" r:id="rId30"/>
    <p:sldId id="293" r:id="rId31"/>
  </p:sldIdLst>
  <p:sldSz cx="7772400" cy="100584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00"/>
    <a:srgbClr val="217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5" autoAdjust="0"/>
    <p:restoredTop sz="94672"/>
  </p:normalViewPr>
  <p:slideViewPr>
    <p:cSldViewPr snapToGrid="0" snapToObjects="1" showGuides="1">
      <p:cViewPr varScale="1">
        <p:scale>
          <a:sx n="82" d="100"/>
          <a:sy n="82" d="100"/>
        </p:scale>
        <p:origin x="3204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Edit Master text styles</a:t>
            </a:r>
          </a:p>
          <a:p>
            <a:pPr lvl="1" rtl="0"/>
            <a:r>
              <a:rPr lang="ko"/>
              <a:t>Second level</a:t>
            </a:r>
          </a:p>
          <a:p>
            <a:pPr lvl="2" rtl="0"/>
            <a:r>
              <a:rPr lang="ko"/>
              <a:t>Third level</a:t>
            </a:r>
          </a:p>
          <a:p>
            <a:pPr lvl="3" rtl="0"/>
            <a:r>
              <a:rPr lang="ko"/>
              <a:t>Fourth level</a:t>
            </a:r>
          </a:p>
          <a:p>
            <a:pPr lvl="4" rtl="0"/>
            <a:r>
              <a:rPr lang="k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49955" y="5681281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ea typeface="나눔스퀘어_ac" panose="020B0600000101010101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1. </a:t>
            </a:r>
            <a:r>
              <a:rPr lang="ko-KR" altLang="en-US" dirty="0"/>
              <a:t>마스터 부제목 스타일 편집</a:t>
            </a:r>
          </a:p>
        </p:txBody>
      </p:sp>
      <p:sp>
        <p:nvSpPr>
          <p:cNvPr id="7" name="부제목 2"/>
          <p:cNvSpPr txBox="1">
            <a:spLocks/>
          </p:cNvSpPr>
          <p:nvPr userDrawn="1"/>
        </p:nvSpPr>
        <p:spPr>
          <a:xfrm>
            <a:off x="402355" y="6235696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나눔스퀘어_ac" panose="020B0600000101010101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1) </a:t>
            </a:r>
            <a:r>
              <a:rPr lang="ko-KR" altLang="en-US" sz="1600" dirty="0"/>
              <a:t>마스터 부제목 스타일 편집</a:t>
            </a:r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298830" y="1006745"/>
            <a:ext cx="4197650" cy="36518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>
                <a:latin typeface="나눔손글씨 펜" panose="03040600000000000000" pitchFamily="66" charset="-127"/>
                <a:ea typeface="나눔스퀘어_ac" panose="020B0600000101010101"/>
              </a:rPr>
              <a:t>개요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16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36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lvl1pPr algn="ct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Connettore 1 42"/>
          <p:cNvCxnSpPr>
            <a:cxnSpLocks/>
          </p:cNvCxnSpPr>
          <p:nvPr userDrawn="1"/>
        </p:nvCxnSpPr>
        <p:spPr>
          <a:xfrm>
            <a:off x="293" y="10059263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4EB527AE-2C58-4C3B-8D49-70959CC742EF}"/>
              </a:ext>
            </a:extLst>
          </p:cNvPr>
          <p:cNvSpPr/>
          <p:nvPr userDrawn="1"/>
        </p:nvSpPr>
        <p:spPr>
          <a:xfrm>
            <a:off x="5579234" y="123168"/>
            <a:ext cx="2002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000" b="0" dirty="0">
                <a:solidFill>
                  <a:srgbClr val="2175C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MY</a:t>
            </a:r>
            <a:r>
              <a:rPr lang="ko-KR" altLang="en-US" sz="2000" b="0" dirty="0">
                <a:solidFill>
                  <a:srgbClr val="2175C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0" dirty="0">
                <a:solidFill>
                  <a:srgbClr val="2175C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2000" b="0" dirty="0">
                <a:solidFill>
                  <a:srgbClr val="2175C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환경설정</a:t>
            </a:r>
            <a:endParaRPr lang="en-US" altLang="ko-KR" sz="2000" b="0" dirty="0">
              <a:solidFill>
                <a:srgbClr val="2175C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id="{2836299B-11EB-44FA-884C-D86873D973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367" y="223110"/>
            <a:ext cx="1611090" cy="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altLang="en-US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슬라이드 번호 개체 틀 28">
            <a:extLst>
              <a:ext uri="{FF2B5EF4-FFF2-40B4-BE49-F238E27FC236}">
                <a16:creationId xmlns:a16="http://schemas.microsoft.com/office/drawing/2014/main" id="{6514A157-4027-45FE-AED3-075B2AECDFE6}"/>
              </a:ext>
            </a:extLst>
          </p:cNvPr>
          <p:cNvSpPr txBox="1">
            <a:spLocks/>
          </p:cNvSpPr>
          <p:nvPr/>
        </p:nvSpPr>
        <p:spPr>
          <a:xfrm>
            <a:off x="3011805" y="950451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1</a:t>
            </a:fld>
            <a:endParaRPr lang="it-IT" dirty="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090DEB5-D719-4CBF-95A1-0E9620DD5497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38" name="Rettangolo 3">
              <a:extLst>
                <a:ext uri="{FF2B5EF4-FFF2-40B4-BE49-F238E27FC236}">
                  <a16:creationId xmlns:a16="http://schemas.microsoft.com/office/drawing/2014/main" id="{961BD4EB-FCAB-4003-B42A-B4371B557ACD}"/>
                </a:ext>
              </a:extLst>
            </p:cNvPr>
            <p:cNvSpPr/>
            <p:nvPr/>
          </p:nvSpPr>
          <p:spPr>
            <a:xfrm>
              <a:off x="0" y="0"/>
              <a:ext cx="7772400" cy="10058400"/>
            </a:xfrm>
            <a:prstGeom prst="rect">
              <a:avLst/>
            </a:prstGeom>
            <a:solidFill>
              <a:srgbClr val="2175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9" name="Rettangolo 4">
              <a:extLst>
                <a:ext uri="{FF2B5EF4-FFF2-40B4-BE49-F238E27FC236}">
                  <a16:creationId xmlns:a16="http://schemas.microsoft.com/office/drawing/2014/main" id="{5246C943-BC6A-4CEB-B0FF-4DEEBB931A9E}"/>
                </a:ext>
              </a:extLst>
            </p:cNvPr>
            <p:cNvSpPr/>
            <p:nvPr/>
          </p:nvSpPr>
          <p:spPr>
            <a:xfrm>
              <a:off x="0" y="0"/>
              <a:ext cx="77724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40" name="그래픽 39">
              <a:extLst>
                <a:ext uri="{FF2B5EF4-FFF2-40B4-BE49-F238E27FC236}">
                  <a16:creationId xmlns:a16="http://schemas.microsoft.com/office/drawing/2014/main" id="{B0A4EF3E-3E0E-49C6-A0AB-0244E6729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1673" y="4003342"/>
              <a:ext cx="5583933" cy="537712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4EF759-E9F1-41F8-9661-C62425628AF9}"/>
                </a:ext>
              </a:extLst>
            </p:cNvPr>
            <p:cNvSpPr txBox="1"/>
            <p:nvPr/>
          </p:nvSpPr>
          <p:spPr>
            <a:xfrm>
              <a:off x="3389062" y="888202"/>
              <a:ext cx="39196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400" b="1" dirty="0">
                  <a:solidFill>
                    <a:srgbClr val="4285F4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 설명서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4BB68F-A7CF-4756-AD9F-8AC066F60A6C}"/>
                </a:ext>
              </a:extLst>
            </p:cNvPr>
            <p:cNvSpPr txBox="1"/>
            <p:nvPr/>
          </p:nvSpPr>
          <p:spPr>
            <a:xfrm>
              <a:off x="1926356" y="2001001"/>
              <a:ext cx="3919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[MY/</a:t>
              </a:r>
              <a:r>
                <a:rPr lang="ko-KR" altLang="en-US" sz="4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환경설정</a:t>
              </a:r>
              <a:r>
                <a:rPr lang="en-US" altLang="ko-KR" sz="4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43" name="그래픽 42">
            <a:extLst>
              <a:ext uri="{FF2B5EF4-FFF2-40B4-BE49-F238E27FC236}">
                <a16:creationId xmlns:a16="http://schemas.microsoft.com/office/drawing/2014/main" id="{154E03EA-9065-4111-AB61-35780C440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00" y="997445"/>
            <a:ext cx="2749857" cy="399553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EDACD4A8-4B00-492E-9EAE-5D19516BF1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5689" y="9612099"/>
            <a:ext cx="11144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4" y="2511034"/>
            <a:ext cx="7368656" cy="33309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27250"/>
            <a:ext cx="7364558" cy="131121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ko-KR" altLang="en-US" sz="1400" b="1" dirty="0"/>
              <a:t>서명</a:t>
            </a:r>
            <a:endParaRPr lang="en-US" altLang="ko-KR" sz="1200" b="1" dirty="0"/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위의 화면과 같이 서명란에 원하는 형태의 서명을 입력한 후에 저장 버튼을 누르면 서명이 저장됩니다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서명을 저장한 후에 메일을 보냈을 때 그 메일을 열어보면 서명이 메일 끝에 붙게 됩니다</a:t>
            </a:r>
            <a:r>
              <a:rPr lang="en-US" altLang="ko-KR" sz="1200" dirty="0"/>
              <a:t>.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FA2DDB7-96AD-4C28-A626-1EEC99D0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2" y="2579883"/>
            <a:ext cx="7250338" cy="32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88B53C-1E93-4B74-8F51-0B9B4DAD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1" y="4972036"/>
            <a:ext cx="7259349" cy="359216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4" y="4921237"/>
            <a:ext cx="7354618" cy="35736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27250"/>
            <a:ext cx="7364558" cy="367382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제공되는 편지함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내게쓴편지함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이외에 사용자가 수신한 메일을 분류하기 위하여 생성하게 되는 보관함을 관리하는 기능을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추가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눌러 새로운 편지함의 이름을 적습니다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수정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 생성된 편지함 우측의 수정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삭제를 눌러 생성된 편지함의 이름을 수정하거나 삭제할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메일삭제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비우기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삭제버튼을 누르면 현재 폴더 내의 메일이 삭제됩니다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읽음으로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폴더 내의 메일이 읽음상태로 변경됩니다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89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4" y="3628118"/>
            <a:ext cx="7334185" cy="48877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31172"/>
            <a:ext cx="7364558" cy="241077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 startAt="3"/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메일필터링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 수신되는 메일을 사용자 보관함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 연결하여 분류를 하는 기능을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적당한 필터명을 입력합니다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- 4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옵션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보낸사람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메일제목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이동할 폴더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원하는 내용을 입력합니다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(4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옵션간에는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AND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조건이 적용됩니다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필터에 적용되는 메일을 저장할 메일 폴더를 설정합니다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5B2B066-DAD3-4E21-935C-F4A48355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6" y="3644820"/>
            <a:ext cx="7209046" cy="27033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BCF3D54-0263-44B5-833F-24DEF3AB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5152432"/>
            <a:ext cx="3476625" cy="3343275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1BCD933-9D3E-4B87-982D-0EE69F0E07FB}"/>
              </a:ext>
            </a:extLst>
          </p:cNvPr>
          <p:cNvSpPr/>
          <p:nvPr/>
        </p:nvSpPr>
        <p:spPr>
          <a:xfrm>
            <a:off x="6589711" y="3733463"/>
            <a:ext cx="830263" cy="324000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893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4" y="5778113"/>
            <a:ext cx="7334185" cy="34433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29644"/>
            <a:ext cx="7364558" cy="452395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 startAt="4"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외부메일계정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외부에서 별도로 사용하는 메일서버로부터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오도록 하는 기능을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해당 메일 서버가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서비스를 제공하는 경우에만 적용됩니다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통하여 관련 외부메일계정 정보를 입력합니다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서버명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정보를 입력합니다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계정정보를 입력합니다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110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번 포트이지만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외부메일서버가 제공하는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포트가 다른 경우 해당되는 포트정보를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입력하셔야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보존옵션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온 후에 외부메일 계정에 있는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모두 삭제할 것인지 여부를 체크합니다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전송옵션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외부메일서버로부터 메일을 가지고 오는 경우에 ‘모든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메일’을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가지고 올 것이지 아니면 ‘새로운 메일만’ 가지고 올 것인지를 체크합니다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5DBBA0-11F0-4A99-B848-C6D81C21D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17" r="48" b="1137"/>
          <a:stretch/>
        </p:blipFill>
        <p:spPr>
          <a:xfrm>
            <a:off x="278864" y="6370476"/>
            <a:ext cx="7236000" cy="1224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C2C96E9-FFA9-4C0C-8A01-3B78495B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5" y="6200316"/>
            <a:ext cx="2963574" cy="296357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3F9F4E-E6FC-4A65-844C-559C61737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28" y="5864942"/>
            <a:ext cx="7213284" cy="408487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1BCD933-9D3E-4B87-982D-0EE69F0E07FB}"/>
              </a:ext>
            </a:extLst>
          </p:cNvPr>
          <p:cNvSpPr/>
          <p:nvPr/>
        </p:nvSpPr>
        <p:spPr>
          <a:xfrm>
            <a:off x="6680160" y="5890024"/>
            <a:ext cx="775536" cy="331428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9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F006DA0-CEF1-4BD7-B585-4589BC51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8" y="2411512"/>
            <a:ext cx="7291935" cy="189777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4356" y="2342570"/>
            <a:ext cx="7334185" cy="19675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28792"/>
            <a:ext cx="7364558" cy="131972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메일수신거부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수신을 거부하고자 하는 메일주소나 이름을 입력하여 메일을 차단시킬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수신거부를 한 메일들은 당사가 기본 제공하는 ‘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에 저장이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7E3BB51-A865-466C-A47B-FFD6705B1708}"/>
              </a:ext>
            </a:extLst>
          </p:cNvPr>
          <p:cNvSpPr/>
          <p:nvPr/>
        </p:nvSpPr>
        <p:spPr>
          <a:xfrm>
            <a:off x="6687989" y="2976083"/>
            <a:ext cx="733667" cy="308710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484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3F137D8-596C-4AE5-9522-2E2E9A310F72}"/>
              </a:ext>
            </a:extLst>
          </p:cNvPr>
          <p:cNvSpPr txBox="1">
            <a:spLocks/>
          </p:cNvSpPr>
          <p:nvPr/>
        </p:nvSpPr>
        <p:spPr>
          <a:xfrm>
            <a:off x="203304" y="1127250"/>
            <a:ext cx="7364558" cy="410670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 startAt="6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부득이한 사정으로 일정 기간 동안 메일을 확인하지 못하는 경우 수신하는 메일들에 대해 부재중 응답 메일을 자동으로 발송하도록 제공하는 기능입니다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기능을 사용할지를 선택합니다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메일을 보낼 기간을 선택합니다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달력이 나타나게 되는데 이곳에서 원하는 날짜를 선택하여 주면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설정한 내용을 부재중 응답 메일의 끝에 서명을 포함시킬 지 여부를 관리합니다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메일의 내용을 입력합니다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D903712-69F9-481F-825A-2DE5359FD982}"/>
              </a:ext>
            </a:extLst>
          </p:cNvPr>
          <p:cNvSpPr/>
          <p:nvPr/>
        </p:nvSpPr>
        <p:spPr>
          <a:xfrm>
            <a:off x="214356" y="5326275"/>
            <a:ext cx="7334185" cy="3589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CAD215D-1F07-49C1-B92B-FD92827C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0" y="5415191"/>
            <a:ext cx="7236763" cy="34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6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3F137D8-596C-4AE5-9522-2E2E9A310F72}"/>
              </a:ext>
            </a:extLst>
          </p:cNvPr>
          <p:cNvSpPr txBox="1">
            <a:spLocks/>
          </p:cNvSpPr>
          <p:nvPr/>
        </p:nvSpPr>
        <p:spPr>
          <a:xfrm>
            <a:off x="203304" y="1127789"/>
            <a:ext cx="7364558" cy="214533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 startAt="7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(Forwarding)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메뉴는 자신에게 온 메일들을 특정 주소로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전달시키는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메일전달은 기본적으로 자신의 편지함에 복사본을 남기지 않습니다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만약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편지함에 복사본을 남기고 싶은 경우에는 전달옵션을 체크해 주어야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화면의 구성은 아래의 그림과 같이 되어 있으며 메일을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전달시킬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주소를 전달주소에 입력한 후 저장 버튼을 클릭합니다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1608F3-FC11-4F1D-A277-EDEA40EAAFF5}"/>
              </a:ext>
            </a:extLst>
          </p:cNvPr>
          <p:cNvSpPr/>
          <p:nvPr/>
        </p:nvSpPr>
        <p:spPr>
          <a:xfrm>
            <a:off x="213245" y="3233555"/>
            <a:ext cx="7282930" cy="23576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00F09CA-B58A-4E9C-8A8E-17C03AAC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" y="3273128"/>
            <a:ext cx="7211830" cy="23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28662"/>
            <a:ext cx="7364558" cy="840783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 startAt="8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삭제했을 때 폐기함으로 이동할 것인지 즉시 삭제할 것인지를 결정합니다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보낸 편지를 자동으로 송신함에 저장할 지 여부를 관리합니다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기능을 블랙리스트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반대 기능으로서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등록된 사용자와 조직도에 있는 사용자가 메일을 발송하는 경우에 메일 목록에서 메일 아이콘을 “초록색’ 으로 표시하여 눈에 쉽게 띌 수 있도록 제공하는 기능입니다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받은편지함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보낸편지함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 메일들의 보관 일수를 결정하고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경과된 메일은 자동으로 삭제되도록 설정합니다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인코딩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작성시 기본으로 선택되는 인코딩을 설정합니다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기본적으로 우리나라에서는 한국어로 사용하지만 다른 외국에서 그룹웨어를 사용할 때는 기본 인코딩을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설정해 놓으면 메일을 작성시 기본 인코딩이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코드로 설정됩니다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 메일표시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표시’ 로 체크를 하는 경우에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‘메일’ 메뉴를 클릭하게 되면 좌측에 제공되는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메뉴명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우측에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건수 정보를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첨부링크위치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첨부링크의 위치를 본문상단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본문하단 중에 한가지를 설정할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발송지연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설정한 시간만큼 지연되어 발송합니다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발송된 메일은 설정된 시간이 경과되기 전까지 송신함에서 예약대기 상태로 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예약취소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발송취소가 가능합니다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0370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5" y="2552700"/>
            <a:ext cx="7354617" cy="6451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6E8FE6-B7ED-4F06-83AD-0C78EDED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6161" y="2644399"/>
            <a:ext cx="7014619" cy="6359408"/>
          </a:xfrm>
          <a:prstGeom prst="rect">
            <a:avLst/>
          </a:prstGeom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DE3F8724-9950-49D1-9865-F0CD4506C5CC}"/>
              </a:ext>
            </a:extLst>
          </p:cNvPr>
          <p:cNvSpPr txBox="1">
            <a:spLocks/>
          </p:cNvSpPr>
          <p:nvPr/>
        </p:nvSpPr>
        <p:spPr>
          <a:xfrm>
            <a:off x="203304" y="1128662"/>
            <a:ext cx="7364558" cy="139863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표시메일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기본적인 메일주소 외에 다른 표시메일들을 추가할 수 있으며 이 중에서 기본값을 선택할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메일 주소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 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발송자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메일 주소의 기본값을 의미합니다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기본메일주소를 선택하면 자동 지정됩니다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15DF3F-F47D-455C-A409-F8E56C4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7779101"/>
            <a:ext cx="2413000" cy="1055688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E837034-7394-4339-A6CB-082B99390E8B}"/>
              </a:ext>
            </a:extLst>
          </p:cNvPr>
          <p:cNvSpPr/>
          <p:nvPr/>
        </p:nvSpPr>
        <p:spPr>
          <a:xfrm>
            <a:off x="2557559" y="8121157"/>
            <a:ext cx="180330" cy="184150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2E9C085-B6CA-4782-B26F-55D0A9A4DEF5}"/>
              </a:ext>
            </a:extLst>
          </p:cNvPr>
          <p:cNvCxnSpPr>
            <a:cxnSpLocks/>
          </p:cNvCxnSpPr>
          <p:nvPr/>
        </p:nvCxnSpPr>
        <p:spPr>
          <a:xfrm>
            <a:off x="2701704" y="8121157"/>
            <a:ext cx="1895696" cy="0"/>
          </a:xfrm>
          <a:prstGeom prst="straightConnector1">
            <a:avLst/>
          </a:prstGeom>
          <a:ln w="38100">
            <a:solidFill>
              <a:srgbClr val="FFA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7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3F137D8-596C-4AE5-9522-2E2E9A310F72}"/>
              </a:ext>
            </a:extLst>
          </p:cNvPr>
          <p:cNvSpPr txBox="1">
            <a:spLocks/>
          </p:cNvSpPr>
          <p:nvPr/>
        </p:nvSpPr>
        <p:spPr>
          <a:xfrm>
            <a:off x="203304" y="1127789"/>
            <a:ext cx="7364558" cy="214533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arenR" startAt="9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승인선지정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승인할 사람을 부서담당자와 개인별 승인선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지정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중에서 지정할 수 있습니다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승인메일에서 부재중일때 대리인을 사용하는지 여부를 관리합니다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사용기간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설정의 사용기간을 지정합니다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대리인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부재중일때 승인메일을 대리할 수 있도록 대리인을 지정합니다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1608F3-FC11-4F1D-A277-EDEA40EAAFF5}"/>
              </a:ext>
            </a:extLst>
          </p:cNvPr>
          <p:cNvSpPr/>
          <p:nvPr/>
        </p:nvSpPr>
        <p:spPr>
          <a:xfrm>
            <a:off x="213245" y="3068454"/>
            <a:ext cx="7282930" cy="33831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7693DA1-1E08-4E3C-9A85-6E877E0E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5" y="3163183"/>
            <a:ext cx="7209175" cy="32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4616" y="1127250"/>
            <a:ext cx="7140742" cy="172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 환경 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정보 등 다양한 설정에 대한 관리 기능을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-&gt; ‘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ko-KR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정보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환경설정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클릭시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환결설정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관리를 할 수 있으며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메뉴를 통해서도 직접 접근이 가능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ko-KR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ko-KR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4" y="3597464"/>
            <a:ext cx="7364558" cy="44768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개요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572789F-4A9D-4EA6-9201-5888D063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877" y="3709322"/>
            <a:ext cx="6600092" cy="4264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5A9603E-887C-4F7D-8D2C-7FF45DB8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8" y="2092049"/>
            <a:ext cx="3048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C152B15-A943-4422-B8C9-0CE57DA0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0" y="2111672"/>
            <a:ext cx="6010275" cy="44386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2" y="2071331"/>
            <a:ext cx="6093429" cy="43160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27250"/>
            <a:ext cx="7364558" cy="116801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 환경설정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 사용에 있어서 다양한 개인 사용 환경을 설정하는 기능을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00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42C197D-CBA4-4CCE-ACB0-519991BF8E6C}"/>
              </a:ext>
            </a:extLst>
          </p:cNvPr>
          <p:cNvSpPr/>
          <p:nvPr/>
        </p:nvSpPr>
        <p:spPr>
          <a:xfrm>
            <a:off x="203302" y="2893393"/>
            <a:ext cx="7313604" cy="30391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CE76A26E-C3AC-4428-8C21-E2B49433752A}"/>
              </a:ext>
            </a:extLst>
          </p:cNvPr>
          <p:cNvSpPr txBox="1">
            <a:spLocks/>
          </p:cNvSpPr>
          <p:nvPr/>
        </p:nvSpPr>
        <p:spPr>
          <a:xfrm>
            <a:off x="203304" y="1127250"/>
            <a:ext cx="7364558" cy="8141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ko-KR" altLang="en-US" sz="1400" b="1" dirty="0"/>
              <a:t>비밀번호</a:t>
            </a:r>
            <a:endParaRPr lang="en-US" altLang="ko-KR" sz="1200" b="1" dirty="0"/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결재자가 결재문서를 ‘승인’ 또는 ‘반려</a:t>
            </a:r>
            <a:r>
              <a:rPr lang="en-US" altLang="ko-KR" sz="1200" dirty="0"/>
              <a:t>’</a:t>
            </a:r>
            <a:r>
              <a:rPr lang="ko-KR" altLang="en-US" sz="1200" dirty="0"/>
              <a:t> 처리 시에 사용할 결재비밀번호를 관리합니다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/>
              <a:t> (</a:t>
            </a:r>
            <a:r>
              <a:rPr lang="ko-KR" altLang="en-US" sz="1200" dirty="0"/>
              <a:t>사용하지 </a:t>
            </a:r>
            <a:r>
              <a:rPr lang="ko-KR" altLang="en-US" sz="1200" dirty="0" err="1"/>
              <a:t>않음인경우</a:t>
            </a:r>
            <a:r>
              <a:rPr lang="ko-KR" altLang="en-US" sz="1200" dirty="0"/>
              <a:t> 승인</a:t>
            </a:r>
            <a:r>
              <a:rPr lang="en-US" altLang="ko-KR" sz="1200" dirty="0"/>
              <a:t>/</a:t>
            </a:r>
            <a:r>
              <a:rPr lang="ko-KR" altLang="en-US" sz="1200" dirty="0"/>
              <a:t>반려 처리시 비밀번호 입력없이 바로 처리 됩니다</a:t>
            </a:r>
            <a:r>
              <a:rPr lang="en-US" altLang="ko-KR" sz="1200" dirty="0"/>
              <a:t>.)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설정된 비밀번호는 그룹웨어 로그인 비밀번호와 별도로 지정되며 </a:t>
            </a:r>
            <a:r>
              <a:rPr lang="ko-KR" altLang="en-US" sz="1200" dirty="0" err="1"/>
              <a:t>분실시</a:t>
            </a:r>
            <a:r>
              <a:rPr lang="ko-KR" altLang="en-US" sz="1200" dirty="0"/>
              <a:t> 관리자에게 문의 바랍니다</a:t>
            </a:r>
            <a:r>
              <a:rPr lang="en-US" altLang="ko-KR" sz="12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B1AC00-03B8-487E-BBAA-0DBAF381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960628"/>
            <a:ext cx="7239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88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E33EB6-4008-4AE3-A34C-434B8BCD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287355"/>
            <a:ext cx="7198659" cy="1713511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67C45E-F191-4A0F-8B6A-916B174E7E92}"/>
              </a:ext>
            </a:extLst>
          </p:cNvPr>
          <p:cNvSpPr/>
          <p:nvPr/>
        </p:nvSpPr>
        <p:spPr>
          <a:xfrm>
            <a:off x="213243" y="2197692"/>
            <a:ext cx="7354619" cy="17918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277D1F-9B60-4FD9-B5E0-808C8E159FBA}"/>
              </a:ext>
            </a:extLst>
          </p:cNvPr>
          <p:cNvSpPr/>
          <p:nvPr/>
        </p:nvSpPr>
        <p:spPr>
          <a:xfrm>
            <a:off x="234616" y="1127250"/>
            <a:ext cx="7333246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arenR" startAt="2"/>
            </a:pPr>
            <a:r>
              <a:rPr lang="ko-KR" altLang="en-US" sz="1400" b="1" dirty="0"/>
              <a:t>전자서명</a:t>
            </a:r>
            <a:r>
              <a:rPr lang="en-US" altLang="ko-KR" sz="1400" b="1" dirty="0"/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전자결재에서 사용할 자신의 사인이나 도장 등 서명을 설정할 수 있습니다</a:t>
            </a:r>
            <a:r>
              <a:rPr lang="en-US" altLang="ko-KR" sz="1200" dirty="0"/>
              <a:t>.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카메라 아이콘을 클릭 시 파일을 업로드할 수 있습니다</a:t>
            </a:r>
            <a:r>
              <a:rPr lang="en-US" altLang="ko-KR" sz="1200" dirty="0"/>
              <a:t>.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BF40C40-D066-4571-B8AB-DF8AC4061940}"/>
              </a:ext>
            </a:extLst>
          </p:cNvPr>
          <p:cNvSpPr/>
          <p:nvPr/>
        </p:nvSpPr>
        <p:spPr>
          <a:xfrm flipV="1">
            <a:off x="910315" y="2830540"/>
            <a:ext cx="313367" cy="258038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3684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C1E62D1-8995-476D-844F-E678BEE45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5" y="4226632"/>
            <a:ext cx="7310410" cy="1784204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1369D0-74BB-4FFC-BCC0-DF23DE3611CF}"/>
              </a:ext>
            </a:extLst>
          </p:cNvPr>
          <p:cNvSpPr/>
          <p:nvPr/>
        </p:nvSpPr>
        <p:spPr>
          <a:xfrm>
            <a:off x="203302" y="4142576"/>
            <a:ext cx="7373819" cy="190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CB6D802-3FDF-4E89-BD64-8E42E1194734}"/>
              </a:ext>
            </a:extLst>
          </p:cNvPr>
          <p:cNvSpPr/>
          <p:nvPr/>
        </p:nvSpPr>
        <p:spPr>
          <a:xfrm>
            <a:off x="234616" y="1127250"/>
            <a:ext cx="7333246" cy="287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arenR" startAt="3"/>
            </a:pPr>
            <a:r>
              <a:rPr lang="ko-KR" altLang="en-US" sz="1400" b="1" dirty="0"/>
              <a:t>부재설정</a:t>
            </a:r>
            <a:r>
              <a:rPr lang="en-US" altLang="ko-KR" sz="1400" b="1" dirty="0"/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결재자가 부재중인 경우 자신에게 온 결재문서를 처리하는 방식을 설정합니다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- </a:t>
            </a:r>
            <a:r>
              <a:rPr lang="ko-KR" altLang="en-US" sz="1200" dirty="0"/>
              <a:t>사용기간 </a:t>
            </a:r>
            <a:r>
              <a:rPr lang="en-US" altLang="ko-KR" sz="1200" dirty="0"/>
              <a:t>: </a:t>
            </a:r>
            <a:r>
              <a:rPr lang="ko-KR" altLang="en-US" sz="1200" dirty="0"/>
              <a:t>부재중 설정이 적용되는 기간을 설정합니다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- </a:t>
            </a:r>
            <a:r>
              <a:rPr lang="ko-KR" altLang="en-US" sz="1200" dirty="0"/>
              <a:t>대리인 </a:t>
            </a:r>
            <a:r>
              <a:rPr lang="en-US" altLang="ko-KR" sz="1200" dirty="0"/>
              <a:t>: </a:t>
            </a:r>
            <a:r>
              <a:rPr lang="ko-KR" altLang="en-US" sz="1200" dirty="0"/>
              <a:t>자신에게 온 결재문서를 지정한 대리인이 결재를 하게 됩니다</a:t>
            </a:r>
            <a:r>
              <a:rPr lang="en-US" altLang="ko-KR" sz="1200" dirty="0"/>
              <a:t>.(</a:t>
            </a:r>
            <a:r>
              <a:rPr lang="ko-KR" altLang="en-US" sz="1200" dirty="0" err="1"/>
              <a:t>결재칸에</a:t>
            </a:r>
            <a:r>
              <a:rPr lang="ko-KR" altLang="en-US" sz="1200" dirty="0"/>
              <a:t> 대리인의 결재서명이 </a:t>
            </a:r>
            <a:r>
              <a:rPr lang="ko-KR" altLang="en-US" sz="1200" dirty="0" err="1"/>
              <a:t>들어감</a:t>
            </a:r>
            <a:r>
              <a:rPr lang="en-US" altLang="ko-KR" sz="12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- </a:t>
            </a:r>
            <a:r>
              <a:rPr lang="ko-KR" altLang="en-US" sz="1200" dirty="0"/>
              <a:t>자동승인 </a:t>
            </a:r>
            <a:r>
              <a:rPr lang="en-US" altLang="ko-KR" sz="1200" dirty="0"/>
              <a:t>: </a:t>
            </a:r>
            <a:r>
              <a:rPr lang="ko-KR" altLang="en-US" sz="1200" dirty="0"/>
              <a:t>본인 앞으로 오는 결재 문서는 ‘승인’ 처리를 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부재사유를 입력하게 되면 결재자 의견으로 처리가 됩니다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-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자신에게 온 결재문서를 자신은 결재를 하지 않고 다음 결재자에게 자동으로 결재권이 넘어가도록 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이후 결재자들이 모두 결재를 하게 되면 이 결재문서를 최종 결재 완료가 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이후 </a:t>
            </a:r>
            <a:r>
              <a:rPr lang="ko-KR" altLang="en-US" sz="1200" dirty="0" err="1"/>
              <a:t>후결자는</a:t>
            </a:r>
            <a:r>
              <a:rPr lang="ko-KR" altLang="en-US" sz="1200" dirty="0"/>
              <a:t> 결재 처리함에서 해당 결재문서를 조회만 가능합니다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60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A35E6C5-7B08-4EE3-B16D-A09A834C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6" y="6804886"/>
            <a:ext cx="6205521" cy="2915346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CB6D802-3FDF-4E89-BD64-8E42E1194734}"/>
              </a:ext>
            </a:extLst>
          </p:cNvPr>
          <p:cNvSpPr/>
          <p:nvPr/>
        </p:nvSpPr>
        <p:spPr>
          <a:xfrm>
            <a:off x="234616" y="1127250"/>
            <a:ext cx="7333246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arenR" startAt="4"/>
            </a:pPr>
            <a:r>
              <a:rPr lang="ko-KR" altLang="en-US" sz="1400" b="1" dirty="0"/>
              <a:t>결재선</a:t>
            </a:r>
            <a:r>
              <a:rPr lang="en-US" altLang="ko-KR" sz="1400" b="1" dirty="0"/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 사용할 다양한 결재선을 미리 설정하는 기능을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7DCA14-9629-4C04-B64C-2FD26BDEA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05"/>
          <a:stretch/>
        </p:blipFill>
        <p:spPr>
          <a:xfrm>
            <a:off x="289207" y="2132848"/>
            <a:ext cx="7241146" cy="277532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6D42836-1EB1-4D21-8A66-95EDD29DD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69" y="1975519"/>
            <a:ext cx="718185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A1369D0-74BB-4FFC-BCC0-DF23DE3611CF}"/>
              </a:ext>
            </a:extLst>
          </p:cNvPr>
          <p:cNvSpPr/>
          <p:nvPr/>
        </p:nvSpPr>
        <p:spPr>
          <a:xfrm>
            <a:off x="203302" y="1897947"/>
            <a:ext cx="7373819" cy="3021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C8ACCAF-17BB-4A1A-B2C5-8A148A07C9E5}"/>
              </a:ext>
            </a:extLst>
          </p:cNvPr>
          <p:cNvSpPr/>
          <p:nvPr/>
        </p:nvSpPr>
        <p:spPr>
          <a:xfrm flipV="1">
            <a:off x="6683188" y="2536868"/>
            <a:ext cx="739588" cy="311827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041DC5-0F0C-4D1C-9470-7C689150EE80}"/>
              </a:ext>
            </a:extLst>
          </p:cNvPr>
          <p:cNvSpPr/>
          <p:nvPr/>
        </p:nvSpPr>
        <p:spPr>
          <a:xfrm>
            <a:off x="234616" y="4969997"/>
            <a:ext cx="7333246" cy="172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/>
              <a:t>[</a:t>
            </a:r>
            <a:r>
              <a:rPr lang="ko-KR" altLang="en-US" sz="1200" dirty="0"/>
              <a:t>추가</a:t>
            </a:r>
            <a:r>
              <a:rPr lang="en-US" altLang="ko-KR" sz="1200" dirty="0"/>
              <a:t>]</a:t>
            </a:r>
            <a:r>
              <a:rPr lang="ko-KR" altLang="en-US" sz="1200" dirty="0"/>
              <a:t>버튼을 통해서 다양한 개인의 결재선을 추가할 수 있습니다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 err="1"/>
              <a:t>결재선명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향후 쉽게 기억할 수 있는 적당한 </a:t>
            </a:r>
            <a:r>
              <a:rPr lang="ko-KR" altLang="en-US" sz="1200" dirty="0" err="1"/>
              <a:t>결재선명을</a:t>
            </a:r>
            <a:r>
              <a:rPr lang="ko-KR" altLang="en-US" sz="1200" dirty="0"/>
              <a:t> 입력합니다</a:t>
            </a:r>
            <a:r>
              <a:rPr lang="en-US" altLang="ko-KR" sz="1200" dirty="0"/>
              <a:t>.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/>
              <a:t>분류 </a:t>
            </a:r>
            <a:r>
              <a:rPr lang="en-US" altLang="ko-KR" sz="1200" dirty="0"/>
              <a:t>: </a:t>
            </a:r>
            <a:r>
              <a:rPr lang="ko-KR" altLang="en-US" sz="1200" dirty="0"/>
              <a:t>적당한 결재선 분류를 지정하거나 새분류를 입력합니다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입력하지 않는 경우에 모두 ‘</a:t>
            </a:r>
            <a:r>
              <a:rPr lang="ko-KR" altLang="en-US" sz="1200" dirty="0" err="1"/>
              <a:t>미분류’로</a:t>
            </a:r>
            <a:r>
              <a:rPr lang="ko-KR" altLang="en-US" sz="1200" dirty="0"/>
              <a:t> 처리합니다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/>
              <a:t>결재선 </a:t>
            </a:r>
            <a:r>
              <a:rPr lang="en-US" altLang="ko-KR" sz="1200" dirty="0"/>
              <a:t>: </a:t>
            </a:r>
            <a:r>
              <a:rPr lang="ko-KR" altLang="en-US" sz="1200" dirty="0"/>
              <a:t>결재선을 지정합니다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결재선의 참조자를 지정합니다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1AFD3C-6B20-4A8A-B456-8CDBA4876331}"/>
              </a:ext>
            </a:extLst>
          </p:cNvPr>
          <p:cNvSpPr/>
          <p:nvPr/>
        </p:nvSpPr>
        <p:spPr>
          <a:xfrm>
            <a:off x="203303" y="6763871"/>
            <a:ext cx="6197497" cy="2931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67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4616" y="1127250"/>
            <a:ext cx="7333246" cy="204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arenR" startAt="5"/>
            </a:pPr>
            <a:r>
              <a:rPr lang="ko-KR" altLang="en-US" sz="1400" b="1" dirty="0" err="1"/>
              <a:t>양식별</a:t>
            </a:r>
            <a:r>
              <a:rPr lang="ko-KR" altLang="en-US" sz="1400" b="1" dirty="0"/>
              <a:t> 결재선</a:t>
            </a:r>
            <a:r>
              <a:rPr lang="en-US" altLang="ko-KR" sz="1400" b="1" dirty="0"/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양식별로 자주 사용하는 결재라인을 미리 저장하여 사용할 수 있도록 설정합니다</a:t>
            </a:r>
            <a:r>
              <a:rPr lang="en-US" altLang="ko-KR" sz="1200" dirty="0"/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본 기능을 사용하기 위해서는 앞서의 ‘</a:t>
            </a:r>
            <a:r>
              <a:rPr lang="ko-KR" altLang="en-US" sz="1200" dirty="0" err="1"/>
              <a:t>결재선관리’에서</a:t>
            </a:r>
            <a:r>
              <a:rPr lang="ko-KR" altLang="en-US" sz="1200" dirty="0"/>
              <a:t> 다양한 결재선을 미리 설정해야 합니다</a:t>
            </a:r>
            <a:r>
              <a:rPr lang="en-US" altLang="ko-KR" sz="1200" dirty="0"/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양식을 지정하고 우측의 </a:t>
            </a:r>
            <a:r>
              <a:rPr lang="en-US" altLang="ko-KR" sz="1200" dirty="0"/>
              <a:t>[</a:t>
            </a:r>
            <a:r>
              <a:rPr lang="ko-KR" altLang="en-US" sz="1200" dirty="0"/>
              <a:t>추가</a:t>
            </a:r>
            <a:r>
              <a:rPr lang="en-US" altLang="ko-KR" sz="1200" dirty="0"/>
              <a:t>]</a:t>
            </a:r>
            <a:r>
              <a:rPr lang="ko-KR" altLang="en-US" sz="1200" dirty="0"/>
              <a:t>버튼을 통해서 원하는 결재선을 미리 지정해줍니다</a:t>
            </a:r>
            <a:endParaRPr lang="en-US" altLang="ko-KR" sz="1200" dirty="0"/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/>
              <a:t>이렇게 설정을 하게 되면</a:t>
            </a:r>
            <a:r>
              <a:rPr lang="en-US" altLang="ko-KR" sz="1200" dirty="0"/>
              <a:t>, ‘</a:t>
            </a:r>
            <a:r>
              <a:rPr lang="ko-KR" altLang="en-US" sz="1200" dirty="0"/>
              <a:t>전자결재</a:t>
            </a:r>
            <a:r>
              <a:rPr lang="en-US" altLang="ko-KR" sz="1200" dirty="0"/>
              <a:t>/</a:t>
            </a:r>
            <a:r>
              <a:rPr lang="ko-KR" altLang="en-US" sz="1200" dirty="0" err="1"/>
              <a:t>기안작성’에서</a:t>
            </a:r>
            <a:r>
              <a:rPr lang="ko-KR" altLang="en-US" sz="1200" dirty="0"/>
              <a:t> 이 양식을 선택하는 경우 지정된 결재선까지 바로 제공이 되어 매번 결재선을 </a:t>
            </a:r>
            <a:r>
              <a:rPr lang="ko-KR" altLang="en-US" sz="1200" dirty="0" err="1"/>
              <a:t>기안문</a:t>
            </a:r>
            <a:r>
              <a:rPr lang="ko-KR" altLang="en-US" sz="1200" dirty="0"/>
              <a:t> 작성 시 지정해야 하는 번거로움을 줄일 수 있습니다</a:t>
            </a:r>
            <a:r>
              <a:rPr lang="en-US" altLang="ko-KR" sz="1200" dirty="0"/>
              <a:t>.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6C84FB1-26FD-4753-9415-372772F3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24" y="3574607"/>
            <a:ext cx="7270851" cy="2409318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67C45E-F191-4A0F-8B6A-916B174E7E92}"/>
              </a:ext>
            </a:extLst>
          </p:cNvPr>
          <p:cNvSpPr/>
          <p:nvPr/>
        </p:nvSpPr>
        <p:spPr>
          <a:xfrm>
            <a:off x="213243" y="3259728"/>
            <a:ext cx="7354619" cy="3318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E5AA69-7848-4297-AD04-3733F3A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4" y="3356505"/>
            <a:ext cx="7204176" cy="87323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B45A92C-7C55-40D8-BA77-03A47C931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14" y="3661965"/>
            <a:ext cx="1543886" cy="28483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E41DA7A-8BD5-47F7-9047-3D69B811E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076" y="5450116"/>
            <a:ext cx="3446997" cy="1122134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DAB5E8C-6B42-4F44-966C-16A9567F8D69}"/>
              </a:ext>
            </a:extLst>
          </p:cNvPr>
          <p:cNvSpPr/>
          <p:nvPr/>
        </p:nvSpPr>
        <p:spPr>
          <a:xfrm flipV="1">
            <a:off x="6730999" y="3884218"/>
            <a:ext cx="714375" cy="30360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61A9F98-DD2A-4871-989B-34277D4606C3}"/>
              </a:ext>
            </a:extLst>
          </p:cNvPr>
          <p:cNvCxnSpPr>
            <a:cxnSpLocks/>
            <a:stCxn id="27" idx="0"/>
          </p:cNvCxnSpPr>
          <p:nvPr/>
        </p:nvCxnSpPr>
        <p:spPr>
          <a:xfrm flipH="1">
            <a:off x="4686300" y="4187824"/>
            <a:ext cx="2401887" cy="1268642"/>
          </a:xfrm>
          <a:prstGeom prst="straightConnector1">
            <a:avLst/>
          </a:prstGeom>
          <a:ln w="38100">
            <a:solidFill>
              <a:srgbClr val="FFA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9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2075" y="3301985"/>
            <a:ext cx="7280335" cy="48387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E5D4349-5E50-48D2-8E4F-F1339B1E6F00}"/>
              </a:ext>
            </a:extLst>
          </p:cNvPr>
          <p:cNvSpPr/>
          <p:nvPr/>
        </p:nvSpPr>
        <p:spPr>
          <a:xfrm>
            <a:off x="234616" y="1127250"/>
            <a:ext cx="7333246" cy="204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SzPct val="110000"/>
              <a:buFont typeface="+mj-lt"/>
              <a:buAutoNum type="arabicParenR" startAt="6"/>
            </a:pPr>
            <a:r>
              <a:rPr lang="ko-KR" altLang="en-US" sz="1400" b="1" dirty="0"/>
              <a:t>수신처 관리</a:t>
            </a:r>
            <a:endParaRPr lang="en-US" altLang="ko-KR" sz="1400" b="1" dirty="0"/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전자결재에서 기안부서에서 최종결재를 완료한 후에 ‘</a:t>
            </a:r>
            <a:r>
              <a:rPr lang="ko-KR" altLang="en-US" sz="1200" dirty="0" err="1"/>
              <a:t>수신부서’을</a:t>
            </a:r>
            <a:r>
              <a:rPr lang="ko-KR" altLang="en-US" sz="1200" dirty="0"/>
              <a:t> 통해서 결재문서를 전달하는 수신부서들의 그룹을 미리 설정하는 기능을 제공합니다</a:t>
            </a:r>
            <a:r>
              <a:rPr lang="en-US" altLang="ko-KR" sz="1200" dirty="0"/>
              <a:t>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/>
              <a:t>[</a:t>
            </a:r>
            <a:r>
              <a:rPr lang="ko-KR" altLang="en-US" sz="1200" dirty="0"/>
              <a:t>추가</a:t>
            </a:r>
            <a:r>
              <a:rPr lang="en-US" altLang="ko-KR" sz="1200" dirty="0"/>
              <a:t>]</a:t>
            </a:r>
            <a:r>
              <a:rPr lang="ko-KR" altLang="en-US" sz="1200" dirty="0"/>
              <a:t>버튼을 통해서 수신처 그룹을 설정합니다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- </a:t>
            </a:r>
            <a:r>
              <a:rPr lang="ko-KR" altLang="en-US" sz="1200" dirty="0" err="1"/>
              <a:t>그룹명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적당한 수신처 그룹명을 입력합니다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- </a:t>
            </a:r>
            <a:r>
              <a:rPr lang="ko-KR" altLang="en-US" sz="1200" dirty="0"/>
              <a:t>분류 </a:t>
            </a:r>
            <a:r>
              <a:rPr lang="en-US" altLang="ko-KR" sz="1200" dirty="0"/>
              <a:t>: </a:t>
            </a:r>
            <a:r>
              <a:rPr lang="ko-KR" altLang="en-US" sz="1200" dirty="0"/>
              <a:t>적당한 분류를 선택하거나 새분류명을 입력합니다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- </a:t>
            </a:r>
            <a:r>
              <a:rPr lang="ko-KR" altLang="en-US" sz="1200" dirty="0"/>
              <a:t>수신부서 </a:t>
            </a:r>
            <a:r>
              <a:rPr lang="en-US" altLang="ko-KR" sz="1200" dirty="0"/>
              <a:t>: </a:t>
            </a:r>
            <a:r>
              <a:rPr lang="ko-KR" altLang="en-US" sz="1200" dirty="0"/>
              <a:t>수신할 부서를 조직도를 통해서 지정합니다</a:t>
            </a:r>
            <a:r>
              <a:rPr lang="en-US" altLang="ko-KR" sz="1200" dirty="0"/>
              <a:t>..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5BB5C6-DE20-4D09-B635-98AD3D53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7" y="3391808"/>
            <a:ext cx="7169233" cy="22472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C3C525E-82C0-447C-9845-30955A61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0" y="5641674"/>
            <a:ext cx="6801799" cy="2467319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17CD065-3B33-4356-AAA2-B2F3361BED9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912542" y="4305301"/>
            <a:ext cx="0" cy="1371599"/>
          </a:xfrm>
          <a:prstGeom prst="straightConnector1">
            <a:avLst/>
          </a:prstGeom>
          <a:ln w="38100">
            <a:solidFill>
              <a:srgbClr val="FFA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5EF9EEC-FD1E-43E4-9B0D-F7DA327DEF8E}"/>
              </a:ext>
            </a:extLst>
          </p:cNvPr>
          <p:cNvSpPr/>
          <p:nvPr/>
        </p:nvSpPr>
        <p:spPr>
          <a:xfrm>
            <a:off x="6519408" y="3991175"/>
            <a:ext cx="786267" cy="31412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41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3" y="2764969"/>
            <a:ext cx="7286709" cy="6876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32863"/>
            <a:ext cx="7364558" cy="13279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알림설정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[</a:t>
            </a:r>
            <a:r>
              <a:rPr lang="ko-KR" altLang="en-US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알림설정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대한 관리 기능을 제공합니다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 err="1"/>
              <a:t>업무알림</a:t>
            </a:r>
            <a:r>
              <a:rPr lang="en-US" altLang="ko-KR" sz="1200" dirty="0"/>
              <a:t>, </a:t>
            </a:r>
            <a:r>
              <a:rPr lang="ko-KR" altLang="en-US" sz="1200" dirty="0"/>
              <a:t>결재</a:t>
            </a:r>
            <a:r>
              <a:rPr lang="en-US" altLang="ko-KR" sz="1200" dirty="0"/>
              <a:t>, </a:t>
            </a:r>
            <a:r>
              <a:rPr lang="ko-KR" altLang="en-US" sz="1200" dirty="0"/>
              <a:t>사내메일</a:t>
            </a:r>
            <a:r>
              <a:rPr lang="en-US" altLang="ko-KR" sz="1200" dirty="0"/>
              <a:t>, </a:t>
            </a:r>
            <a:r>
              <a:rPr lang="ko-KR" altLang="en-US" sz="1200" dirty="0"/>
              <a:t>메일</a:t>
            </a:r>
            <a:r>
              <a:rPr lang="en-US" altLang="ko-KR" sz="1200" dirty="0"/>
              <a:t>, </a:t>
            </a:r>
            <a:r>
              <a:rPr lang="ko-KR" altLang="en-US" sz="1200" dirty="0"/>
              <a:t>일정</a:t>
            </a:r>
            <a:r>
              <a:rPr lang="en-US" altLang="ko-KR" sz="1200" dirty="0"/>
              <a:t>, </a:t>
            </a:r>
            <a:r>
              <a:rPr lang="ko-KR" altLang="en-US" sz="1200" dirty="0"/>
              <a:t>자원예약</a:t>
            </a:r>
            <a:r>
              <a:rPr lang="en-US" altLang="ko-KR" sz="1200" dirty="0"/>
              <a:t>, </a:t>
            </a:r>
            <a:r>
              <a:rPr lang="ko-KR" altLang="en-US" sz="1200" dirty="0"/>
              <a:t>메시지</a:t>
            </a:r>
            <a:r>
              <a:rPr lang="en-US" altLang="ko-KR" sz="1200" dirty="0"/>
              <a:t>, </a:t>
            </a:r>
            <a:r>
              <a:rPr lang="ko-KR" altLang="en-US" sz="1200" dirty="0"/>
              <a:t>게시판</a:t>
            </a:r>
            <a:r>
              <a:rPr lang="en-US" altLang="ko-KR" sz="1200" dirty="0"/>
              <a:t>, </a:t>
            </a:r>
            <a:r>
              <a:rPr lang="ko-KR" altLang="en-US" sz="1200" dirty="0"/>
              <a:t>자동삭제 설정에 체크해 놓으시면 </a:t>
            </a:r>
            <a:r>
              <a:rPr lang="en-US" altLang="ko-KR" sz="1200" dirty="0"/>
              <a:t>App, G-Talk</a:t>
            </a:r>
            <a:r>
              <a:rPr lang="ko-KR" altLang="en-US" sz="1200" dirty="0"/>
              <a:t>에서 알림으로 받아볼 수 있습니다</a:t>
            </a:r>
            <a:r>
              <a:rPr lang="en-US" altLang="ko-KR" sz="1200" dirty="0"/>
              <a:t>.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56FFB94-B6A6-4A2A-B1A1-823240AE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0652" y="2823024"/>
            <a:ext cx="5719496" cy="67913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90ECE67-49FF-45AE-9277-81CCED6A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9" y="6123991"/>
            <a:ext cx="4253982" cy="2172846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CC92FBF-CC90-4FD8-8A6D-3772A483FAD4}"/>
              </a:ext>
            </a:extLst>
          </p:cNvPr>
          <p:cNvCxnSpPr>
            <a:cxnSpLocks/>
          </p:cNvCxnSpPr>
          <p:nvPr/>
        </p:nvCxnSpPr>
        <p:spPr>
          <a:xfrm>
            <a:off x="2876648" y="7961280"/>
            <a:ext cx="243071" cy="0"/>
          </a:xfrm>
          <a:prstGeom prst="straightConnector1">
            <a:avLst/>
          </a:prstGeom>
          <a:ln w="38100">
            <a:solidFill>
              <a:srgbClr val="FFA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19B0B70-AF78-455A-ACDF-15C2FFA57E56}"/>
              </a:ext>
            </a:extLst>
          </p:cNvPr>
          <p:cNvSpPr/>
          <p:nvPr/>
        </p:nvSpPr>
        <p:spPr>
          <a:xfrm>
            <a:off x="2638350" y="7848154"/>
            <a:ext cx="238298" cy="25165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09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업무알림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38242"/>
            <a:ext cx="7364558" cy="83847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하단 맨 오른쪽에 알림 모양 아이콘은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수신알림을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뜻합니다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3D1F80-27FB-4FC3-B8FC-46123C94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" b="207"/>
          <a:stretch/>
        </p:blipFill>
        <p:spPr>
          <a:xfrm>
            <a:off x="253584" y="4975843"/>
            <a:ext cx="7263322" cy="190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3984FA1-3D92-4E26-8033-0954D289731E}"/>
              </a:ext>
            </a:extLst>
          </p:cNvPr>
          <p:cNvSpPr/>
          <p:nvPr/>
        </p:nvSpPr>
        <p:spPr>
          <a:xfrm>
            <a:off x="213243" y="4902341"/>
            <a:ext cx="7348699" cy="1965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A5F0E989-7BDA-4DD0-AFE0-4280C0E96FB9}"/>
              </a:ext>
            </a:extLst>
          </p:cNvPr>
          <p:cNvSpPr txBox="1">
            <a:spLocks/>
          </p:cNvSpPr>
          <p:nvPr/>
        </p:nvSpPr>
        <p:spPr>
          <a:xfrm>
            <a:off x="203304" y="6863072"/>
            <a:ext cx="7364558" cy="83847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송신알림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송신한 알림이 리스트로 제공됩니다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FEB738-5EFC-41AF-B397-49446D58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9525" y="7725684"/>
            <a:ext cx="7231441" cy="11577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4C2A75C-3D99-4EDB-BE4B-DB56907E7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6" y="8856580"/>
            <a:ext cx="7259734" cy="773652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9D31E3-3E6B-4B4F-84BB-77A16F807250}"/>
              </a:ext>
            </a:extLst>
          </p:cNvPr>
          <p:cNvSpPr/>
          <p:nvPr/>
        </p:nvSpPr>
        <p:spPr>
          <a:xfrm>
            <a:off x="213243" y="7676466"/>
            <a:ext cx="7348699" cy="19475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7155B5E-D07E-4041-BE9B-9B75C6C19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858" y="1321100"/>
            <a:ext cx="2550565" cy="335132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4785CCF-5EA3-4E3E-A880-2BF8AE652E52}"/>
              </a:ext>
            </a:extLst>
          </p:cNvPr>
          <p:cNvSpPr/>
          <p:nvPr/>
        </p:nvSpPr>
        <p:spPr>
          <a:xfrm>
            <a:off x="4961965" y="1290919"/>
            <a:ext cx="2599977" cy="3388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1298BC9F-9DEF-4ADB-963D-428515684BF4}"/>
              </a:ext>
            </a:extLst>
          </p:cNvPr>
          <p:cNvSpPr txBox="1">
            <a:spLocks/>
          </p:cNvSpPr>
          <p:nvPr/>
        </p:nvSpPr>
        <p:spPr>
          <a:xfrm>
            <a:off x="203304" y="4015443"/>
            <a:ext cx="7364558" cy="83847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받은 알림이 리스트로 제공됩니다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BFD790-7FA0-4645-BD9E-813FB42BD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436" y="3585384"/>
            <a:ext cx="3048000" cy="323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2B5FDC02-034C-442D-B839-8E588B51B6E4}"/>
              </a:ext>
            </a:extLst>
          </p:cNvPr>
          <p:cNvSpPr/>
          <p:nvPr/>
        </p:nvSpPr>
        <p:spPr>
          <a:xfrm>
            <a:off x="4443047" y="3631690"/>
            <a:ext cx="449507" cy="22053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E721AE3-EEBA-4AAE-9E09-B0F98A5B56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1507" y="2023010"/>
            <a:ext cx="1509858" cy="1290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822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844AADA-C43D-47F9-9634-EF2EE290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3795" y="2036676"/>
            <a:ext cx="7332660" cy="173542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634A656-5294-4056-BB1E-91A597BF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940" y="4842447"/>
            <a:ext cx="7283818" cy="175192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3" y="1978117"/>
            <a:ext cx="7348699" cy="17527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38242"/>
            <a:ext cx="7330971" cy="90743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받은 메시지가 리스트로 제공됩니다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836B86F-4E24-4765-B6E6-A93CD22E2ACC}"/>
              </a:ext>
            </a:extLst>
          </p:cNvPr>
          <p:cNvSpPr/>
          <p:nvPr/>
        </p:nvSpPr>
        <p:spPr>
          <a:xfrm>
            <a:off x="213243" y="4784538"/>
            <a:ext cx="7348699" cy="1812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EE07EDF9-E5A6-4B68-9B0F-94F481AB3D3F}"/>
              </a:ext>
            </a:extLst>
          </p:cNvPr>
          <p:cNvSpPr txBox="1">
            <a:spLocks/>
          </p:cNvSpPr>
          <p:nvPr/>
        </p:nvSpPr>
        <p:spPr>
          <a:xfrm>
            <a:off x="203304" y="3897771"/>
            <a:ext cx="7364558" cy="116801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보낸메시지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My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메시지 오른쪽                  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선택시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송신한 메시지가 리스트로 제공됩니다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87BFC5A-50F2-4505-8266-B02BF79727DF}"/>
              </a:ext>
            </a:extLst>
          </p:cNvPr>
          <p:cNvSpPr/>
          <p:nvPr/>
        </p:nvSpPr>
        <p:spPr>
          <a:xfrm>
            <a:off x="213243" y="7580492"/>
            <a:ext cx="4640111" cy="1952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8A1904F8-10C2-4F08-8CAD-E7A5C18D5459}"/>
              </a:ext>
            </a:extLst>
          </p:cNvPr>
          <p:cNvSpPr txBox="1">
            <a:spLocks/>
          </p:cNvSpPr>
          <p:nvPr/>
        </p:nvSpPr>
        <p:spPr>
          <a:xfrm>
            <a:off x="203304" y="6717171"/>
            <a:ext cx="7364558" cy="116801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메시지작성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받을 사람과 송신할 메시지를 작성합니다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C6BF3F2-1F8D-4E77-9665-523D824E54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8925" y="7617722"/>
            <a:ext cx="4079629" cy="19062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DAA9511-970B-4B09-9876-73340E1D6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639" y="4403047"/>
            <a:ext cx="7905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5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4" y="1892506"/>
            <a:ext cx="4150981" cy="46098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4616" y="6554919"/>
            <a:ext cx="7333246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메뉴위치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메뉴의 위치를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가지로 위치를 결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정을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63538" indent="-18891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사용환경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33246" cy="58518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메뉴위치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자동로그아웃으로 기능을 설정할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331E451-83A8-44C6-9835-FC93972C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46" y="7591240"/>
            <a:ext cx="3535494" cy="199765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E1E134-E12C-41E2-B210-4CDB87B3D0BB}"/>
              </a:ext>
            </a:extLst>
          </p:cNvPr>
          <p:cNvSpPr/>
          <p:nvPr/>
        </p:nvSpPr>
        <p:spPr>
          <a:xfrm>
            <a:off x="202685" y="7576693"/>
            <a:ext cx="3548585" cy="2016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214EE3-B5F5-41D3-816C-6C2586A22842}"/>
              </a:ext>
            </a:extLst>
          </p:cNvPr>
          <p:cNvSpPr/>
          <p:nvPr/>
        </p:nvSpPr>
        <p:spPr>
          <a:xfrm>
            <a:off x="3987760" y="7153754"/>
            <a:ext cx="646331" cy="337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4ACAD94-5015-4D69-9B6F-1C3880DF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94" y="7584023"/>
            <a:ext cx="3565905" cy="200487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452795D5-299D-4C2E-92C8-9A21F021F1CD}"/>
              </a:ext>
            </a:extLst>
          </p:cNvPr>
          <p:cNvSpPr/>
          <p:nvPr/>
        </p:nvSpPr>
        <p:spPr>
          <a:xfrm>
            <a:off x="3942170" y="7576693"/>
            <a:ext cx="3571099" cy="2016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35AAEE4-EA6B-4B0C-8981-2CE7391F16BC}"/>
              </a:ext>
            </a:extLst>
          </p:cNvPr>
          <p:cNvSpPr/>
          <p:nvPr/>
        </p:nvSpPr>
        <p:spPr>
          <a:xfrm>
            <a:off x="660071" y="7576693"/>
            <a:ext cx="1751356" cy="164203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FC0B1AB-789A-496F-841E-A933576CBEF9}"/>
              </a:ext>
            </a:extLst>
          </p:cNvPr>
          <p:cNvSpPr/>
          <p:nvPr/>
        </p:nvSpPr>
        <p:spPr>
          <a:xfrm>
            <a:off x="3940803" y="7583510"/>
            <a:ext cx="137584" cy="1492571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8EB41A8-B8EE-458A-8C35-C80DA1368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01" y="1964117"/>
            <a:ext cx="4073630" cy="45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9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사용환경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5A41D95-2DA4-497B-95F0-21D1321522D0}"/>
              </a:ext>
            </a:extLst>
          </p:cNvPr>
          <p:cNvSpPr/>
          <p:nvPr/>
        </p:nvSpPr>
        <p:spPr>
          <a:xfrm>
            <a:off x="234616" y="1127250"/>
            <a:ext cx="7333246" cy="798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모든 메뉴의 목록 페이지에서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페이지당 제공되는 리스트 숫자를 관리합니다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표시목록 수가 많아 질수록 그룹웨어 속도가 늦어질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 페이지에서 리스트위레 마우스를 올려 놓았을 시 본문내용을 미리 볼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전체적인 색상을 개인취향에 따라서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10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가지를 선택할 수 있습니다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 에디터의 높이를 설정하는 곳입니다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500px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ActiveX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 중 선택합니다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ActiveX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IE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접속한 경우에 한해서만 적용됩니다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방식 설정에 따라 각 기능별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그룹웨어 내에 모든 글을 작성하는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곳의 편집기가 해당 선택한 방식으로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변경됩니다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(* 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 설정되어 있습니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 전부터 자신이 등록한 일정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개인일정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알림판에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제공됩니다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일정에 대해서 시간 정보가 등록된 경우에 한합니다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허용할 것인지 여부를 결정하는 옵션입니다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허용하지 않는 모드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누군가 이미 접속하고 있다면 후순위 접속자에게 현재 접속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제공됩니다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자동로그아웃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설정한 시간이상 동안 해당 브라우저에 아무런 액션을 하지 않으면 자동로그아웃 처리를 하는 기능입니다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F0F7BF6-48A3-4D40-B07D-F85A40B1EAE7}"/>
              </a:ext>
            </a:extLst>
          </p:cNvPr>
          <p:cNvSpPr/>
          <p:nvPr/>
        </p:nvSpPr>
        <p:spPr>
          <a:xfrm>
            <a:off x="6496451" y="2824401"/>
            <a:ext cx="768865" cy="21200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B6A0B8-34F7-44BF-9CCE-EFDCC3DFC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" t="333" r="2681" b="1071"/>
          <a:stretch/>
        </p:blipFill>
        <p:spPr>
          <a:xfrm>
            <a:off x="6552000" y="2870019"/>
            <a:ext cx="658800" cy="20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086C0BE-E0CE-4503-A216-F926FAFF6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5" y="5282455"/>
            <a:ext cx="5404119" cy="44094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37D98C8-3D6B-4BCF-BCCB-E5281545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9" y="2341055"/>
            <a:ext cx="5265076" cy="236567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5" y="2294226"/>
            <a:ext cx="5309990" cy="24122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27250"/>
            <a:ext cx="7364558" cy="78923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 관리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정보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누르면 개인정보를 변경 하기 전 개인정보의 정보보안을 위해 그룹웨어 비밀번호 입력란이 나타납니다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E1E134-E12C-41E2-B210-4CDB87B3D0BB}"/>
              </a:ext>
            </a:extLst>
          </p:cNvPr>
          <p:cNvSpPr/>
          <p:nvPr/>
        </p:nvSpPr>
        <p:spPr>
          <a:xfrm>
            <a:off x="184510" y="5244353"/>
            <a:ext cx="5490149" cy="4491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887F8A31-A27F-4195-A7E6-40487BE69E13}"/>
              </a:ext>
            </a:extLst>
          </p:cNvPr>
          <p:cNvSpPr txBox="1">
            <a:spLocks/>
          </p:cNvSpPr>
          <p:nvPr/>
        </p:nvSpPr>
        <p:spPr>
          <a:xfrm>
            <a:off x="203304" y="4769185"/>
            <a:ext cx="7364558" cy="5824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비밀번호를 입력하시면 개인정보를 더 자세히 조회할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35AAEE4-EA6B-4B0C-8981-2CE7391F16BC}"/>
              </a:ext>
            </a:extLst>
          </p:cNvPr>
          <p:cNvSpPr/>
          <p:nvPr/>
        </p:nvSpPr>
        <p:spPr>
          <a:xfrm>
            <a:off x="249385" y="4271865"/>
            <a:ext cx="4141365" cy="409739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56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1BC4BEB-870C-441F-A1C6-0363B4B61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4577" y="2027212"/>
            <a:ext cx="6828479" cy="347967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4" y="1949825"/>
            <a:ext cx="7364558" cy="3549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접속로그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27251"/>
            <a:ext cx="7364558" cy="82257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그룹웨어에 접속한 기록을 제공합니다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버전과 모바일버전 접속을 구분하여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603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D3325F-5776-4514-8DCE-9647CC9A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4" y="2441431"/>
            <a:ext cx="4733925" cy="623887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13244" y="2397585"/>
            <a:ext cx="5303636" cy="6252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38242"/>
            <a:ext cx="7364558" cy="116801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환경설정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메뉴를 이용해 서명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 등등의 그룹웨어 사용에 관한 전반적인 설정을 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이곳의 설정은 원할 때마다 수정하거나 삭제할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398565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purl.org/dc/elements/1.1/"/>
    <ds:schemaRef ds:uri="10dd7f8a-f247-48ee-8534-441ce336aea6"/>
    <ds:schemaRef ds:uri="http://schemas.microsoft.com/office/2006/documentManagement/types"/>
    <ds:schemaRef ds:uri="876de33e-aaa5-4507-9b92-b84e676ded0d"/>
    <ds:schemaRef ds:uri="http://www.w3.org/XML/1998/namespace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a0666c7-4cba-45e4-bb78-1ed48d50e5d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4484</TotalTime>
  <Words>1754</Words>
  <Application>Microsoft Office PowerPoint</Application>
  <PresentationFormat>사용자 지정</PresentationFormat>
  <Paragraphs>192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나눔고딕</vt:lpstr>
      <vt:lpstr>나눔손글씨 펜</vt:lpstr>
      <vt:lpstr>맑은 고딕</vt:lpstr>
      <vt:lpstr>Arial</vt:lpstr>
      <vt:lpstr>Calibri</vt:lpstr>
      <vt:lpstr>Wingdings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윤 정근</cp:lastModifiedBy>
  <cp:revision>262</cp:revision>
  <dcterms:created xsi:type="dcterms:W3CDTF">2020-06-03T01:19:05Z</dcterms:created>
  <dcterms:modified xsi:type="dcterms:W3CDTF">2021-01-18T06:24:14Z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